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notesMasterIdLst>
    <p:notesMasterId r:id="rId70"/>
  </p:notesMasterIdLst>
  <p:sldIdLst>
    <p:sldId id="341" r:id="rId2"/>
    <p:sldId id="386" r:id="rId3"/>
    <p:sldId id="387" r:id="rId4"/>
    <p:sldId id="323" r:id="rId5"/>
    <p:sldId id="327" r:id="rId6"/>
    <p:sldId id="388" r:id="rId7"/>
    <p:sldId id="344" r:id="rId8"/>
    <p:sldId id="324" r:id="rId9"/>
    <p:sldId id="355" r:id="rId10"/>
    <p:sldId id="326" r:id="rId11"/>
    <p:sldId id="262" r:id="rId12"/>
    <p:sldId id="346" r:id="rId13"/>
    <p:sldId id="345" r:id="rId14"/>
    <p:sldId id="347" r:id="rId15"/>
    <p:sldId id="348" r:id="rId16"/>
    <p:sldId id="349" r:id="rId17"/>
    <p:sldId id="350" r:id="rId18"/>
    <p:sldId id="351" r:id="rId19"/>
    <p:sldId id="352" r:id="rId20"/>
    <p:sldId id="353" r:id="rId21"/>
    <p:sldId id="354" r:id="rId22"/>
    <p:sldId id="356" r:id="rId23"/>
    <p:sldId id="357" r:id="rId24"/>
    <p:sldId id="330" r:id="rId25"/>
    <p:sldId id="359" r:id="rId26"/>
    <p:sldId id="358" r:id="rId27"/>
    <p:sldId id="360" r:id="rId28"/>
    <p:sldId id="361" r:id="rId29"/>
    <p:sldId id="392" r:id="rId30"/>
    <p:sldId id="332" r:id="rId31"/>
    <p:sldId id="333" r:id="rId32"/>
    <p:sldId id="391" r:id="rId33"/>
    <p:sldId id="390" r:id="rId34"/>
    <p:sldId id="389" r:id="rId35"/>
    <p:sldId id="363" r:id="rId36"/>
    <p:sldId id="362" r:id="rId37"/>
    <p:sldId id="393" r:id="rId38"/>
    <p:sldId id="394" r:id="rId39"/>
    <p:sldId id="395" r:id="rId40"/>
    <p:sldId id="340" r:id="rId41"/>
    <p:sldId id="396" r:id="rId42"/>
    <p:sldId id="339" r:id="rId43"/>
    <p:sldId id="343" r:id="rId44"/>
    <p:sldId id="382" r:id="rId45"/>
    <p:sldId id="335" r:id="rId46"/>
    <p:sldId id="336" r:id="rId47"/>
    <p:sldId id="372" r:id="rId48"/>
    <p:sldId id="373" r:id="rId49"/>
    <p:sldId id="374" r:id="rId50"/>
    <p:sldId id="375" r:id="rId51"/>
    <p:sldId id="376" r:id="rId52"/>
    <p:sldId id="303" r:id="rId53"/>
    <p:sldId id="305" r:id="rId54"/>
    <p:sldId id="304" r:id="rId55"/>
    <p:sldId id="283" r:id="rId56"/>
    <p:sldId id="285" r:id="rId57"/>
    <p:sldId id="371" r:id="rId58"/>
    <p:sldId id="367" r:id="rId59"/>
    <p:sldId id="398" r:id="rId60"/>
    <p:sldId id="400" r:id="rId61"/>
    <p:sldId id="369" r:id="rId62"/>
    <p:sldId id="378" r:id="rId63"/>
    <p:sldId id="377" r:id="rId64"/>
    <p:sldId id="379" r:id="rId65"/>
    <p:sldId id="381" r:id="rId66"/>
    <p:sldId id="399" r:id="rId67"/>
    <p:sldId id="385" r:id="rId68"/>
    <p:sldId id="380"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7" autoAdjust="0"/>
  </p:normalViewPr>
  <p:slideViewPr>
    <p:cSldViewPr>
      <p:cViewPr>
        <p:scale>
          <a:sx n="75" d="100"/>
          <a:sy n="75" d="100"/>
        </p:scale>
        <p:origin x="-126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A0A76-6910-4DF9-AE2C-5DF4D748724B}" type="datetimeFigureOut">
              <a:rPr lang="en-US" smtClean="0"/>
              <a:pPr/>
              <a:t>4/25/2016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02EB26-5C5C-4F9D-A2EC-171C90C00EE2}" type="slidenum">
              <a:rPr lang="en-US" smtClean="0"/>
              <a:pPr/>
              <a:t>‹#›</a:t>
            </a:fld>
            <a:endParaRPr lang="en-US"/>
          </a:p>
        </p:txBody>
      </p:sp>
    </p:spTree>
    <p:extLst>
      <p:ext uri="{BB962C8B-B14F-4D97-AF65-F5344CB8AC3E}">
        <p14:creationId xmlns:p14="http://schemas.microsoft.com/office/powerpoint/2010/main" val="728458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BC02EB26-5C5C-4F9D-A2EC-171C90C00EE2}"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02EB26-5C5C-4F9D-A2EC-171C90C00EE2}"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3"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8"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FEB3B3BF-E4B2-4C63-AAE6-87F26A42FD18}" type="datetimeFigureOut">
              <a:rPr lang="en-US" smtClean="0"/>
              <a:pPr/>
              <a:t>4/25/2016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AE2116A3-418B-4CC7-9E3D-2A1A9503C58D}"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EB3B3BF-E4B2-4C63-AAE6-87F26A42FD18}" type="datetimeFigureOut">
              <a:rPr lang="en-US" smtClean="0"/>
              <a:pPr/>
              <a:t>4/25/2016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E2116A3-418B-4CC7-9E3D-2A1A9503C58D}"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4"/>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EB3B3BF-E4B2-4C63-AAE6-87F26A42FD18}" type="datetimeFigureOut">
              <a:rPr lang="en-US" smtClean="0"/>
              <a:pPr/>
              <a:t>4/25/2016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E2116A3-418B-4CC7-9E3D-2A1A9503C58D}"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EB3B3BF-E4B2-4C63-AAE6-87F26A42FD18}" type="datetimeFigureOut">
              <a:rPr lang="en-US" smtClean="0"/>
              <a:pPr/>
              <a:t>4/25/2016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E2116A3-418B-4CC7-9E3D-2A1A9503C58D}"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3"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8" y="434164"/>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EB3B3BF-E4B2-4C63-AAE6-87F26A42FD18}" type="datetimeFigureOut">
              <a:rPr lang="en-US" smtClean="0"/>
              <a:pPr/>
              <a:t>4/25/2016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E2116A3-418B-4CC7-9E3D-2A1A9503C58D}"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EB3B3BF-E4B2-4C63-AAE6-87F26A42FD18}" type="datetimeFigureOut">
              <a:rPr lang="en-US" smtClean="0"/>
              <a:pPr/>
              <a:t>4/25/2016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E2116A3-418B-4CC7-9E3D-2A1A9503C58D}"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EB3B3BF-E4B2-4C63-AAE6-87F26A42FD18}" type="datetimeFigureOut">
              <a:rPr lang="en-US" smtClean="0"/>
              <a:pPr/>
              <a:t>4/25/2016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AE2116A3-418B-4CC7-9E3D-2A1A9503C58D}"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EB3B3BF-E4B2-4C63-AAE6-87F26A42FD18}" type="datetimeFigureOut">
              <a:rPr lang="en-US" smtClean="0"/>
              <a:pPr/>
              <a:t>4/25/2016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E2116A3-418B-4CC7-9E3D-2A1A9503C58D}"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3"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FEB3B3BF-E4B2-4C63-AAE6-87F26A42FD18}" type="datetimeFigureOut">
              <a:rPr lang="en-US" smtClean="0"/>
              <a:pPr/>
              <a:t>4/25/2016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E2116A3-418B-4CC7-9E3D-2A1A9503C58D}"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3"/>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5" y="930145"/>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EB3B3BF-E4B2-4C63-AAE6-87F26A42FD18}" type="datetimeFigureOut">
              <a:rPr lang="en-US" smtClean="0"/>
              <a:pPr/>
              <a:t>4/25/2016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E2116A3-418B-4CC7-9E3D-2A1A9503C58D}"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3"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1"/>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EB3B3BF-E4B2-4C63-AAE6-87F26A42FD18}" type="datetimeFigureOut">
              <a:rPr lang="en-US" smtClean="0"/>
              <a:pPr/>
              <a:t>4/25/2016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E2116A3-418B-4CC7-9E3D-2A1A9503C58D}"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transition spd="slow">
    <p:randomBar dir="ver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3"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8"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7"/>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EB3B3BF-E4B2-4C63-AAE6-87F26A42FD18}" type="datetimeFigureOut">
              <a:rPr lang="en-US" smtClean="0"/>
              <a:pPr/>
              <a:t>4/25/2016</a:t>
            </a:fld>
            <a:endParaRPr lang="en-US"/>
          </a:p>
        </p:txBody>
      </p:sp>
      <p:sp>
        <p:nvSpPr>
          <p:cNvPr id="18" name="Footer Placeholder 17"/>
          <p:cNvSpPr>
            <a:spLocks noGrp="1"/>
          </p:cNvSpPr>
          <p:nvPr>
            <p:ph type="ftr" sz="quarter" idx="3"/>
          </p:nvPr>
        </p:nvSpPr>
        <p:spPr>
          <a:xfrm>
            <a:off x="6062328" y="6111877"/>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7"/>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AE2116A3-418B-4CC7-9E3D-2A1A9503C58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ransition spd="slow">
    <p:randomBar dir="vert"/>
  </p:transition>
  <p:timing>
    <p:tnLst>
      <p:par>
        <p:cTn id="1" dur="indefinite" restart="never" nodeType="tmRoot"/>
      </p:par>
    </p:tnLst>
  </p:timing>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wmf"/><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3.jpeg"/><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_0068.JPG"/>
          <p:cNvPicPr>
            <a:picLocks noGrp="1" noChangeAspect="1"/>
          </p:cNvPicPr>
          <p:nvPr>
            <p:ph idx="1"/>
          </p:nvPr>
        </p:nvPicPr>
        <p:blipFill>
          <a:blip r:embed="rId3"/>
          <a:stretch>
            <a:fillRect/>
          </a:stretch>
        </p:blipFill>
        <p:spPr>
          <a:xfrm>
            <a:off x="3" y="0"/>
            <a:ext cx="9143999" cy="68580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pic>
      <p:sp>
        <p:nvSpPr>
          <p:cNvPr id="5" name="TextBox 4"/>
          <p:cNvSpPr txBox="1"/>
          <p:nvPr/>
        </p:nvSpPr>
        <p:spPr>
          <a:xfrm>
            <a:off x="2362200" y="762000"/>
            <a:ext cx="8991600" cy="954107"/>
          </a:xfrm>
          <a:prstGeom prst="rect">
            <a:avLst/>
          </a:prstGeom>
          <a:noFill/>
        </p:spPr>
        <p:txBody>
          <a:bodyPr wrap="square" rtlCol="0">
            <a:spAutoFit/>
          </a:bodyPr>
          <a:lstStyle/>
          <a:p>
            <a:endParaRPr lang="en-US" sz="2800" dirty="0" smtClean="0">
              <a:ln>
                <a:solidFill>
                  <a:schemeClr val="tx1">
                    <a:lumMod val="95000"/>
                    <a:lumOff val="5000"/>
                  </a:schemeClr>
                </a:solidFill>
              </a:ln>
              <a:solidFill>
                <a:schemeClr val="tx1">
                  <a:lumMod val="95000"/>
                  <a:lumOff val="5000"/>
                </a:schemeClr>
              </a:solidFill>
            </a:endParaRPr>
          </a:p>
          <a:p>
            <a:r>
              <a:rPr lang="fa-IR" sz="2800" dirty="0" smtClean="0">
                <a:ln>
                  <a:solidFill>
                    <a:schemeClr val="tx1">
                      <a:lumMod val="95000"/>
                      <a:lumOff val="5000"/>
                    </a:schemeClr>
                  </a:solidFill>
                </a:ln>
                <a:solidFill>
                  <a:schemeClr val="tx1">
                    <a:lumMod val="95000"/>
                    <a:lumOff val="5000"/>
                  </a:schemeClr>
                </a:solidFill>
              </a:rPr>
              <a:t>بسم الله الرحمن الرحیم</a:t>
            </a:r>
            <a:endParaRPr lang="en-US" sz="2800" dirty="0">
              <a:ln>
                <a:solidFill>
                  <a:schemeClr val="tx1">
                    <a:lumMod val="95000"/>
                    <a:lumOff val="5000"/>
                  </a:schemeClr>
                </a:solidFill>
              </a:ln>
              <a:solidFill>
                <a:schemeClr val="tx1">
                  <a:lumMod val="95000"/>
                  <a:lumOff val="5000"/>
                </a:schemeClr>
              </a:solidFill>
            </a:endParaRPr>
          </a:p>
        </p:txBody>
      </p:sp>
      <p:sp>
        <p:nvSpPr>
          <p:cNvPr id="6" name="TextBox 5"/>
          <p:cNvSpPr txBox="1"/>
          <p:nvPr/>
        </p:nvSpPr>
        <p:spPr>
          <a:xfrm>
            <a:off x="2057400" y="2057402"/>
            <a:ext cx="11582400" cy="2308324"/>
          </a:xfrm>
          <a:prstGeom prst="rect">
            <a:avLst/>
          </a:prstGeom>
          <a:noFill/>
        </p:spPr>
        <p:txBody>
          <a:bodyPr wrap="square" rtlCol="0">
            <a:spAutoFit/>
          </a:bodyPr>
          <a:lstStyle/>
          <a:p>
            <a:endParaRPr lang="en-US" sz="3600" dirty="0" smtClean="0">
              <a:ln>
                <a:solidFill>
                  <a:schemeClr val="tx1">
                    <a:lumMod val="95000"/>
                    <a:lumOff val="5000"/>
                  </a:schemeClr>
                </a:solidFill>
              </a:ln>
              <a:solidFill>
                <a:schemeClr val="tx1">
                  <a:lumMod val="95000"/>
                  <a:lumOff val="5000"/>
                </a:schemeClr>
              </a:solidFill>
            </a:endParaRPr>
          </a:p>
          <a:p>
            <a:endParaRPr lang="en-US" sz="3600" dirty="0" smtClean="0">
              <a:ln>
                <a:solidFill>
                  <a:schemeClr val="tx1">
                    <a:lumMod val="95000"/>
                    <a:lumOff val="5000"/>
                  </a:schemeClr>
                </a:solidFill>
              </a:ln>
              <a:solidFill>
                <a:schemeClr val="tx1">
                  <a:lumMod val="95000"/>
                  <a:lumOff val="5000"/>
                </a:schemeClr>
              </a:solidFill>
            </a:endParaRPr>
          </a:p>
          <a:p>
            <a:endParaRPr lang="en-US" sz="3600" dirty="0" smtClean="0">
              <a:ln>
                <a:solidFill>
                  <a:schemeClr val="tx1">
                    <a:lumMod val="95000"/>
                    <a:lumOff val="5000"/>
                  </a:schemeClr>
                </a:solidFill>
              </a:ln>
              <a:solidFill>
                <a:schemeClr val="tx1">
                  <a:lumMod val="95000"/>
                  <a:lumOff val="5000"/>
                </a:schemeClr>
              </a:solidFill>
            </a:endParaRPr>
          </a:p>
          <a:p>
            <a:r>
              <a:rPr lang="fa-IR" sz="3600" dirty="0" smtClean="0">
                <a:ln>
                  <a:solidFill>
                    <a:schemeClr val="tx1">
                      <a:lumMod val="95000"/>
                      <a:lumOff val="5000"/>
                    </a:schemeClr>
                  </a:solidFill>
                </a:ln>
                <a:solidFill>
                  <a:schemeClr val="tx1">
                    <a:lumMod val="95000"/>
                    <a:lumOff val="5000"/>
                  </a:schemeClr>
                </a:solidFill>
              </a:rPr>
              <a:t>بازارهای سنتی وجدید</a:t>
            </a:r>
            <a:endParaRPr lang="en-US" sz="3600" dirty="0">
              <a:ln>
                <a:solidFill>
                  <a:schemeClr val="tx1">
                    <a:lumMod val="95000"/>
                    <a:lumOff val="5000"/>
                  </a:schemeClr>
                </a:solidFill>
              </a:ln>
              <a:solidFill>
                <a:schemeClr val="tx1">
                  <a:lumMod val="95000"/>
                  <a:lumOff val="5000"/>
                </a:schemeClr>
              </a:solidFill>
            </a:endParaRPr>
          </a:p>
        </p:txBody>
      </p:sp>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_0069.JPG"/>
          <p:cNvPicPr>
            <a:picLocks noChangeAspect="1"/>
          </p:cNvPicPr>
          <p:nvPr/>
        </p:nvPicPr>
        <p:blipFill>
          <a:blip r:embed="rId2"/>
          <a:stretch>
            <a:fillRect/>
          </a:stretch>
        </p:blipFill>
        <p:spPr>
          <a:xfrm>
            <a:off x="0" y="0"/>
            <a:ext cx="9144000" cy="6858000"/>
          </a:xfrm>
          <a:prstGeom prst="rect">
            <a:avLst/>
          </a:prstGeom>
        </p:spPr>
      </p:pic>
      <p:sp>
        <p:nvSpPr>
          <p:cNvPr id="5" name="Content Placeholder 2"/>
          <p:cNvSpPr>
            <a:spLocks noGrp="1"/>
          </p:cNvSpPr>
          <p:nvPr>
            <p:ph idx="1"/>
          </p:nvPr>
        </p:nvSpPr>
        <p:spPr>
          <a:xfrm>
            <a:off x="838200" y="762000"/>
            <a:ext cx="7086600" cy="5711952"/>
          </a:xfrm>
        </p:spPr>
        <p:txBody>
          <a:bodyPr>
            <a:normAutofit/>
          </a:bodyPr>
          <a:lstStyle/>
          <a:p>
            <a:pPr algn="just" rtl="1">
              <a:buNone/>
            </a:pPr>
            <a:r>
              <a:rPr lang="fa-IR" sz="2200" dirty="0" smtClean="0">
                <a:ln>
                  <a:solidFill>
                    <a:schemeClr val="tx1">
                      <a:lumMod val="95000"/>
                      <a:lumOff val="5000"/>
                    </a:schemeClr>
                  </a:solidFill>
                </a:ln>
                <a:solidFill>
                  <a:schemeClr val="tx1">
                    <a:lumMod val="85000"/>
                    <a:lumOff val="15000"/>
                  </a:schemeClr>
                </a:solidFill>
              </a:rPr>
              <a:t>    لوکس وگرانبها به ویژه برخی از انواع منسوجات عالی اختصاص داشت وبه همین سبب فضاهای قیصریه برهرشکل که بود یک یا چند درورودی داشت که در هنگام شب آن را می بستند. درشهرهای عربی –اسلامی انواع بازارهایی را که معروف به </a:t>
            </a:r>
            <a:r>
              <a:rPr lang="fa-IR" sz="2200" dirty="0" smtClean="0">
                <a:ln>
                  <a:solidFill>
                    <a:schemeClr val="tx1">
                      <a:lumMod val="95000"/>
                      <a:lumOff val="5000"/>
                    </a:schemeClr>
                  </a:solidFill>
                </a:ln>
                <a:solidFill>
                  <a:schemeClr val="tx1">
                    <a:lumMod val="85000"/>
                    <a:lumOff val="15000"/>
                  </a:schemeClr>
                </a:solidFill>
                <a:latin typeface="Calibri"/>
              </a:rPr>
              <a:t>« قیصریه» است می یابیم.این بازارها که از بیزانس اخذ شده  است منسوب به «قیصر» است ومقصود ازآنهابازارهایی ست که به اصطلاح سوریهای فلسطینی و مغربیها بازار امپرطوری نیز نامیده می شود. این بازارها مجموعه ای ست ازعامه مردم دکانها کارگاه.انبارها ومساکنی که صنتعگران و بازرگانان به صورت اجاره درآنها اقامت دارند.</a:t>
            </a:r>
          </a:p>
          <a:p>
            <a:pPr algn="r">
              <a:buNone/>
            </a:pPr>
            <a:r>
              <a:rPr lang="fa-IR" sz="2000" dirty="0" smtClean="0">
                <a:ln>
                  <a:solidFill>
                    <a:srgbClr val="C00000"/>
                  </a:solidFill>
                </a:ln>
                <a:solidFill>
                  <a:srgbClr val="C00000"/>
                </a:solidFill>
                <a:latin typeface="Calibri"/>
              </a:rPr>
              <a:t>2-3 </a:t>
            </a:r>
            <a:r>
              <a:rPr lang="fa-IR" sz="2800" dirty="0" smtClean="0">
                <a:ln>
                  <a:solidFill>
                    <a:srgbClr val="C00000"/>
                  </a:solidFill>
                </a:ln>
                <a:solidFill>
                  <a:srgbClr val="C00000"/>
                </a:solidFill>
                <a:latin typeface="Calibri"/>
              </a:rPr>
              <a:t>کارگاه :     </a:t>
            </a:r>
            <a:r>
              <a:rPr lang="fa-IR" sz="2200" dirty="0" smtClean="0">
                <a:ln>
                  <a:solidFill>
                    <a:srgbClr val="C00000"/>
                  </a:solidFill>
                </a:ln>
                <a:solidFill>
                  <a:srgbClr val="C00000"/>
                </a:solidFill>
                <a:latin typeface="Calibri"/>
              </a:rPr>
              <a:t> </a:t>
            </a:r>
          </a:p>
          <a:p>
            <a:pPr algn="just" rtl="1">
              <a:buNone/>
            </a:pPr>
            <a:r>
              <a:rPr lang="fa-IR" sz="2200" dirty="0" smtClean="0">
                <a:ln>
                  <a:solidFill>
                    <a:schemeClr val="tx1">
                      <a:lumMod val="75000"/>
                      <a:lumOff val="25000"/>
                    </a:schemeClr>
                  </a:solidFill>
                </a:ln>
                <a:latin typeface="Calibri"/>
              </a:rPr>
              <a:t>   </a:t>
            </a:r>
            <a:r>
              <a:rPr lang="fa-IR" sz="2200" dirty="0" smtClean="0">
                <a:ln>
                  <a:solidFill>
                    <a:schemeClr val="tx1">
                      <a:lumMod val="95000"/>
                      <a:lumOff val="5000"/>
                    </a:schemeClr>
                  </a:solidFill>
                </a:ln>
                <a:solidFill>
                  <a:schemeClr val="tx1">
                    <a:lumMod val="85000"/>
                    <a:lumOff val="15000"/>
                  </a:schemeClr>
                </a:solidFill>
                <a:latin typeface="Calibri"/>
              </a:rPr>
              <a:t>دراین فضاها معمولا کارهای تولیدی مرتبط بافروش انجام می شودوبسته به نوع کاردرآن دارای فرمهاواندازه های مختلفی می گردد.                            </a:t>
            </a:r>
            <a:endParaRPr lang="en-US" sz="2200" dirty="0">
              <a:ln>
                <a:solidFill>
                  <a:schemeClr val="tx1">
                    <a:lumMod val="95000"/>
                    <a:lumOff val="5000"/>
                  </a:schemeClr>
                </a:solidFill>
              </a:ln>
              <a:solidFill>
                <a:schemeClr val="tx1">
                  <a:lumMod val="85000"/>
                  <a:lumOff val="15000"/>
                </a:schemeClr>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
                                            <p:txEl>
                                              <p:pRg st="1" end="1"/>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p:cTn id="18"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_0003.JPG"/>
          <p:cNvPicPr>
            <a:picLocks noGrp="1" noChangeAspect="1"/>
          </p:cNvPicPr>
          <p:nvPr>
            <p:ph idx="1"/>
          </p:nvPr>
        </p:nvPicPr>
        <p:blipFill>
          <a:blip r:embed="rId2"/>
          <a:stretch>
            <a:fillRect/>
          </a:stretch>
        </p:blipFill>
        <p:spPr>
          <a:xfrm>
            <a:off x="228602" y="152400"/>
            <a:ext cx="4925484" cy="3886200"/>
          </a:xfrm>
        </p:spPr>
      </p:pic>
      <p:pic>
        <p:nvPicPr>
          <p:cNvPr id="6" name="Picture 5" descr="CIMG0902.JPG"/>
          <p:cNvPicPr>
            <a:picLocks noChangeAspect="1"/>
          </p:cNvPicPr>
          <p:nvPr/>
        </p:nvPicPr>
        <p:blipFill>
          <a:blip r:embed="rId3" cstate="print"/>
          <a:stretch>
            <a:fillRect/>
          </a:stretch>
        </p:blipFill>
        <p:spPr>
          <a:xfrm>
            <a:off x="4572000" y="2961640"/>
            <a:ext cx="4572000" cy="3896360"/>
          </a:xfrm>
          <a:prstGeom prst="rect">
            <a:avLst/>
          </a:prstGeom>
        </p:spPr>
      </p:pic>
      <p:sp>
        <p:nvSpPr>
          <p:cNvPr id="33" name="TextBox 32"/>
          <p:cNvSpPr txBox="1"/>
          <p:nvPr/>
        </p:nvSpPr>
        <p:spPr>
          <a:xfrm>
            <a:off x="8001000" y="1143000"/>
            <a:ext cx="762000" cy="369332"/>
          </a:xfrm>
          <a:prstGeom prst="rect">
            <a:avLst/>
          </a:prstGeom>
          <a:noFill/>
        </p:spPr>
        <p:txBody>
          <a:bodyPr wrap="square" rtlCol="0">
            <a:spAutoFit/>
          </a:bodyPr>
          <a:lstStyle/>
          <a:p>
            <a:r>
              <a:rPr lang="en-US" dirty="0" smtClean="0">
                <a:sym typeface="Wingdings"/>
              </a:rPr>
              <a:t></a:t>
            </a:r>
            <a:endParaRPr lang="en-US" dirty="0"/>
          </a:p>
        </p:txBody>
      </p:sp>
      <p:sp>
        <p:nvSpPr>
          <p:cNvPr id="34" name="Left Arrow 33"/>
          <p:cNvSpPr/>
          <p:nvPr/>
        </p:nvSpPr>
        <p:spPr>
          <a:xfrm rot="177414">
            <a:off x="7384705" y="4693201"/>
            <a:ext cx="1752600" cy="304800"/>
          </a:xfrm>
          <a:prstGeom prst="lef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a:off x="4572000" y="4648200"/>
            <a:ext cx="2057400" cy="304800"/>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Up Arrow 36"/>
          <p:cNvSpPr/>
          <p:nvPr/>
        </p:nvSpPr>
        <p:spPr>
          <a:xfrm>
            <a:off x="6781800" y="4953000"/>
            <a:ext cx="304800" cy="1524000"/>
          </a:xfrm>
          <a:prstGeom prst="up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6858000" y="3048000"/>
            <a:ext cx="304800" cy="144780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chahar sooyi dar bazar bozorg.jpg"/>
          <p:cNvPicPr>
            <a:picLocks noChangeAspect="1" noChangeArrowheads="1"/>
          </p:cNvPicPr>
          <p:nvPr/>
        </p:nvPicPr>
        <p:blipFill>
          <a:blip r:embed="rId4" cstate="print"/>
          <a:srcRect/>
          <a:stretch>
            <a:fillRect/>
          </a:stretch>
        </p:blipFill>
        <p:spPr bwMode="auto">
          <a:xfrm>
            <a:off x="228600" y="3635747"/>
            <a:ext cx="4343400" cy="3222255"/>
          </a:xfrm>
          <a:prstGeom prst="rect">
            <a:avLst/>
          </a:prstGeom>
          <a:noFill/>
          <a:ln w="9525">
            <a:noFill/>
            <a:miter lim="800000"/>
            <a:headEnd/>
            <a:tailEnd/>
          </a:ln>
        </p:spPr>
      </p:pic>
      <p:pic>
        <p:nvPicPr>
          <p:cNvPr id="41" name="Picture 40" descr="chahar sooyi dar bazar bozorg.jpg"/>
          <p:cNvPicPr>
            <a:picLocks noChangeAspect="1" noChangeArrowheads="1"/>
          </p:cNvPicPr>
          <p:nvPr/>
        </p:nvPicPr>
        <p:blipFill>
          <a:blip r:embed="rId5" cstate="print"/>
          <a:srcRect/>
          <a:stretch>
            <a:fillRect/>
          </a:stretch>
        </p:blipFill>
        <p:spPr bwMode="auto">
          <a:xfrm>
            <a:off x="5115560" y="152401"/>
            <a:ext cx="4028440" cy="2810540"/>
          </a:xfrm>
          <a:prstGeom prst="rect">
            <a:avLst/>
          </a:prstGeom>
          <a:noFill/>
          <a:ln w="9525">
            <a:noFill/>
            <a:miter lim="800000"/>
            <a:headEnd/>
            <a:tailEnd/>
          </a:ln>
        </p:spPr>
      </p:pic>
      <p:sp>
        <p:nvSpPr>
          <p:cNvPr id="42" name="TextBox 41"/>
          <p:cNvSpPr txBox="1"/>
          <p:nvPr/>
        </p:nvSpPr>
        <p:spPr>
          <a:xfrm>
            <a:off x="5943600" y="914402"/>
            <a:ext cx="2895600" cy="646331"/>
          </a:xfrm>
          <a:prstGeom prst="rect">
            <a:avLst/>
          </a:prstGeom>
          <a:noFill/>
          <a:ln>
            <a:solidFill>
              <a:schemeClr val="bg1"/>
            </a:solidFill>
          </a:ln>
        </p:spPr>
        <p:txBody>
          <a:bodyPr wrap="square" rtlCol="0">
            <a:spAutoFit/>
          </a:bodyPr>
          <a:lstStyle/>
          <a:p>
            <a:r>
              <a:rPr lang="fa-IR" sz="3600" dirty="0" smtClean="0">
                <a:solidFill>
                  <a:schemeClr val="bg1"/>
                </a:solidFill>
                <a:sym typeface="Wingdings"/>
              </a:rPr>
              <a:t>چهارسوق </a:t>
            </a:r>
            <a:endParaRPr lang="en-US" sz="3600" dirty="0">
              <a:solidFill>
                <a:schemeClr val="bg1"/>
              </a:solidFill>
            </a:endParaRPr>
          </a:p>
        </p:txBody>
      </p:sp>
      <p:sp>
        <p:nvSpPr>
          <p:cNvPr id="43" name="Down Arrow 42"/>
          <p:cNvSpPr/>
          <p:nvPr/>
        </p:nvSpPr>
        <p:spPr>
          <a:xfrm>
            <a:off x="2590800" y="0"/>
            <a:ext cx="304800" cy="144780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Up Arrow 43"/>
          <p:cNvSpPr/>
          <p:nvPr/>
        </p:nvSpPr>
        <p:spPr>
          <a:xfrm>
            <a:off x="2667000" y="2209800"/>
            <a:ext cx="304800" cy="1524000"/>
          </a:xfrm>
          <a:prstGeom prst="up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 Arrow 44"/>
          <p:cNvSpPr/>
          <p:nvPr/>
        </p:nvSpPr>
        <p:spPr>
          <a:xfrm>
            <a:off x="3055595" y="1576556"/>
            <a:ext cx="1752600" cy="304800"/>
          </a:xfrm>
          <a:prstGeom prst="lef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21425007">
            <a:off x="389480" y="1675862"/>
            <a:ext cx="2057381" cy="305041"/>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fltVal val="0"/>
                                          </p:val>
                                        </p:tav>
                                        <p:tav tm="100000">
                                          <p:val>
                                            <p:strVal val="#ppt_w"/>
                                          </p:val>
                                        </p:tav>
                                      </p:tavLst>
                                    </p:anim>
                                    <p:anim calcmode="lin" valueType="num">
                                      <p:cBhvr>
                                        <p:cTn id="16" dur="500" fill="hold"/>
                                        <p:tgtEl>
                                          <p:spTgt spid="34"/>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3" presetClass="entr" presetSubtype="16"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23" presetClass="entr" presetSubtype="16"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childTnLst>
                                </p:cTn>
                              </p:par>
                            </p:childTnLst>
                          </p:cTn>
                        </p:par>
                        <p:par>
                          <p:cTn id="27" fill="hold">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ppt_w</p:attrName>
                                        </p:attrNameLst>
                                      </p:cBhvr>
                                      <p:tavLst>
                                        <p:tav tm="0">
                                          <p:val>
                                            <p:fltVal val="0"/>
                                          </p:val>
                                        </p:tav>
                                        <p:tav tm="100000">
                                          <p:val>
                                            <p:strVal val="#ppt_w"/>
                                          </p:val>
                                        </p:tav>
                                      </p:tavLst>
                                    </p:anim>
                                    <p:anim calcmode="lin" valueType="num">
                                      <p:cBhvr>
                                        <p:cTn id="31" dur="500" fill="hold"/>
                                        <p:tgtEl>
                                          <p:spTgt spid="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2" y="0"/>
            <a:ext cx="9144001" cy="6858000"/>
          </a:xfrm>
          <a:prstGeom prst="rect">
            <a:avLst/>
          </a:prstGeom>
          <a:noFill/>
        </p:spPr>
      </p:pic>
      <p:sp>
        <p:nvSpPr>
          <p:cNvPr id="5" name="Title 1"/>
          <p:cNvSpPr txBox="1">
            <a:spLocks/>
          </p:cNvSpPr>
          <p:nvPr/>
        </p:nvSpPr>
        <p:spPr>
          <a:xfrm>
            <a:off x="1143000" y="0"/>
            <a:ext cx="7467600" cy="1173162"/>
          </a:xfrm>
          <a:prstGeom prst="rect">
            <a:avLst/>
          </a:prstGeom>
        </p:spPr>
        <p:txBody>
          <a:bodyPr vert="horz" anchor="b">
            <a:no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kumimoji="0" lang="fa-IR" sz="3600" b="0" i="0" u="none" strike="noStrike" kern="1200" cap="none" spc="0" normalizeH="0" baseline="0" noProof="0" smtClean="0">
                <a:ln>
                  <a:noFill/>
                </a:ln>
                <a:solidFill>
                  <a:srgbClr val="FF0000"/>
                </a:solidFill>
                <a:effectLst>
                  <a:outerShdw blurRad="53975" dist="22860" dir="5400000" algn="tl" rotWithShape="0">
                    <a:srgbClr val="000000">
                      <a:alpha val="55000"/>
                    </a:srgbClr>
                  </a:outerShdw>
                </a:effectLst>
                <a:uLnTx/>
                <a:uFillTx/>
                <a:latin typeface="+mj-lt"/>
                <a:ea typeface="+mj-ea"/>
                <a:cs typeface="+mj-cs"/>
              </a:rPr>
              <a:t>3-فضاهای مرتبط با فعالیتهای تجاری:</a:t>
            </a:r>
            <a:endParaRPr kumimoji="0" lang="en-US" sz="3600" b="0" i="0" u="none" strike="noStrike" kern="1200" cap="none" spc="0" normalizeH="0" baseline="0" noProof="0" dirty="0">
              <a:ln>
                <a:noFill/>
              </a:ln>
              <a:solidFill>
                <a:srgbClr val="FF0000"/>
              </a:solidFill>
              <a:effectLst>
                <a:outerShdw blurRad="53975" dist="22860" dir="5400000" algn="tl" rotWithShape="0">
                  <a:srgbClr val="000000">
                    <a:alpha val="55000"/>
                  </a:srgbClr>
                </a:outerShdw>
              </a:effectLst>
              <a:uLnTx/>
              <a:uFillTx/>
              <a:latin typeface="+mj-lt"/>
              <a:ea typeface="+mj-ea"/>
              <a:cs typeface="+mj-cs"/>
            </a:endParaRPr>
          </a:p>
        </p:txBody>
      </p:sp>
      <p:pic>
        <p:nvPicPr>
          <p:cNvPr id="6" name="Content Placeholder 3" descr="CIMG0906.JPG"/>
          <p:cNvPicPr>
            <a:picLocks noChangeAspect="1"/>
          </p:cNvPicPr>
          <p:nvPr/>
        </p:nvPicPr>
        <p:blipFill>
          <a:blip r:embed="rId3" cstate="print"/>
          <a:stretch>
            <a:fillRect/>
          </a:stretch>
        </p:blipFill>
        <p:spPr>
          <a:xfrm rot="5400000">
            <a:off x="687071" y="2970533"/>
            <a:ext cx="3502661" cy="3809999"/>
          </a:xfrm>
          <a:prstGeom prst="rect">
            <a:avLst/>
          </a:prstGeom>
        </p:spPr>
      </p:pic>
      <p:sp>
        <p:nvSpPr>
          <p:cNvPr id="7" name="Content Placeholder 2"/>
          <p:cNvSpPr txBox="1">
            <a:spLocks/>
          </p:cNvSpPr>
          <p:nvPr/>
        </p:nvSpPr>
        <p:spPr>
          <a:xfrm>
            <a:off x="1219200" y="1298448"/>
            <a:ext cx="7010400" cy="5559552"/>
          </a:xfrm>
          <a:prstGeom prst="rect">
            <a:avLst/>
          </a:prstGeom>
        </p:spPr>
        <p:txBody>
          <a:bodyPr vert="horz" lIns="182880" tIns="91440">
            <a:normAutofit/>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mn-cs"/>
              </a:rPr>
              <a:t>   عملکرد اصلی </a:t>
            </a:r>
            <a:r>
              <a:rPr kumimoji="0" lang="fa-IR" sz="2400" b="0" i="0" u="none" strike="noStrike" kern="1200" cap="none" spc="0" normalizeH="0" baseline="0" noProof="0" dirty="0" err="1" smtClean="0">
                <a:ln>
                  <a:noFill/>
                </a:ln>
                <a:solidFill>
                  <a:schemeClr val="tx1"/>
                </a:solidFill>
                <a:effectLst/>
                <a:uLnTx/>
                <a:uFillTx/>
                <a:latin typeface="+mn-lt"/>
                <a:ea typeface="+mn-ea"/>
                <a:cs typeface="+mn-cs"/>
              </a:rPr>
              <a:t>بازارکه</a:t>
            </a:r>
            <a:r>
              <a:rPr kumimoji="0" lang="fa-IR" sz="2400" b="0" i="0" u="none" strike="noStrike" kern="1200" cap="none" spc="0" normalizeH="0" baseline="0" noProof="0" dirty="0" smtClean="0">
                <a:ln>
                  <a:noFill/>
                </a:ln>
                <a:solidFill>
                  <a:schemeClr val="tx1"/>
                </a:solidFill>
                <a:effectLst/>
                <a:uLnTx/>
                <a:uFillTx/>
                <a:latin typeface="+mn-lt"/>
                <a:ea typeface="+mn-ea"/>
                <a:cs typeface="+mn-cs"/>
              </a:rPr>
              <a:t> همان تجارت (خرید و فروش) </a:t>
            </a:r>
            <a:r>
              <a:rPr kumimoji="0" lang="fa-IR" sz="2400" b="0" i="0" u="none" strike="noStrike" kern="1200" cap="none" spc="0" normalizeH="0" baseline="0" noProof="0" dirty="0" err="1" smtClean="0">
                <a:ln>
                  <a:noFill/>
                </a:ln>
                <a:solidFill>
                  <a:schemeClr val="tx1"/>
                </a:solidFill>
                <a:effectLst/>
                <a:uLnTx/>
                <a:uFillTx/>
                <a:latin typeface="+mn-lt"/>
                <a:ea typeface="+mn-ea"/>
                <a:cs typeface="+mn-cs"/>
              </a:rPr>
              <a:t>کالاست</a:t>
            </a:r>
            <a:r>
              <a:rPr kumimoji="0" lang="fa-IR" sz="2400" b="0" i="0" u="none" strike="noStrike" kern="1200" cap="none" spc="0" normalizeH="0" baseline="0" noProof="0" dirty="0" smtClean="0">
                <a:ln>
                  <a:noFill/>
                </a:ln>
                <a:solidFill>
                  <a:schemeClr val="tx1"/>
                </a:solidFill>
                <a:effectLst/>
                <a:uLnTx/>
                <a:uFillTx/>
                <a:latin typeface="+mn-lt"/>
                <a:ea typeface="+mn-ea"/>
                <a:cs typeface="+mn-cs"/>
              </a:rPr>
              <a:t> در </a:t>
            </a:r>
            <a:r>
              <a:rPr kumimoji="0" lang="fa-IR" sz="2400" b="0" i="0" u="none" strike="noStrike" kern="1200" cap="none" spc="0" normalizeH="0" baseline="0" noProof="0" dirty="0" err="1" smtClean="0">
                <a:ln>
                  <a:noFill/>
                </a:ln>
                <a:solidFill>
                  <a:schemeClr val="tx1"/>
                </a:solidFill>
                <a:effectLst/>
                <a:uLnTx/>
                <a:uFillTx/>
                <a:latin typeface="+mn-lt"/>
                <a:ea typeface="+mn-ea"/>
                <a:cs typeface="+mn-cs"/>
              </a:rPr>
              <a:t>فضاهایی</a:t>
            </a:r>
            <a:r>
              <a:rPr kumimoji="0" lang="fa-IR" sz="2400" b="0" i="0" u="none" strike="noStrike" kern="1200" cap="none" spc="0" normalizeH="0" baseline="0" noProof="0" dirty="0" smtClean="0">
                <a:ln>
                  <a:noFill/>
                </a:ln>
                <a:solidFill>
                  <a:schemeClr val="tx1"/>
                </a:solidFill>
                <a:effectLst/>
                <a:uLnTx/>
                <a:uFillTx/>
                <a:latin typeface="+mn-lt"/>
                <a:ea typeface="+mn-ea"/>
                <a:cs typeface="+mn-cs"/>
              </a:rPr>
              <a:t> که به</a:t>
            </a:r>
            <a:r>
              <a:rPr kumimoji="0" lang="fa-IR" sz="2400" b="0" i="0" u="none" strike="noStrike" kern="1200" cap="none" spc="0" normalizeH="0" baseline="0" noProof="0" dirty="0" smtClean="0">
                <a:ln>
                  <a:noFill/>
                </a:ln>
                <a:solidFill>
                  <a:schemeClr val="tx1"/>
                </a:solidFill>
                <a:effectLst/>
                <a:uLnTx/>
                <a:uFillTx/>
                <a:latin typeface="Calibri"/>
                <a:ea typeface="+mn-ea"/>
                <a:cs typeface="+mn-cs"/>
              </a:rPr>
              <a:t>«</a:t>
            </a:r>
            <a:r>
              <a:rPr kumimoji="0" lang="fa-IR" sz="2400" b="0" i="0" u="none" strike="noStrike" kern="1200" cap="none" spc="0" normalizeH="0" baseline="0" noProof="0" dirty="0" err="1" smtClean="0">
                <a:ln>
                  <a:noFill/>
                </a:ln>
                <a:solidFill>
                  <a:schemeClr val="tx1"/>
                </a:solidFill>
                <a:effectLst/>
                <a:uLnTx/>
                <a:uFillTx/>
                <a:latin typeface="Calibri"/>
                <a:ea typeface="+mn-ea"/>
                <a:cs typeface="+mn-cs"/>
              </a:rPr>
              <a:t>پاچال</a:t>
            </a:r>
            <a:r>
              <a:rPr kumimoji="0" lang="fa-IR" sz="2400" b="0" i="0" u="none" strike="noStrike" kern="1200" cap="none" spc="0" normalizeH="0" baseline="0" noProof="0" dirty="0" smtClean="0">
                <a:ln>
                  <a:noFill/>
                </a:ln>
                <a:solidFill>
                  <a:schemeClr val="tx1"/>
                </a:solidFill>
                <a:effectLst/>
                <a:uLnTx/>
                <a:uFillTx/>
                <a:latin typeface="Calibri"/>
                <a:ea typeface="+mn-ea"/>
                <a:cs typeface="+mn-cs"/>
              </a:rPr>
              <a:t> » شهرت یافته بودند صورت می گرفت. به طور کلی </a:t>
            </a:r>
            <a:r>
              <a:rPr kumimoji="0" lang="fa-IR" sz="2400" b="0" i="0" u="none" strike="noStrike" kern="1200" cap="none" spc="0" normalizeH="0" baseline="0" noProof="0" dirty="0" err="1" smtClean="0">
                <a:ln>
                  <a:noFill/>
                </a:ln>
                <a:solidFill>
                  <a:schemeClr val="tx1"/>
                </a:solidFill>
                <a:effectLst/>
                <a:uLnTx/>
                <a:uFillTx/>
                <a:latin typeface="Calibri"/>
                <a:ea typeface="+mn-ea"/>
                <a:cs typeface="+mn-cs"/>
              </a:rPr>
              <a:t>دادوستد</a:t>
            </a:r>
            <a:r>
              <a:rPr kumimoji="0" lang="fa-IR" sz="2400" b="0" i="0" u="none" strike="noStrike" kern="1200" cap="none" spc="0" normalizeH="0" baseline="0" noProof="0" dirty="0" smtClean="0">
                <a:ln>
                  <a:noFill/>
                </a:ln>
                <a:solidFill>
                  <a:schemeClr val="tx1"/>
                </a:solidFill>
                <a:effectLst/>
                <a:uLnTx/>
                <a:uFillTx/>
                <a:latin typeface="Calibri"/>
                <a:ea typeface="+mn-ea"/>
                <a:cs typeface="+mn-cs"/>
              </a:rPr>
              <a:t> در فضاهای کاملا مشخص و مختلفی که هریک وظیفه خاصی از فعالیتهای تجارتی را </a:t>
            </a:r>
            <a:r>
              <a:rPr kumimoji="0" lang="fa-IR" sz="2400" b="0" i="0" u="none" strike="noStrike" kern="1200" cap="none" spc="0" normalizeH="0" baseline="0" noProof="0" dirty="0" err="1" smtClean="0">
                <a:ln>
                  <a:noFill/>
                </a:ln>
                <a:solidFill>
                  <a:schemeClr val="tx1"/>
                </a:solidFill>
                <a:effectLst/>
                <a:uLnTx/>
                <a:uFillTx/>
                <a:latin typeface="Calibri"/>
                <a:ea typeface="+mn-ea"/>
                <a:cs typeface="+mn-cs"/>
              </a:rPr>
              <a:t>بعهده</a:t>
            </a:r>
            <a:r>
              <a:rPr kumimoji="0" lang="fa-IR" sz="2400" b="0" i="0" u="none" strike="noStrike" kern="1200" cap="none" spc="0" normalizeH="0" baseline="0" noProof="0" dirty="0" smtClean="0">
                <a:ln>
                  <a:noFill/>
                </a:ln>
                <a:solidFill>
                  <a:schemeClr val="tx1"/>
                </a:solidFill>
                <a:effectLst/>
                <a:uLnTx/>
                <a:uFillTx/>
                <a:latin typeface="Calibri"/>
                <a:ea typeface="+mn-ea"/>
                <a:cs typeface="+mn-cs"/>
              </a:rPr>
              <a:t> داشتند انجام می شده است این مکانها عبارتند از :</a:t>
            </a:r>
            <a:endParaRPr kumimoji="0" lang="en-US" sz="2400" b="0" i="0" u="none" strike="noStrike" kern="1200" cap="none" spc="0" normalizeH="0" baseline="0" noProof="0" dirty="0" smtClean="0">
              <a:ln>
                <a:noFill/>
              </a:ln>
              <a:solidFill>
                <a:schemeClr val="tx1"/>
              </a:solidFill>
              <a:effectLst/>
              <a:uLnTx/>
              <a:uFillTx/>
              <a:latin typeface="Calibri"/>
              <a:ea typeface="+mn-ea"/>
              <a:cs typeface="+mn-cs"/>
            </a:endParaRP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endParaRPr kumimoji="0" lang="fa-IR" sz="2200" b="0" i="0" u="none" strike="noStrike" kern="1200" cap="none" spc="0" normalizeH="0" baseline="0" noProof="0" dirty="0" smtClean="0">
              <a:ln>
                <a:noFill/>
              </a:ln>
              <a:solidFill>
                <a:schemeClr val="tx1"/>
              </a:solidFill>
              <a:effectLst/>
              <a:uLnTx/>
              <a:uFillTx/>
              <a:latin typeface="Calibri"/>
              <a:ea typeface="+mn-ea"/>
              <a:cs typeface="+mn-cs"/>
            </a:endParaRP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400" b="1" i="0" u="none" strike="noStrike" kern="1200" cap="none" spc="0" normalizeH="0" baseline="0" noProof="0" dirty="0" smtClean="0">
                <a:ln>
                  <a:noFill/>
                </a:ln>
                <a:solidFill>
                  <a:srgbClr val="FF0000"/>
                </a:solidFill>
                <a:effectLst/>
                <a:uLnTx/>
                <a:uFillTx/>
                <a:latin typeface="Calibri"/>
                <a:ea typeface="+mn-ea"/>
                <a:cs typeface="+mn-cs"/>
                <a:sym typeface="Wingdings"/>
              </a:rPr>
              <a:t>3-1 </a:t>
            </a:r>
            <a:r>
              <a:rPr kumimoji="0" lang="fa-IR" sz="2800" b="1" i="0" u="none" strike="noStrike" kern="1200" cap="none" spc="0" normalizeH="0" baseline="0" noProof="0" dirty="0" smtClean="0">
                <a:ln>
                  <a:noFill/>
                </a:ln>
                <a:solidFill>
                  <a:srgbClr val="FF0000"/>
                </a:solidFill>
                <a:effectLst/>
                <a:uLnTx/>
                <a:uFillTx/>
                <a:latin typeface="Calibri"/>
                <a:ea typeface="+mn-ea"/>
                <a:cs typeface="+mn-cs"/>
                <a:sym typeface="Wingdings"/>
              </a:rPr>
              <a:t>حجره:</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200" b="0" i="0" u="none" strike="noStrike" kern="1200" cap="none" spc="0" normalizeH="0" baseline="0" noProof="0" dirty="0" smtClean="0">
                <a:ln>
                  <a:noFill/>
                </a:ln>
                <a:solidFill>
                  <a:schemeClr val="tx1"/>
                </a:solidFill>
                <a:effectLst/>
                <a:uLnTx/>
                <a:uFillTx/>
                <a:latin typeface="+mn-lt"/>
                <a:ea typeface="+mn-ea"/>
                <a:cs typeface="+mn-cs"/>
              </a:rPr>
              <a:t>   </a:t>
            </a:r>
            <a:r>
              <a:rPr kumimoji="0" lang="fa-IR" sz="2400" b="0" i="0" u="none" strike="noStrike" kern="1200" cap="none" spc="0" normalizeH="0" baseline="0" noProof="0" dirty="0" smtClean="0">
                <a:ln>
                  <a:noFill/>
                </a:ln>
                <a:solidFill>
                  <a:schemeClr val="tx1"/>
                </a:solidFill>
                <a:effectLst/>
                <a:uLnTx/>
                <a:uFillTx/>
                <a:latin typeface="+mn-lt"/>
                <a:ea typeface="+mn-ea"/>
                <a:cs typeface="+mn-cs"/>
              </a:rPr>
              <a:t>ساده ترین و کوچکترین و مهمترین</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mn-cs"/>
              </a:rPr>
              <a:t>   عنصر فضای بازار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Left Arrow 7"/>
          <p:cNvSpPr/>
          <p:nvPr/>
        </p:nvSpPr>
        <p:spPr>
          <a:xfrm>
            <a:off x="3886200" y="3657600"/>
            <a:ext cx="1905000" cy="457200"/>
          </a:xfrm>
          <a:prstGeom prst="leftArrow">
            <a:avLst/>
          </a:prstGeom>
          <a:solidFill>
            <a:schemeClr val="accent6">
              <a:lumMod val="40000"/>
              <a:lumOff val="6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7">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
                                            <p:txEl>
                                              <p:pRg st="2" end="2"/>
                                            </p:txEl>
                                          </p:spTgt>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7">
                                            <p:txEl>
                                              <p:pRg st="3" end="3"/>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7">
                                            <p:txEl>
                                              <p:pRg st="3" end="3"/>
                                            </p:txEl>
                                          </p:spTgt>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txEl>
                                              <p:pRg st="4" end="4"/>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IMG0906h.JPG"/>
          <p:cNvPicPr>
            <a:picLocks noGrp="1" noChangeAspect="1"/>
          </p:cNvPicPr>
          <p:nvPr>
            <p:ph idx="1"/>
          </p:nvPr>
        </p:nvPicPr>
        <p:blipFill>
          <a:blip r:embed="rId2"/>
          <a:stretch>
            <a:fillRect/>
          </a:stretch>
        </p:blipFill>
        <p:spPr>
          <a:xfrm>
            <a:off x="0" y="-228600"/>
            <a:ext cx="9144000" cy="7391400"/>
          </a:xfrm>
        </p:spPr>
      </p:pic>
      <p:pic>
        <p:nvPicPr>
          <p:cNvPr id="5" name="Content Placeholder 3" descr="CIMG0906.JPG"/>
          <p:cNvPicPr>
            <a:picLocks noChangeAspect="1"/>
          </p:cNvPicPr>
          <p:nvPr/>
        </p:nvPicPr>
        <p:blipFill>
          <a:blip r:embed="rId3" cstate="print"/>
          <a:stretch>
            <a:fillRect/>
          </a:stretch>
        </p:blipFill>
        <p:spPr>
          <a:xfrm rot="5400000">
            <a:off x="3342219" y="1001185"/>
            <a:ext cx="5583767" cy="4953001"/>
          </a:xfrm>
          <a:prstGeom prst="rect">
            <a:avLst/>
          </a:prstGeom>
        </p:spPr>
      </p:pic>
      <p:sp>
        <p:nvSpPr>
          <p:cNvPr id="6" name="TextBox 5"/>
          <p:cNvSpPr txBox="1"/>
          <p:nvPr/>
        </p:nvSpPr>
        <p:spPr>
          <a:xfrm>
            <a:off x="609600" y="228602"/>
            <a:ext cx="2438400" cy="830997"/>
          </a:xfrm>
          <a:prstGeom prst="rect">
            <a:avLst/>
          </a:prstGeom>
          <a:noFill/>
        </p:spPr>
        <p:txBody>
          <a:bodyPr wrap="square" rtlCol="0">
            <a:spAutoFit/>
          </a:bodyPr>
          <a:lstStyle/>
          <a:p>
            <a:r>
              <a:rPr lang="fa-IR" sz="4800" b="1" dirty="0" smtClean="0">
                <a:solidFill>
                  <a:schemeClr val="bg1"/>
                </a:solidFill>
              </a:rPr>
              <a:t>حجره</a:t>
            </a:r>
            <a:r>
              <a:rPr lang="fa-IR" sz="4800" b="1" dirty="0" smtClean="0">
                <a:solidFill>
                  <a:schemeClr val="tx1">
                    <a:lumMod val="95000"/>
                    <a:lumOff val="5000"/>
                  </a:schemeClr>
                </a:solidFill>
                <a:sym typeface="Wingdings"/>
              </a:rPr>
              <a:t></a:t>
            </a:r>
            <a:endParaRPr lang="en-US" sz="4800" b="1" dirty="0">
              <a:solidFill>
                <a:schemeClr val="tx1">
                  <a:lumMod val="95000"/>
                  <a:lumOff val="5000"/>
                </a:schemeClr>
              </a:solidFill>
            </a:endParaRPr>
          </a:p>
        </p:txBody>
      </p:sp>
      <p:sp>
        <p:nvSpPr>
          <p:cNvPr id="7" name="TextBox 6"/>
          <p:cNvSpPr txBox="1"/>
          <p:nvPr/>
        </p:nvSpPr>
        <p:spPr>
          <a:xfrm>
            <a:off x="152400" y="1143002"/>
            <a:ext cx="3124200"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a-IR" sz="2400" dirty="0" smtClean="0">
                <a:sym typeface="Wingdings"/>
              </a:rPr>
              <a:t>کوچکترین عنصربازار </a:t>
            </a:r>
            <a:r>
              <a:rPr lang="en-US" sz="2400" dirty="0" smtClean="0">
                <a:sym typeface="Wingdings"/>
              </a:rPr>
              <a:t></a:t>
            </a:r>
            <a:r>
              <a:rPr lang="en-US" sz="2400" dirty="0" smtClean="0"/>
              <a:t>  </a:t>
            </a:r>
            <a:endParaRPr lang="en-US" sz="2400" dirty="0"/>
          </a:p>
        </p:txBody>
      </p:sp>
      <p:sp>
        <p:nvSpPr>
          <p:cNvPr id="8" name="Oval 7"/>
          <p:cNvSpPr/>
          <p:nvPr/>
        </p:nvSpPr>
        <p:spPr>
          <a:xfrm>
            <a:off x="5029200" y="4114800"/>
            <a:ext cx="2209800" cy="144780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429000" y="3200400"/>
            <a:ext cx="2057400" cy="457200"/>
          </a:xfrm>
          <a:prstGeom prst="rightArrow">
            <a:avLst/>
          </a:prstGeom>
          <a:solidFill>
            <a:schemeClr val="accent6">
              <a:lumMod val="40000"/>
              <a:lumOff val="6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38200" y="3276602"/>
            <a:ext cx="2362200" cy="646331"/>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fa-IR" dirty="0" smtClean="0">
                <a:sym typeface="Wingdings"/>
              </a:rPr>
              <a:t>طرز قرارگیری فروشنده</a:t>
            </a:r>
            <a:r>
              <a:rPr lang="en-US" dirty="0" smtClean="0">
                <a:sym typeface="Wingdings"/>
              </a:rPr>
              <a:t></a:t>
            </a:r>
            <a:r>
              <a:rPr lang="fa-IR" dirty="0" smtClean="0">
                <a:sym typeface="Wingdings"/>
              </a:rPr>
              <a:t> </a:t>
            </a:r>
            <a:endParaRPr lang="en-US" dirty="0"/>
          </a:p>
        </p:txBody>
      </p:sp>
      <p:sp>
        <p:nvSpPr>
          <p:cNvPr id="12" name="TextBox 11"/>
          <p:cNvSpPr txBox="1"/>
          <p:nvPr/>
        </p:nvSpPr>
        <p:spPr>
          <a:xfrm>
            <a:off x="990600" y="4724401"/>
            <a:ext cx="236220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a-IR" dirty="0" smtClean="0">
                <a:sym typeface="Wingdings"/>
              </a:rPr>
              <a:t>سکوبرای نشستن مشتری</a:t>
            </a:r>
            <a:r>
              <a:rPr lang="en-US" dirty="0" smtClean="0">
                <a:sym typeface="Wingdings"/>
              </a:rPr>
              <a:t></a:t>
            </a:r>
            <a:endParaRPr lang="en-US" dirty="0"/>
          </a:p>
        </p:txBody>
      </p:sp>
      <p:sp>
        <p:nvSpPr>
          <p:cNvPr id="14" name="Right Arrow 13"/>
          <p:cNvSpPr/>
          <p:nvPr/>
        </p:nvSpPr>
        <p:spPr>
          <a:xfrm>
            <a:off x="3581400" y="4572000"/>
            <a:ext cx="1981200" cy="457200"/>
          </a:xfrm>
          <a:prstGeom prst="rightArrow">
            <a:avLst/>
          </a:prstGeom>
          <a:solidFill>
            <a:schemeClr val="accent6">
              <a:lumMod val="40000"/>
              <a:lumOff val="6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ppt_x</p:attrName>
                                        </p:attrNameLst>
                                      </p:cBhvr>
                                      <p:tavLst>
                                        <p:tav tm="0">
                                          <p:val>
                                            <p:strVal val="#ppt_x-.2"/>
                                          </p:val>
                                        </p:tav>
                                        <p:tav tm="100000">
                                          <p:val>
                                            <p:strVal val="#ppt_x"/>
                                          </p:val>
                                        </p:tav>
                                      </p:tavLst>
                                    </p:anim>
                                    <p:anim calcmode="lin" valueType="num">
                                      <p:cBhvr>
                                        <p:cTn id="14"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ppt_x</p:attrName>
                                        </p:attrNameLst>
                                      </p:cBhvr>
                                      <p:tavLst>
                                        <p:tav tm="0">
                                          <p:val>
                                            <p:strVal val="#ppt_x-.2"/>
                                          </p:val>
                                        </p:tav>
                                        <p:tav tm="100000">
                                          <p:val>
                                            <p:strVal val="#ppt_x"/>
                                          </p:val>
                                        </p:tav>
                                      </p:tavLst>
                                    </p:anim>
                                    <p:anim calcmode="lin" valueType="num">
                                      <p:cBhvr>
                                        <p:cTn id="2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ppt_x</p:attrName>
                                        </p:attrNameLst>
                                      </p:cBhvr>
                                      <p:tavLst>
                                        <p:tav tm="0">
                                          <p:val>
                                            <p:strVal val="#ppt_x-.2"/>
                                          </p:val>
                                        </p:tav>
                                        <p:tav tm="100000">
                                          <p:val>
                                            <p:strVal val="#ppt_x"/>
                                          </p:val>
                                        </p:tav>
                                      </p:tavLst>
                                    </p:anim>
                                    <p:anim calcmode="lin" valueType="num">
                                      <p:cBhvr>
                                        <p:cTn id="26"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0"/>
                                        </p:tgtEl>
                                      </p:cBhvr>
                                    </p:animEffect>
                                  </p:childTnLst>
                                </p:cTn>
                              </p:par>
                            </p:childTnLst>
                          </p:cTn>
                        </p:par>
                        <p:par>
                          <p:cTn id="28" fill="hold">
                            <p:stCondLst>
                              <p:cond delay="4000"/>
                            </p:stCondLst>
                            <p:childTnLst>
                              <p:par>
                                <p:cTn id="29" presetID="29" presetClass="entr" presetSubtype="0" fill="hold" nodeType="after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p:cTn id="31"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xEl>
                                              <p:pRg st="0" end="0"/>
                                            </p:txEl>
                                          </p:spTgt>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ppt_x</p:attrName>
                                        </p:attrNameLst>
                                      </p:cBhvr>
                                      <p:tavLst>
                                        <p:tav tm="0">
                                          <p:val>
                                            <p:strVal val="#ppt_x-.2"/>
                                          </p:val>
                                        </p:tav>
                                        <p:tav tm="100000">
                                          <p:val>
                                            <p:strVal val="#ppt_x"/>
                                          </p:val>
                                        </p:tav>
                                      </p:tavLst>
                                    </p:anim>
                                    <p:anim calcmode="lin" valueType="num">
                                      <p:cBhvr>
                                        <p:cTn id="3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1"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F:\bazar\asli\PIC_006854.JPG"/>
          <p:cNvPicPr>
            <a:picLocks noGrp="1" noChangeAspect="1" noChangeArrowheads="1"/>
          </p:cNvPicPr>
          <p:nvPr>
            <p:ph idx="1"/>
          </p:nvPr>
        </p:nvPicPr>
        <p:blipFill>
          <a:blip r:embed="rId2"/>
          <a:srcRect/>
          <a:stretch>
            <a:fillRect/>
          </a:stretch>
        </p:blipFill>
        <p:spPr bwMode="auto">
          <a:xfrm>
            <a:off x="2" y="-76200"/>
            <a:ext cx="9144001" cy="6858000"/>
          </a:xfrm>
          <a:prstGeom prst="rect">
            <a:avLst/>
          </a:prstGeom>
          <a:noFill/>
        </p:spPr>
      </p:pic>
      <p:pic>
        <p:nvPicPr>
          <p:cNvPr id="5" name="Content Placeholder 21" descr="PIC_0049.JPG"/>
          <p:cNvPicPr>
            <a:picLocks noChangeAspect="1"/>
          </p:cNvPicPr>
          <p:nvPr/>
        </p:nvPicPr>
        <p:blipFill>
          <a:blip r:embed="rId3"/>
          <a:stretch>
            <a:fillRect/>
          </a:stretch>
        </p:blipFill>
        <p:spPr>
          <a:xfrm rot="5400000">
            <a:off x="-208723" y="1351723"/>
            <a:ext cx="5748269" cy="4264023"/>
          </a:xfrm>
          <a:prstGeom prst="rect">
            <a:avLst/>
          </a:prstGeom>
        </p:spPr>
      </p:pic>
      <p:sp>
        <p:nvSpPr>
          <p:cNvPr id="6" name="TextBox 5"/>
          <p:cNvSpPr txBox="1"/>
          <p:nvPr/>
        </p:nvSpPr>
        <p:spPr>
          <a:xfrm>
            <a:off x="5181600" y="838202"/>
            <a:ext cx="4419600" cy="1200329"/>
          </a:xfrm>
          <a:prstGeom prst="rect">
            <a:avLst/>
          </a:prstGeom>
          <a:noFill/>
        </p:spPr>
        <p:txBody>
          <a:bodyPr wrap="square" rtlCol="0">
            <a:spAutoFit/>
          </a:bodyPr>
          <a:lstStyle/>
          <a:p>
            <a:r>
              <a:rPr lang="fa-IR" dirty="0" smtClean="0">
                <a:solidFill>
                  <a:srgbClr val="FF0000"/>
                </a:solidFill>
                <a:sym typeface="Wingdings"/>
              </a:rPr>
              <a:t> </a:t>
            </a:r>
            <a:r>
              <a:rPr lang="fa-IR" sz="3200" dirty="0" smtClean="0">
                <a:solidFill>
                  <a:srgbClr val="FF0000"/>
                </a:solidFill>
                <a:sym typeface="Wingdings"/>
              </a:rPr>
              <a:t>3-2 </a:t>
            </a:r>
            <a:r>
              <a:rPr lang="fa-IR" sz="3600" b="1" dirty="0" smtClean="0">
                <a:solidFill>
                  <a:srgbClr val="FF0000"/>
                </a:solidFill>
                <a:sym typeface="Wingdings"/>
              </a:rPr>
              <a:t>کاروانسرا (سرا):</a:t>
            </a:r>
            <a:endParaRPr lang="en-US" sz="3600" b="1" dirty="0">
              <a:solidFill>
                <a:srgbClr val="FF0000"/>
              </a:solidFill>
            </a:endParaRPr>
          </a:p>
        </p:txBody>
      </p:sp>
      <p:sp>
        <p:nvSpPr>
          <p:cNvPr id="8" name="TextBox 7"/>
          <p:cNvSpPr txBox="1"/>
          <p:nvPr/>
        </p:nvSpPr>
        <p:spPr>
          <a:xfrm>
            <a:off x="4876800" y="5181600"/>
            <a:ext cx="3276600" cy="400110"/>
          </a:xfrm>
          <a:prstGeom prst="rect">
            <a:avLst/>
          </a:prstGeom>
          <a:noFill/>
        </p:spPr>
        <p:txBody>
          <a:bodyPr wrap="square" rtlCol="0">
            <a:spAutoFit/>
          </a:bodyPr>
          <a:lstStyle/>
          <a:p>
            <a:r>
              <a:rPr lang="fa-IR" sz="2000" dirty="0" smtClean="0">
                <a:ln>
                  <a:solidFill>
                    <a:schemeClr val="tx1">
                      <a:lumMod val="95000"/>
                      <a:lumOff val="5000"/>
                    </a:schemeClr>
                  </a:solidFill>
                </a:ln>
              </a:rPr>
              <a:t>کاشان ٬ کاروانسرای نو</a:t>
            </a:r>
            <a:endParaRPr lang="en-US" sz="2000" dirty="0">
              <a:ln>
                <a:solidFill>
                  <a:schemeClr val="tx1">
                    <a:lumMod val="95000"/>
                    <a:lumOff val="5000"/>
                  </a:schemeClr>
                </a:solidFill>
              </a:ln>
            </a:endParaRPr>
          </a:p>
        </p:txBody>
      </p:sp>
      <p:sp>
        <p:nvSpPr>
          <p:cNvPr id="9" name="TextBox 8"/>
          <p:cNvSpPr txBox="1"/>
          <p:nvPr/>
        </p:nvSpPr>
        <p:spPr>
          <a:xfrm>
            <a:off x="4953000" y="2057401"/>
            <a:ext cx="3276600" cy="2800767"/>
          </a:xfrm>
          <a:prstGeom prst="rect">
            <a:avLst/>
          </a:prstGeom>
          <a:noFill/>
        </p:spPr>
        <p:txBody>
          <a:bodyPr wrap="square" rtlCol="0">
            <a:spAutoFit/>
          </a:bodyPr>
          <a:lstStyle/>
          <a:p>
            <a:pPr algn="just" rtl="1"/>
            <a:r>
              <a:rPr lang="fa-IR" sz="2200" dirty="0" smtClean="0">
                <a:ln>
                  <a:solidFill>
                    <a:schemeClr val="tx1">
                      <a:lumMod val="95000"/>
                      <a:lumOff val="5000"/>
                    </a:schemeClr>
                  </a:solidFill>
                </a:ln>
              </a:rPr>
              <a:t>مهمترین فضای بازار </a:t>
            </a:r>
          </a:p>
          <a:p>
            <a:pPr algn="just" rtl="1"/>
            <a:r>
              <a:rPr lang="fa-IR" sz="2200" dirty="0" smtClean="0">
                <a:ln>
                  <a:solidFill>
                    <a:schemeClr val="tx1">
                      <a:lumMod val="95000"/>
                      <a:lumOff val="5000"/>
                    </a:schemeClr>
                  </a:solidFill>
                </a:ln>
              </a:rPr>
              <a:t>همان پاساژ امروزی </a:t>
            </a:r>
          </a:p>
          <a:p>
            <a:pPr algn="just" rtl="1"/>
            <a:r>
              <a:rPr lang="fa-IR" sz="2200" dirty="0" smtClean="0">
                <a:ln>
                  <a:solidFill>
                    <a:schemeClr val="tx1">
                      <a:lumMod val="95000"/>
                      <a:lumOff val="5000"/>
                    </a:schemeClr>
                  </a:solidFill>
                </a:ln>
              </a:rPr>
              <a:t>درجهت امتداد طول ومحور راسته </a:t>
            </a:r>
          </a:p>
          <a:p>
            <a:pPr algn="just" rtl="1"/>
            <a:r>
              <a:rPr lang="fa-IR" sz="2200" dirty="0" smtClean="0">
                <a:ln>
                  <a:solidFill>
                    <a:schemeClr val="tx1">
                      <a:lumMod val="95000"/>
                      <a:lumOff val="5000"/>
                    </a:schemeClr>
                  </a:solidFill>
                </a:ln>
              </a:rPr>
              <a:t>اصلی بازار یادرپشت راسته اصلی یاکنار راسته فرعی </a:t>
            </a:r>
          </a:p>
          <a:p>
            <a:pPr algn="just" rtl="1"/>
            <a:r>
              <a:rPr lang="fa-IR" sz="2200" dirty="0" smtClean="0">
                <a:ln>
                  <a:solidFill>
                    <a:schemeClr val="tx1">
                      <a:lumMod val="95000"/>
                      <a:lumOff val="5000"/>
                    </a:schemeClr>
                  </a:solidFill>
                </a:ln>
              </a:rPr>
              <a:t>کاروانسرای فضای درونگرا</a:t>
            </a:r>
            <a:endParaRPr lang="en-US" sz="2200" dirty="0">
              <a:ln>
                <a:solidFill>
                  <a:schemeClr val="tx1">
                    <a:lumMod val="95000"/>
                    <a:lumOff val="5000"/>
                  </a:schemeClr>
                </a:solidFill>
              </a:ln>
            </a:endParaRPr>
          </a:p>
        </p:txBody>
      </p:sp>
      <p:sp>
        <p:nvSpPr>
          <p:cNvPr id="10" name="TextBox 9"/>
          <p:cNvSpPr txBox="1"/>
          <p:nvPr/>
        </p:nvSpPr>
        <p:spPr>
          <a:xfrm>
            <a:off x="8077200" y="2133600"/>
            <a:ext cx="1066800" cy="369332"/>
          </a:xfrm>
          <a:prstGeom prst="rect">
            <a:avLst/>
          </a:prstGeom>
          <a:noFill/>
        </p:spPr>
        <p:txBody>
          <a:bodyPr wrap="square" rtlCol="0">
            <a:spAutoFit/>
          </a:bodyPr>
          <a:lstStyle/>
          <a:p>
            <a:r>
              <a:rPr lang="en-US" dirty="0" smtClean="0">
                <a:sym typeface="Wingdings"/>
              </a:rPr>
              <a:t></a:t>
            </a:r>
            <a:endParaRPr lang="en-US" dirty="0"/>
          </a:p>
        </p:txBody>
      </p:sp>
      <p:sp>
        <p:nvSpPr>
          <p:cNvPr id="11" name="TextBox 10"/>
          <p:cNvSpPr txBox="1"/>
          <p:nvPr/>
        </p:nvSpPr>
        <p:spPr>
          <a:xfrm>
            <a:off x="8077200" y="2438400"/>
            <a:ext cx="1066800" cy="369332"/>
          </a:xfrm>
          <a:prstGeom prst="rect">
            <a:avLst/>
          </a:prstGeom>
          <a:noFill/>
        </p:spPr>
        <p:txBody>
          <a:bodyPr wrap="square" rtlCol="0">
            <a:spAutoFit/>
          </a:bodyPr>
          <a:lstStyle/>
          <a:p>
            <a:r>
              <a:rPr lang="en-US" dirty="0" smtClean="0">
                <a:sym typeface="Wingdings"/>
              </a:rPr>
              <a:t></a:t>
            </a:r>
            <a:endParaRPr lang="en-US" dirty="0"/>
          </a:p>
        </p:txBody>
      </p:sp>
      <p:sp>
        <p:nvSpPr>
          <p:cNvPr id="12" name="TextBox 11"/>
          <p:cNvSpPr txBox="1"/>
          <p:nvPr/>
        </p:nvSpPr>
        <p:spPr>
          <a:xfrm>
            <a:off x="8077200" y="2819400"/>
            <a:ext cx="1066800" cy="369332"/>
          </a:xfrm>
          <a:prstGeom prst="rect">
            <a:avLst/>
          </a:prstGeom>
          <a:noFill/>
        </p:spPr>
        <p:txBody>
          <a:bodyPr wrap="square" rtlCol="0">
            <a:spAutoFit/>
          </a:bodyPr>
          <a:lstStyle/>
          <a:p>
            <a:r>
              <a:rPr lang="en-US" dirty="0" smtClean="0">
                <a:sym typeface="Wingdings"/>
              </a:rPr>
              <a:t></a:t>
            </a:r>
            <a:endParaRPr lang="en-US" dirty="0"/>
          </a:p>
        </p:txBody>
      </p:sp>
      <p:sp>
        <p:nvSpPr>
          <p:cNvPr id="13" name="TextBox 12"/>
          <p:cNvSpPr txBox="1"/>
          <p:nvPr/>
        </p:nvSpPr>
        <p:spPr>
          <a:xfrm>
            <a:off x="8077200" y="3810000"/>
            <a:ext cx="1066800" cy="369332"/>
          </a:xfrm>
          <a:prstGeom prst="rect">
            <a:avLst/>
          </a:prstGeom>
          <a:noFill/>
        </p:spPr>
        <p:txBody>
          <a:bodyPr wrap="square" rtlCol="0">
            <a:spAutoFit/>
          </a:bodyPr>
          <a:lstStyle/>
          <a:p>
            <a:r>
              <a:rPr lang="en-US" dirty="0" smtClean="0">
                <a:sym typeface="Wingdings"/>
              </a:rPr>
              <a:t></a:t>
            </a:r>
            <a:endParaRPr lang="en-US"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anim calcmode="lin" valueType="num">
                                      <p:cBhvr>
                                        <p:cTn id="1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1000"/>
                                        <p:tgtEl>
                                          <p:spTgt spid="11">
                                            <p:txEl>
                                              <p:pRg st="0" end="0"/>
                                            </p:txEl>
                                          </p:spTgt>
                                        </p:tgtEl>
                                      </p:cBhvr>
                                    </p:animEffect>
                                    <p:anim calcmode="lin" valueType="num">
                                      <p:cBhvr>
                                        <p:cTn id="2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1000"/>
                                        <p:tgtEl>
                                          <p:spTgt spid="9">
                                            <p:txEl>
                                              <p:pRg st="1" end="1"/>
                                            </p:txEl>
                                          </p:spTgt>
                                        </p:tgtEl>
                                      </p:cBhvr>
                                    </p:animEffect>
                                    <p:anim calcmode="lin" valueType="num">
                                      <p:cBhvr>
                                        <p:cTn id="3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fade">
                                      <p:cBhvr>
                                        <p:cTn id="37" dur="1000"/>
                                        <p:tgtEl>
                                          <p:spTgt spid="12">
                                            <p:txEl>
                                              <p:pRg st="0" end="0"/>
                                            </p:txEl>
                                          </p:spTgt>
                                        </p:tgtEl>
                                      </p:cBhvr>
                                    </p:animEffect>
                                    <p:anim calcmode="lin" valueType="num">
                                      <p:cBhvr>
                                        <p:cTn id="3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Effect transition="in" filter="fade">
                                      <p:cBhvr>
                                        <p:cTn id="43" dur="1000"/>
                                        <p:tgtEl>
                                          <p:spTgt spid="9">
                                            <p:txEl>
                                              <p:pRg st="2" end="2"/>
                                            </p:txEl>
                                          </p:spTgt>
                                        </p:tgtEl>
                                      </p:cBhvr>
                                    </p:animEffect>
                                    <p:anim calcmode="lin" valueType="num">
                                      <p:cBhvr>
                                        <p:cTn id="4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Effect transition="in" filter="fade">
                                      <p:cBhvr>
                                        <p:cTn id="49" dur="1000"/>
                                        <p:tgtEl>
                                          <p:spTgt spid="9">
                                            <p:txEl>
                                              <p:pRg st="3" end="3"/>
                                            </p:txEl>
                                          </p:spTgt>
                                        </p:tgtEl>
                                      </p:cBhvr>
                                    </p:animEffect>
                                    <p:anim calcmode="lin" valueType="num">
                                      <p:cBhvr>
                                        <p:cTn id="5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animEffect transition="in" filter="fade">
                                      <p:cBhvr>
                                        <p:cTn id="55" dur="1000"/>
                                        <p:tgtEl>
                                          <p:spTgt spid="13">
                                            <p:txEl>
                                              <p:pRg st="0" end="0"/>
                                            </p:txEl>
                                          </p:spTgt>
                                        </p:tgtEl>
                                      </p:cBhvr>
                                    </p:animEffect>
                                    <p:anim calcmode="lin" valueType="num">
                                      <p:cBhvr>
                                        <p:cTn id="5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nodeType="afterEffect">
                                  <p:stCondLst>
                                    <p:cond delay="0"/>
                                  </p:stCondLst>
                                  <p:childTnLst>
                                    <p:set>
                                      <p:cBhvr>
                                        <p:cTn id="60" dur="1" fill="hold">
                                          <p:stCondLst>
                                            <p:cond delay="0"/>
                                          </p:stCondLst>
                                        </p:cTn>
                                        <p:tgtEl>
                                          <p:spTgt spid="9">
                                            <p:txEl>
                                              <p:pRg st="4" end="4"/>
                                            </p:txEl>
                                          </p:spTgt>
                                        </p:tgtEl>
                                        <p:attrNameLst>
                                          <p:attrName>style.visibility</p:attrName>
                                        </p:attrNameLst>
                                      </p:cBhvr>
                                      <p:to>
                                        <p:strVal val="visible"/>
                                      </p:to>
                                    </p:set>
                                    <p:animEffect transition="in" filter="fade">
                                      <p:cBhvr>
                                        <p:cTn id="61" dur="1000"/>
                                        <p:tgtEl>
                                          <p:spTgt spid="9">
                                            <p:txEl>
                                              <p:pRg st="4" end="4"/>
                                            </p:txEl>
                                          </p:spTgt>
                                        </p:tgtEl>
                                      </p:cBhvr>
                                    </p:animEffect>
                                    <p:anim calcmode="lin" valueType="num">
                                      <p:cBhvr>
                                        <p:cTn id="6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6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pic>
        <p:nvPicPr>
          <p:cNvPr id="5" name="Content Placeholder 3" descr="PIC_0048.JPG"/>
          <p:cNvPicPr>
            <a:picLocks noChangeAspect="1"/>
          </p:cNvPicPr>
          <p:nvPr/>
        </p:nvPicPr>
        <p:blipFill>
          <a:blip r:embed="rId3"/>
          <a:stretch>
            <a:fillRect/>
          </a:stretch>
        </p:blipFill>
        <p:spPr>
          <a:xfrm rot="5400000">
            <a:off x="-240769" y="1231373"/>
            <a:ext cx="5583767" cy="4187825"/>
          </a:xfrm>
          <a:prstGeom prst="rect">
            <a:avLst/>
          </a:prstGeom>
        </p:spPr>
      </p:pic>
      <p:sp>
        <p:nvSpPr>
          <p:cNvPr id="6" name="TextBox 5"/>
          <p:cNvSpPr txBox="1"/>
          <p:nvPr/>
        </p:nvSpPr>
        <p:spPr>
          <a:xfrm>
            <a:off x="5943600" y="228600"/>
            <a:ext cx="3733800" cy="769441"/>
          </a:xfrm>
          <a:prstGeom prst="rect">
            <a:avLst/>
          </a:prstGeom>
          <a:noFill/>
        </p:spPr>
        <p:txBody>
          <a:bodyPr wrap="square" rtlCol="0">
            <a:spAutoFit/>
          </a:bodyPr>
          <a:lstStyle/>
          <a:p>
            <a:r>
              <a:rPr lang="fa-IR" sz="3600" dirty="0" smtClean="0">
                <a:solidFill>
                  <a:srgbClr val="FF0000"/>
                </a:solidFill>
                <a:sym typeface="Wingdings"/>
              </a:rPr>
              <a:t>3-3</a:t>
            </a:r>
            <a:r>
              <a:rPr lang="fa-IR" sz="4400" dirty="0" smtClean="0">
                <a:solidFill>
                  <a:srgbClr val="FF0000"/>
                </a:solidFill>
                <a:sym typeface="Wingdings"/>
              </a:rPr>
              <a:t> تیمچه :</a:t>
            </a:r>
            <a:endParaRPr lang="en-US" sz="3200" dirty="0">
              <a:solidFill>
                <a:srgbClr val="FF0000"/>
              </a:solidFill>
            </a:endParaRPr>
          </a:p>
        </p:txBody>
      </p:sp>
      <p:sp>
        <p:nvSpPr>
          <p:cNvPr id="9" name="Rectangle 8"/>
          <p:cNvSpPr/>
          <p:nvPr/>
        </p:nvSpPr>
        <p:spPr>
          <a:xfrm>
            <a:off x="457200" y="533400"/>
            <a:ext cx="4191000" cy="5562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4876800" y="-457200"/>
            <a:ext cx="3886200" cy="2667000"/>
          </a:xfrm>
          <a:prstGeom prst="rect">
            <a:avLst/>
          </a:prstGeom>
        </p:spPr>
        <p:txBody>
          <a:bodyPr vert="horz" anchor="b">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kumimoji="0" lang="fa-IR" sz="2200" b="0" i="0" u="none" strike="noStrike" kern="1200" cap="none" spc="0" normalizeH="0" baseline="0" noProof="0" dirty="0" smtClean="0">
                <a:ln>
                  <a:noFill/>
                </a:ln>
                <a:solidFill>
                  <a:schemeClr val="tx1"/>
                </a:solidFill>
                <a:effectLst>
                  <a:outerShdw blurRad="53975" dist="22860" dir="5400000" algn="tl" rotWithShape="0">
                    <a:srgbClr val="000000">
                      <a:alpha val="55000"/>
                    </a:srgbClr>
                  </a:outerShdw>
                </a:effectLst>
                <a:uLnTx/>
                <a:uFillTx/>
                <a:latin typeface="+mj-lt"/>
                <a:ea typeface="+mj-ea"/>
                <a:cs typeface="+mj-cs"/>
                <a:sym typeface="Wingdings"/>
              </a:rPr>
              <a:t>فضای مناسبی برای عرضه کالاهای گرانبها / سرای کوچک و پوشیده </a:t>
            </a:r>
            <a:endParaRPr kumimoji="0" lang="en-US" sz="3600" b="0" i="0" u="none" strike="noStrike" kern="1200" cap="none" spc="0" normalizeH="0" baseline="0" noProof="0" dirty="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endParaRPr>
          </a:p>
        </p:txBody>
      </p:sp>
      <p:pic>
        <p:nvPicPr>
          <p:cNvPr id="12" name="Picture 11" descr="saraye haj karim,bazare dare bagh.jpg"/>
          <p:cNvPicPr>
            <a:picLocks noChangeAspect="1" noChangeArrowheads="1"/>
          </p:cNvPicPr>
          <p:nvPr/>
        </p:nvPicPr>
        <p:blipFill>
          <a:blip r:embed="rId4" cstate="print"/>
          <a:srcRect/>
          <a:stretch>
            <a:fillRect/>
          </a:stretch>
        </p:blipFill>
        <p:spPr bwMode="auto">
          <a:xfrm>
            <a:off x="5181602" y="2743202"/>
            <a:ext cx="2857500" cy="3470275"/>
          </a:xfrm>
          <a:prstGeom prst="rect">
            <a:avLst/>
          </a:prstGeom>
          <a:noFill/>
          <a:ln w="9525">
            <a:noFill/>
            <a:miter lim="800000"/>
            <a:headEnd/>
            <a:tailEnd/>
          </a:ln>
        </p:spPr>
      </p:pic>
      <p:sp>
        <p:nvSpPr>
          <p:cNvPr id="13" name="TextBox 12"/>
          <p:cNvSpPr txBox="1"/>
          <p:nvPr/>
        </p:nvSpPr>
        <p:spPr>
          <a:xfrm>
            <a:off x="990600" y="6150115"/>
            <a:ext cx="3200400" cy="707886"/>
          </a:xfrm>
          <a:prstGeom prst="rect">
            <a:avLst/>
          </a:prstGeom>
          <a:noFill/>
        </p:spPr>
        <p:txBody>
          <a:bodyPr wrap="square" rtlCol="0">
            <a:spAutoFit/>
          </a:bodyPr>
          <a:lstStyle/>
          <a:p>
            <a:r>
              <a:rPr lang="fa-IR" sz="2000" dirty="0" smtClean="0">
                <a:sym typeface="Wingdings"/>
              </a:rPr>
              <a:t>اصفهان ٬ بازارو تیمچه حاج سید حسین</a:t>
            </a:r>
            <a:endParaRPr lang="en-US" sz="2000"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105835" y="-79375"/>
            <a:ext cx="9249835" cy="6937375"/>
          </a:xfrm>
          <a:prstGeom prst="rect">
            <a:avLst/>
          </a:prstGeom>
          <a:noFill/>
        </p:spPr>
      </p:pic>
      <p:pic>
        <p:nvPicPr>
          <p:cNvPr id="5" name="Picture 2" descr="D:\DCIM\100MEDIA\PIC_0065.JPG"/>
          <p:cNvPicPr>
            <a:picLocks noChangeAspect="1" noChangeArrowheads="1"/>
          </p:cNvPicPr>
          <p:nvPr/>
        </p:nvPicPr>
        <p:blipFill>
          <a:blip r:embed="rId3"/>
          <a:srcRect/>
          <a:stretch>
            <a:fillRect/>
          </a:stretch>
        </p:blipFill>
        <p:spPr bwMode="auto">
          <a:xfrm>
            <a:off x="1121979" y="914401"/>
            <a:ext cx="6726623" cy="4876801"/>
          </a:xfrm>
          <a:prstGeom prst="rect">
            <a:avLst/>
          </a:prstGeom>
          <a:noFill/>
        </p:spPr>
      </p:pic>
      <p:sp>
        <p:nvSpPr>
          <p:cNvPr id="6" name="Right Arrow 5"/>
          <p:cNvSpPr/>
          <p:nvPr/>
        </p:nvSpPr>
        <p:spPr>
          <a:xfrm>
            <a:off x="5638800" y="3886200"/>
            <a:ext cx="2209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800600" y="3048000"/>
            <a:ext cx="3048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715000" y="1371600"/>
            <a:ext cx="2133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4648200" y="609600"/>
            <a:ext cx="76200"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1143000" y="2971802"/>
            <a:ext cx="1295400"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990600" y="3886202"/>
            <a:ext cx="1752600"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1066800" y="2286002"/>
            <a:ext cx="2895600"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724403" y="4572000"/>
            <a:ext cx="45719"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924800" y="1143000"/>
            <a:ext cx="762000" cy="707886"/>
          </a:xfrm>
          <a:prstGeom prst="rect">
            <a:avLst/>
          </a:prstGeom>
          <a:noFill/>
        </p:spPr>
        <p:txBody>
          <a:bodyPr wrap="square" rtlCol="0">
            <a:spAutoFit/>
          </a:bodyPr>
          <a:lstStyle/>
          <a:p>
            <a:r>
              <a:rPr lang="fa-IR" sz="2000" dirty="0" smtClean="0"/>
              <a:t>حجره</a:t>
            </a:r>
            <a:endParaRPr lang="en-US" sz="2000" dirty="0"/>
          </a:p>
        </p:txBody>
      </p:sp>
      <p:sp>
        <p:nvSpPr>
          <p:cNvPr id="15" name="TextBox 14"/>
          <p:cNvSpPr txBox="1"/>
          <p:nvPr/>
        </p:nvSpPr>
        <p:spPr>
          <a:xfrm>
            <a:off x="7924800" y="2819400"/>
            <a:ext cx="990600" cy="400110"/>
          </a:xfrm>
          <a:prstGeom prst="rect">
            <a:avLst/>
          </a:prstGeom>
          <a:noFill/>
        </p:spPr>
        <p:txBody>
          <a:bodyPr wrap="square" rtlCol="0">
            <a:spAutoFit/>
          </a:bodyPr>
          <a:lstStyle/>
          <a:p>
            <a:r>
              <a:rPr lang="fa-IR" sz="2000" dirty="0" smtClean="0"/>
              <a:t>تیمچه</a:t>
            </a:r>
            <a:endParaRPr lang="en-US" sz="2000" dirty="0"/>
          </a:p>
        </p:txBody>
      </p:sp>
      <p:sp>
        <p:nvSpPr>
          <p:cNvPr id="16" name="TextBox 15"/>
          <p:cNvSpPr txBox="1"/>
          <p:nvPr/>
        </p:nvSpPr>
        <p:spPr>
          <a:xfrm>
            <a:off x="7924800" y="3657600"/>
            <a:ext cx="762000" cy="707886"/>
          </a:xfrm>
          <a:prstGeom prst="rect">
            <a:avLst/>
          </a:prstGeom>
          <a:noFill/>
        </p:spPr>
        <p:txBody>
          <a:bodyPr wrap="square" rtlCol="0">
            <a:spAutoFit/>
          </a:bodyPr>
          <a:lstStyle/>
          <a:p>
            <a:r>
              <a:rPr lang="fa-IR" sz="2000" dirty="0" smtClean="0"/>
              <a:t>حجره</a:t>
            </a:r>
            <a:endParaRPr lang="en-US" sz="2000" dirty="0"/>
          </a:p>
        </p:txBody>
      </p:sp>
      <p:sp>
        <p:nvSpPr>
          <p:cNvPr id="17" name="TextBox 16"/>
          <p:cNvSpPr txBox="1"/>
          <p:nvPr/>
        </p:nvSpPr>
        <p:spPr>
          <a:xfrm>
            <a:off x="304800" y="3657600"/>
            <a:ext cx="762000" cy="707886"/>
          </a:xfrm>
          <a:prstGeom prst="rect">
            <a:avLst/>
          </a:prstGeom>
          <a:noFill/>
        </p:spPr>
        <p:txBody>
          <a:bodyPr wrap="square" rtlCol="0">
            <a:spAutoFit/>
          </a:bodyPr>
          <a:lstStyle/>
          <a:p>
            <a:r>
              <a:rPr lang="fa-IR" sz="2000" dirty="0" smtClean="0"/>
              <a:t>حجره</a:t>
            </a:r>
            <a:endParaRPr lang="en-US" sz="2000" dirty="0"/>
          </a:p>
        </p:txBody>
      </p:sp>
      <p:sp>
        <p:nvSpPr>
          <p:cNvPr id="18" name="TextBox 17"/>
          <p:cNvSpPr txBox="1"/>
          <p:nvPr/>
        </p:nvSpPr>
        <p:spPr>
          <a:xfrm>
            <a:off x="381000" y="2057400"/>
            <a:ext cx="762000" cy="707886"/>
          </a:xfrm>
          <a:prstGeom prst="rect">
            <a:avLst/>
          </a:prstGeom>
          <a:noFill/>
        </p:spPr>
        <p:txBody>
          <a:bodyPr wrap="square" rtlCol="0">
            <a:spAutoFit/>
          </a:bodyPr>
          <a:lstStyle/>
          <a:p>
            <a:r>
              <a:rPr lang="fa-IR" sz="2000" dirty="0" smtClean="0"/>
              <a:t>حجره</a:t>
            </a:r>
            <a:endParaRPr lang="en-US" sz="2000" dirty="0"/>
          </a:p>
        </p:txBody>
      </p:sp>
      <p:sp>
        <p:nvSpPr>
          <p:cNvPr id="19" name="TextBox 18"/>
          <p:cNvSpPr txBox="1"/>
          <p:nvPr/>
        </p:nvSpPr>
        <p:spPr>
          <a:xfrm>
            <a:off x="228600" y="2743200"/>
            <a:ext cx="990600" cy="707886"/>
          </a:xfrm>
          <a:prstGeom prst="rect">
            <a:avLst/>
          </a:prstGeom>
          <a:noFill/>
        </p:spPr>
        <p:txBody>
          <a:bodyPr wrap="square" rtlCol="0">
            <a:spAutoFit/>
          </a:bodyPr>
          <a:lstStyle/>
          <a:p>
            <a:r>
              <a:rPr lang="fa-IR" sz="2000" dirty="0" smtClean="0"/>
              <a:t>هشتی</a:t>
            </a:r>
            <a:endParaRPr lang="en-US" sz="2000" dirty="0"/>
          </a:p>
        </p:txBody>
      </p:sp>
      <p:sp>
        <p:nvSpPr>
          <p:cNvPr id="20" name="TextBox 19"/>
          <p:cNvSpPr txBox="1"/>
          <p:nvPr/>
        </p:nvSpPr>
        <p:spPr>
          <a:xfrm>
            <a:off x="4038600" y="381000"/>
            <a:ext cx="914400" cy="400110"/>
          </a:xfrm>
          <a:prstGeom prst="rect">
            <a:avLst/>
          </a:prstGeom>
          <a:noFill/>
        </p:spPr>
        <p:txBody>
          <a:bodyPr wrap="square" rtlCol="0">
            <a:spAutoFit/>
          </a:bodyPr>
          <a:lstStyle/>
          <a:p>
            <a:r>
              <a:rPr lang="fa-IR" sz="2000" dirty="0" smtClean="0"/>
              <a:t>رواق</a:t>
            </a:r>
            <a:endParaRPr lang="en-US" sz="2000" dirty="0"/>
          </a:p>
        </p:txBody>
      </p:sp>
      <p:sp>
        <p:nvSpPr>
          <p:cNvPr id="21" name="TextBox 20"/>
          <p:cNvSpPr txBox="1"/>
          <p:nvPr/>
        </p:nvSpPr>
        <p:spPr>
          <a:xfrm>
            <a:off x="4343400" y="5486400"/>
            <a:ext cx="1447800" cy="400110"/>
          </a:xfrm>
          <a:prstGeom prst="rect">
            <a:avLst/>
          </a:prstGeom>
          <a:noFill/>
        </p:spPr>
        <p:txBody>
          <a:bodyPr wrap="square" rtlCol="0">
            <a:spAutoFit/>
          </a:bodyPr>
          <a:lstStyle/>
          <a:p>
            <a:r>
              <a:rPr lang="fa-IR" sz="2000" dirty="0" smtClean="0"/>
              <a:t>ورودی</a:t>
            </a:r>
            <a:endParaRPr lang="en-US" sz="2000"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ppt_x</p:attrName>
                                        </p:attrNameLst>
                                      </p:cBhvr>
                                      <p:tavLst>
                                        <p:tav tm="0">
                                          <p:val>
                                            <p:strVal val="#ppt_x-.2"/>
                                          </p:val>
                                        </p:tav>
                                        <p:tav tm="100000">
                                          <p:val>
                                            <p:strVal val="#ppt_x"/>
                                          </p:val>
                                        </p:tav>
                                      </p:tavLst>
                                    </p:anim>
                                    <p:anim calcmode="lin" valueType="num">
                                      <p:cBhvr>
                                        <p:cTn id="14"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2"/>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ppt_x</p:attrName>
                                        </p:attrNameLst>
                                      </p:cBhvr>
                                      <p:tavLst>
                                        <p:tav tm="0">
                                          <p:val>
                                            <p:strVal val="#ppt_x-.2"/>
                                          </p:val>
                                        </p:tav>
                                        <p:tav tm="100000">
                                          <p:val>
                                            <p:strVal val="#ppt_x"/>
                                          </p:val>
                                        </p:tav>
                                      </p:tavLst>
                                    </p:anim>
                                    <p:anim calcmode="lin" valueType="num">
                                      <p:cBhvr>
                                        <p:cTn id="2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1"/>
                                        </p:tgtEl>
                                      </p:cBhvr>
                                    </p:animEffect>
                                  </p:childTnLst>
                                </p:cTn>
                              </p:par>
                            </p:childTnLst>
                          </p:cTn>
                        </p:par>
                        <p:par>
                          <p:cTn id="28" fill="hold">
                            <p:stCondLst>
                              <p:cond delay="4000"/>
                            </p:stCondLst>
                            <p:childTnLst>
                              <p:par>
                                <p:cTn id="29" presetID="29"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ppt_x</p:attrName>
                                        </p:attrNameLst>
                                      </p:cBhvr>
                                      <p:tavLst>
                                        <p:tav tm="0">
                                          <p:val>
                                            <p:strVal val="#ppt_x-.2"/>
                                          </p:val>
                                        </p:tav>
                                        <p:tav tm="100000">
                                          <p:val>
                                            <p:strVal val="#ppt_x"/>
                                          </p:val>
                                        </p:tav>
                                      </p:tavLst>
                                    </p:anim>
                                    <p:anim calcmode="lin" valueType="num">
                                      <p:cBhvr>
                                        <p:cTn id="3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ppt_x</p:attrName>
                                        </p:attrNameLst>
                                      </p:cBhvr>
                                      <p:tavLst>
                                        <p:tav tm="0">
                                          <p:val>
                                            <p:strVal val="#ppt_x-.2"/>
                                          </p:val>
                                        </p:tav>
                                        <p:tav tm="100000">
                                          <p:val>
                                            <p:strVal val="#ppt_x"/>
                                          </p:val>
                                        </p:tav>
                                      </p:tavLst>
                                    </p:anim>
                                    <p:anim calcmode="lin" valueType="num">
                                      <p:cBhvr>
                                        <p:cTn id="3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0"/>
                                        </p:tgtEl>
                                      </p:cBhvr>
                                    </p:animEffect>
                                  </p:childTnLst>
                                </p:cTn>
                              </p:par>
                            </p:childTnLst>
                          </p:cTn>
                        </p:par>
                        <p:par>
                          <p:cTn id="40" fill="hold">
                            <p:stCondLst>
                              <p:cond delay="6000"/>
                            </p:stCondLst>
                            <p:childTnLst>
                              <p:par>
                                <p:cTn id="41" presetID="29"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ppt_x</p:attrName>
                                        </p:attrNameLst>
                                      </p:cBhvr>
                                      <p:tavLst>
                                        <p:tav tm="0">
                                          <p:val>
                                            <p:strVal val="#ppt_x-.2"/>
                                          </p:val>
                                        </p:tav>
                                        <p:tav tm="100000">
                                          <p:val>
                                            <p:strVal val="#ppt_x"/>
                                          </p:val>
                                        </p:tav>
                                      </p:tavLst>
                                    </p:anim>
                                    <p:anim calcmode="lin" valueType="num">
                                      <p:cBhvr>
                                        <p:cTn id="4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5" dur="1000"/>
                                        <p:tgtEl>
                                          <p:spTgt spid="9"/>
                                        </p:tgtEl>
                                      </p:cBhvr>
                                    </p:animEffect>
                                  </p:childTnLst>
                                </p:cTn>
                              </p:par>
                            </p:childTnLst>
                          </p:cTn>
                        </p:par>
                        <p:par>
                          <p:cTn id="46" fill="hold">
                            <p:stCondLst>
                              <p:cond delay="7000"/>
                            </p:stCondLst>
                            <p:childTnLst>
                              <p:par>
                                <p:cTn id="47" presetID="29"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ppt_x</p:attrName>
                                        </p:attrNameLst>
                                      </p:cBhvr>
                                      <p:tavLst>
                                        <p:tav tm="0">
                                          <p:val>
                                            <p:strVal val="#ppt_x-.2"/>
                                          </p:val>
                                        </p:tav>
                                        <p:tav tm="100000">
                                          <p:val>
                                            <p:strVal val="#ppt_x"/>
                                          </p:val>
                                        </p:tav>
                                      </p:tavLst>
                                    </p:anim>
                                    <p:anim calcmode="lin" valueType="num">
                                      <p:cBhvr>
                                        <p:cTn id="5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1" y="0"/>
            <a:ext cx="9144001" cy="6858000"/>
          </a:xfrm>
          <a:prstGeom prst="rect">
            <a:avLst/>
          </a:prstGeom>
          <a:noFill/>
        </p:spPr>
      </p:pic>
      <p:pic>
        <p:nvPicPr>
          <p:cNvPr id="5" name="Picture 2" descr="D:\DCIM\100MEDIA\PIC_0065.JPG"/>
          <p:cNvPicPr>
            <a:picLocks noChangeAspect="1" noChangeArrowheads="1"/>
          </p:cNvPicPr>
          <p:nvPr/>
        </p:nvPicPr>
        <p:blipFill>
          <a:blip r:embed="rId3"/>
          <a:srcRect/>
          <a:stretch>
            <a:fillRect/>
          </a:stretch>
        </p:blipFill>
        <p:spPr bwMode="auto">
          <a:xfrm>
            <a:off x="685800" y="762000"/>
            <a:ext cx="7162800" cy="5372100"/>
          </a:xfrm>
          <a:prstGeom prst="rect">
            <a:avLst/>
          </a:prstGeom>
          <a:noFill/>
        </p:spPr>
      </p:pic>
      <p:sp>
        <p:nvSpPr>
          <p:cNvPr id="6" name="Left-Right Arrow 5"/>
          <p:cNvSpPr/>
          <p:nvPr/>
        </p:nvSpPr>
        <p:spPr>
          <a:xfrm>
            <a:off x="1524000" y="3276600"/>
            <a:ext cx="6096000" cy="152400"/>
          </a:xfrm>
          <a:prstGeom prst="leftRightArrow">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endCxn id="8" idx="1"/>
          </p:cNvCxnSpPr>
          <p:nvPr/>
        </p:nvCxnSpPr>
        <p:spPr>
          <a:xfrm rot="5400000" flipH="1" flipV="1">
            <a:off x="6151348" y="741154"/>
            <a:ext cx="1108505" cy="762000"/>
          </a:xfrm>
          <a:prstGeom prst="line">
            <a:avLst/>
          </a:prstGeom>
          <a:ln w="76200">
            <a:no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86600" y="152402"/>
            <a:ext cx="1905000" cy="830997"/>
          </a:xfrm>
          <a:prstGeom prst="rect">
            <a:avLst/>
          </a:prstGeom>
          <a:noFill/>
        </p:spPr>
        <p:txBody>
          <a:bodyPr wrap="square" rtlCol="0">
            <a:spAutoFit/>
          </a:bodyPr>
          <a:lstStyle/>
          <a:p>
            <a:r>
              <a:rPr lang="fa-IR" sz="2400" dirty="0" smtClean="0">
                <a:ln>
                  <a:solidFill>
                    <a:schemeClr val="tx1">
                      <a:lumMod val="65000"/>
                      <a:lumOff val="35000"/>
                    </a:schemeClr>
                  </a:solidFill>
                </a:ln>
              </a:rPr>
              <a:t>مسیر حرکت تیمچه</a:t>
            </a:r>
            <a:endParaRPr lang="en-US" sz="2400" dirty="0">
              <a:ln>
                <a:solidFill>
                  <a:schemeClr val="tx1">
                    <a:lumMod val="65000"/>
                    <a:lumOff val="35000"/>
                  </a:schemeClr>
                </a:solidFill>
              </a:ln>
            </a:endParaRPr>
          </a:p>
        </p:txBody>
      </p:sp>
      <p:sp>
        <p:nvSpPr>
          <p:cNvPr id="9" name="Down Arrow 8"/>
          <p:cNvSpPr/>
          <p:nvPr/>
        </p:nvSpPr>
        <p:spPr>
          <a:xfrm>
            <a:off x="4495800" y="609600"/>
            <a:ext cx="381000" cy="5334000"/>
          </a:xfrm>
          <a:prstGeom prst="downArrow">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Quad Arrow 9"/>
          <p:cNvSpPr/>
          <p:nvPr/>
        </p:nvSpPr>
        <p:spPr>
          <a:xfrm rot="19117131">
            <a:off x="3713047" y="2470300"/>
            <a:ext cx="1937148" cy="1821518"/>
          </a:xfrm>
          <a:prstGeom prst="quadArrow">
            <a:avLst/>
          </a:prstGeom>
          <a:noFill/>
          <a:ln w="38100">
            <a:solidFill>
              <a:schemeClr val="accent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14800" y="4495800"/>
            <a:ext cx="1066800" cy="990600"/>
          </a:xfrm>
          <a:prstGeom prst="ellipse">
            <a:avLst/>
          </a:prstGeom>
          <a:noFill/>
          <a:ln w="57150">
            <a:solidFill>
              <a:srgbClr val="C0000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Oval 17"/>
          <p:cNvSpPr/>
          <p:nvPr/>
        </p:nvSpPr>
        <p:spPr>
          <a:xfrm>
            <a:off x="1295400" y="2971800"/>
            <a:ext cx="68580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752600" y="2819400"/>
            <a:ext cx="990600" cy="1066800"/>
          </a:xfrm>
          <a:prstGeom prst="ellipse">
            <a:avLst/>
          </a:prstGeom>
          <a:noFill/>
          <a:ln>
            <a:solidFill>
              <a:schemeClr val="accent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Scale>
                                      <p:cBhvr>
                                        <p:cTn id="12"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xEl>
                                              <p:pRg st="0" end="0"/>
                                            </p:txEl>
                                          </p:spTgt>
                                        </p:tgtEl>
                                        <p:attrNameLst>
                                          <p:attrName>ppt_x</p:attrName>
                                          <p:attrName>ppt_y</p:attrName>
                                        </p:attrNameLst>
                                      </p:cBhvr>
                                    </p:animMotion>
                                    <p:animEffect transition="in" filter="fade">
                                      <p:cBhvr>
                                        <p:cTn id="1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IMG0906h.JPG"/>
          <p:cNvPicPr>
            <a:picLocks noGrp="1" noChangeAspect="1"/>
          </p:cNvPicPr>
          <p:nvPr>
            <p:ph idx="1"/>
          </p:nvPr>
        </p:nvPicPr>
        <p:blipFill>
          <a:blip r:embed="rId2" cstate="print"/>
          <a:stretch>
            <a:fillRect/>
          </a:stretch>
        </p:blipFill>
        <p:spPr>
          <a:xfrm>
            <a:off x="0" y="-50798"/>
            <a:ext cx="5181600" cy="6908799"/>
          </a:xfrm>
        </p:spPr>
      </p:pic>
      <p:pic>
        <p:nvPicPr>
          <p:cNvPr id="6" name="Picture 2" descr="F:\bazar\asli\PIC_00921.JPG"/>
          <p:cNvPicPr>
            <a:picLocks noChangeAspect="1" noChangeArrowheads="1"/>
          </p:cNvPicPr>
          <p:nvPr/>
        </p:nvPicPr>
        <p:blipFill>
          <a:blip r:embed="rId3" cstate="print"/>
          <a:srcRect/>
          <a:stretch>
            <a:fillRect/>
          </a:stretch>
        </p:blipFill>
        <p:spPr bwMode="auto">
          <a:xfrm rot="5400000">
            <a:off x="3733800" y="1447800"/>
            <a:ext cx="6858000" cy="3962400"/>
          </a:xfrm>
          <a:prstGeom prst="rect">
            <a:avLst/>
          </a:prstGeom>
          <a:noFill/>
        </p:spPr>
      </p:pic>
      <p:sp>
        <p:nvSpPr>
          <p:cNvPr id="7" name="Title 1"/>
          <p:cNvSpPr txBox="1">
            <a:spLocks/>
          </p:cNvSpPr>
          <p:nvPr/>
        </p:nvSpPr>
        <p:spPr>
          <a:xfrm>
            <a:off x="-838200" y="-381000"/>
            <a:ext cx="7626485" cy="1196578"/>
          </a:xfrm>
          <a:prstGeom prst="rect">
            <a:avLst/>
          </a:prstGeom>
        </p:spPr>
        <p:txBody>
          <a:bodyPr vert="horz" anchor="b">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a:t>
            </a:r>
            <a:r>
              <a:rPr kumimoji="0" lang="fa-IR" sz="3600" b="0" i="0" u="none" strike="noStrike" kern="1200" cap="none" spc="0" normalizeH="0" baseline="0" noProof="0" dirty="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 موقعیت تیمچه در بازار</a:t>
            </a:r>
            <a:endParaRPr kumimoji="0" lang="en-US" sz="3600" b="0" i="0" u="none" strike="noStrike" kern="1200" cap="none" spc="0" normalizeH="0" baseline="0" noProof="0" dirty="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endParaRPr>
          </a:p>
        </p:txBody>
      </p:sp>
      <p:pic>
        <p:nvPicPr>
          <p:cNvPr id="10" name="Content Placeholder 3" descr="PIC_0027.JPG"/>
          <p:cNvPicPr>
            <a:picLocks noChangeAspect="1"/>
          </p:cNvPicPr>
          <p:nvPr/>
        </p:nvPicPr>
        <p:blipFill>
          <a:blip r:embed="rId4"/>
          <a:stretch>
            <a:fillRect/>
          </a:stretch>
        </p:blipFill>
        <p:spPr>
          <a:xfrm>
            <a:off x="838202" y="1066800"/>
            <a:ext cx="7469751" cy="51054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Scale>
                                      <p:cBhvr>
                                        <p:cTn id="13"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
                                        </p:tgtEl>
                                        <p:attrNameLst>
                                          <p:attrName>ppt_x</p:attrName>
                                          <p:attrName>ppt_y</p:attrName>
                                        </p:attrNameLst>
                                      </p:cBhvr>
                                    </p:animMotion>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IMG0906h.JPG"/>
          <p:cNvPicPr>
            <a:picLocks noGrp="1" noChangeAspect="1"/>
          </p:cNvPicPr>
          <p:nvPr>
            <p:ph idx="1"/>
          </p:nvPr>
        </p:nvPicPr>
        <p:blipFill>
          <a:blip r:embed="rId2"/>
          <a:stretch>
            <a:fillRect/>
          </a:stretch>
        </p:blipFill>
        <p:spPr>
          <a:xfrm>
            <a:off x="-152400" y="0"/>
            <a:ext cx="9296400" cy="7467600"/>
          </a:xfrm>
          <a:prstGeom prst="rect">
            <a:avLst/>
          </a:prstGeom>
        </p:spPr>
      </p:pic>
      <p:pic>
        <p:nvPicPr>
          <p:cNvPr id="5" name="Content Placeholder 3" descr="PIC_0037.JPG"/>
          <p:cNvPicPr>
            <a:picLocks noChangeAspect="1"/>
          </p:cNvPicPr>
          <p:nvPr/>
        </p:nvPicPr>
        <p:blipFill>
          <a:blip r:embed="rId3"/>
          <a:stretch>
            <a:fillRect/>
          </a:stretch>
        </p:blipFill>
        <p:spPr>
          <a:xfrm>
            <a:off x="381000" y="1219200"/>
            <a:ext cx="4724400" cy="5093494"/>
          </a:xfrm>
          <a:prstGeom prst="rect">
            <a:avLst/>
          </a:prstGeom>
        </p:spPr>
      </p:pic>
      <p:sp>
        <p:nvSpPr>
          <p:cNvPr id="6" name="Left Arrow 5"/>
          <p:cNvSpPr/>
          <p:nvPr/>
        </p:nvSpPr>
        <p:spPr>
          <a:xfrm>
            <a:off x="7696200" y="2133600"/>
            <a:ext cx="838200" cy="304800"/>
          </a:xfrm>
          <a:prstGeom prst="leftArrow">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7696200" y="2971800"/>
            <a:ext cx="838200" cy="304800"/>
          </a:xfrm>
          <a:prstGeom prst="leftArrow">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7696200" y="3810000"/>
            <a:ext cx="838200" cy="304800"/>
          </a:xfrm>
          <a:prstGeom prst="leftArrow">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86400" y="2057400"/>
            <a:ext cx="2057400" cy="400110"/>
          </a:xfrm>
          <a:prstGeom prst="rect">
            <a:avLst/>
          </a:prstGeom>
          <a:noFill/>
        </p:spPr>
        <p:txBody>
          <a:bodyPr wrap="square" rtlCol="0">
            <a:spAutoFit/>
          </a:bodyPr>
          <a:lstStyle/>
          <a:p>
            <a:r>
              <a:rPr lang="fa-IR" sz="2000" dirty="0" smtClean="0">
                <a:ln>
                  <a:solidFill>
                    <a:schemeClr val="tx1">
                      <a:lumMod val="85000"/>
                      <a:lumOff val="15000"/>
                    </a:schemeClr>
                  </a:solidFill>
                </a:ln>
              </a:rPr>
              <a:t>یک فضای شهری </a:t>
            </a:r>
            <a:endParaRPr lang="en-US" sz="2000" dirty="0">
              <a:ln>
                <a:solidFill>
                  <a:schemeClr val="tx1">
                    <a:lumMod val="85000"/>
                    <a:lumOff val="15000"/>
                  </a:schemeClr>
                </a:solidFill>
              </a:ln>
            </a:endParaRPr>
          </a:p>
        </p:txBody>
      </p:sp>
      <p:sp>
        <p:nvSpPr>
          <p:cNvPr id="10" name="TextBox 9"/>
          <p:cNvSpPr txBox="1"/>
          <p:nvPr/>
        </p:nvSpPr>
        <p:spPr>
          <a:xfrm>
            <a:off x="5029200" y="2895600"/>
            <a:ext cx="2819400" cy="400110"/>
          </a:xfrm>
          <a:prstGeom prst="rect">
            <a:avLst/>
          </a:prstGeom>
          <a:noFill/>
        </p:spPr>
        <p:txBody>
          <a:bodyPr wrap="square" rtlCol="0">
            <a:spAutoFit/>
          </a:bodyPr>
          <a:lstStyle/>
          <a:p>
            <a:r>
              <a:rPr lang="fa-IR" sz="2000" dirty="0" smtClean="0">
                <a:ln>
                  <a:solidFill>
                    <a:schemeClr val="tx1">
                      <a:lumMod val="85000"/>
                      <a:lumOff val="15000"/>
                    </a:schemeClr>
                  </a:solidFill>
                </a:ln>
              </a:rPr>
              <a:t>از فضاهای ارتباطی بازار</a:t>
            </a:r>
            <a:endParaRPr lang="en-US" sz="2000" dirty="0">
              <a:ln>
                <a:solidFill>
                  <a:schemeClr val="tx1">
                    <a:lumMod val="85000"/>
                    <a:lumOff val="15000"/>
                  </a:schemeClr>
                </a:solidFill>
              </a:ln>
            </a:endParaRPr>
          </a:p>
        </p:txBody>
      </p:sp>
      <p:sp>
        <p:nvSpPr>
          <p:cNvPr id="11" name="TextBox 10"/>
          <p:cNvSpPr txBox="1"/>
          <p:nvPr/>
        </p:nvSpPr>
        <p:spPr>
          <a:xfrm>
            <a:off x="5029200" y="3733800"/>
            <a:ext cx="2743200" cy="400110"/>
          </a:xfrm>
          <a:prstGeom prst="rect">
            <a:avLst/>
          </a:prstGeom>
          <a:noFill/>
          <a:ln>
            <a:solidFill>
              <a:schemeClr val="accent2">
                <a:lumMod val="60000"/>
                <a:lumOff val="40000"/>
              </a:schemeClr>
            </a:solidFill>
          </a:ln>
        </p:spPr>
        <p:txBody>
          <a:bodyPr wrap="square" rtlCol="0">
            <a:spAutoFit/>
          </a:bodyPr>
          <a:lstStyle/>
          <a:p>
            <a:r>
              <a:rPr lang="fa-IR" sz="2000" dirty="0" smtClean="0">
                <a:ln>
                  <a:solidFill>
                    <a:schemeClr val="tx1">
                      <a:lumMod val="95000"/>
                      <a:lumOff val="5000"/>
                    </a:schemeClr>
                  </a:solidFill>
                </a:ln>
              </a:rPr>
              <a:t>به مثابه میدانچه در بازار</a:t>
            </a:r>
            <a:endParaRPr lang="en-US" sz="2000" dirty="0">
              <a:ln>
                <a:solidFill>
                  <a:schemeClr val="tx1">
                    <a:lumMod val="95000"/>
                    <a:lumOff val="5000"/>
                  </a:schemeClr>
                </a:solidFill>
              </a:ln>
            </a:endParaRPr>
          </a:p>
        </p:txBody>
      </p:sp>
      <p:sp>
        <p:nvSpPr>
          <p:cNvPr id="12" name="Left Arrow 11"/>
          <p:cNvSpPr/>
          <p:nvPr/>
        </p:nvSpPr>
        <p:spPr>
          <a:xfrm>
            <a:off x="7696200" y="4648200"/>
            <a:ext cx="838200" cy="304800"/>
          </a:xfrm>
          <a:prstGeom prst="leftArrow">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0" y="4495801"/>
            <a:ext cx="2438400" cy="1261884"/>
          </a:xfrm>
          <a:prstGeom prst="rect">
            <a:avLst/>
          </a:prstGeom>
          <a:noFill/>
        </p:spPr>
        <p:txBody>
          <a:bodyPr wrap="square" rtlCol="0">
            <a:spAutoFit/>
          </a:bodyPr>
          <a:lstStyle/>
          <a:p>
            <a:r>
              <a:rPr lang="fa-IR" sz="2000" dirty="0" smtClean="0">
                <a:ln>
                  <a:solidFill>
                    <a:schemeClr val="tx1">
                      <a:lumMod val="85000"/>
                      <a:lumOff val="15000"/>
                    </a:schemeClr>
                  </a:solidFill>
                </a:ln>
              </a:rPr>
              <a:t>ارتباط تنگانگ با عناصر   مهم شهر :</a:t>
            </a:r>
            <a:r>
              <a:rPr lang="fa-IR" sz="1600" dirty="0" smtClean="0">
                <a:ln>
                  <a:solidFill>
                    <a:schemeClr val="tx1">
                      <a:lumMod val="85000"/>
                      <a:lumOff val="15000"/>
                    </a:schemeClr>
                  </a:solidFill>
                </a:ln>
              </a:rPr>
              <a:t>مسجد جامع ٬ </a:t>
            </a:r>
            <a:r>
              <a:rPr lang="fa-IR" sz="1600" dirty="0" smtClean="0"/>
              <a:t>حمام٬ مدرسه و...</a:t>
            </a:r>
            <a:endParaRPr lang="en-US" sz="2000" dirty="0"/>
          </a:p>
        </p:txBody>
      </p:sp>
      <p:sp>
        <p:nvSpPr>
          <p:cNvPr id="14" name="TextBox 13"/>
          <p:cNvSpPr txBox="1"/>
          <p:nvPr/>
        </p:nvSpPr>
        <p:spPr>
          <a:xfrm>
            <a:off x="5257800" y="381000"/>
            <a:ext cx="4724400" cy="769441"/>
          </a:xfrm>
          <a:prstGeom prst="rect">
            <a:avLst/>
          </a:prstGeom>
          <a:noFill/>
        </p:spPr>
        <p:txBody>
          <a:bodyPr wrap="square" rtlCol="0">
            <a:spAutoFit/>
          </a:bodyPr>
          <a:lstStyle/>
          <a:p>
            <a:r>
              <a:rPr lang="fa-IR" sz="4400" dirty="0" smtClean="0">
                <a:solidFill>
                  <a:schemeClr val="accent1">
                    <a:lumMod val="75000"/>
                  </a:schemeClr>
                </a:solidFill>
              </a:rPr>
              <a:t>پیش خان</a:t>
            </a:r>
          </a:p>
        </p:txBody>
      </p:sp>
      <p:sp>
        <p:nvSpPr>
          <p:cNvPr id="15" name="TextBox 14"/>
          <p:cNvSpPr txBox="1"/>
          <p:nvPr/>
        </p:nvSpPr>
        <p:spPr>
          <a:xfrm>
            <a:off x="7772400" y="457200"/>
            <a:ext cx="3048000" cy="1046440"/>
          </a:xfrm>
          <a:prstGeom prst="rect">
            <a:avLst/>
          </a:prstGeom>
          <a:noFill/>
        </p:spPr>
        <p:txBody>
          <a:bodyPr wrap="square" rtlCol="0">
            <a:spAutoFit/>
          </a:bodyPr>
          <a:lstStyle/>
          <a:p>
            <a:r>
              <a:rPr lang="fa-IR" sz="4400" dirty="0" smtClean="0">
                <a:solidFill>
                  <a:schemeClr val="accent1">
                    <a:lumMod val="75000"/>
                  </a:schemeClr>
                </a:solidFill>
              </a:rPr>
              <a:t>3-4</a:t>
            </a:r>
          </a:p>
          <a:p>
            <a:endParaRPr lang="en-US"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downLeft)">
                                      <p:cBhvr>
                                        <p:cTn id="23" dur="500"/>
                                        <p:tgtEl>
                                          <p:spTgt spid="10"/>
                                        </p:tgtEl>
                                      </p:cBhvr>
                                    </p:animEffect>
                                  </p:childTnLst>
                                </p:cTn>
                              </p:par>
                            </p:childTnLst>
                          </p:cTn>
                        </p:par>
                        <p:par>
                          <p:cTn id="24" fill="hold">
                            <p:stCondLst>
                              <p:cond delay="3000"/>
                            </p:stCondLst>
                            <p:childTnLst>
                              <p:par>
                                <p:cTn id="25" presetID="18" presetClass="entr" presetSubtype="12"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par>
                          <p:cTn id="28" fill="hold">
                            <p:stCondLst>
                              <p:cond delay="3500"/>
                            </p:stCondLst>
                            <p:childTnLst>
                              <p:par>
                                <p:cTn id="29" presetID="18" presetClass="entr" presetSubtype="12"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downLeft)">
                                      <p:cBhvr>
                                        <p:cTn id="31" dur="500"/>
                                        <p:tgtEl>
                                          <p:spTgt spid="11"/>
                                        </p:tgtEl>
                                      </p:cBhvr>
                                    </p:animEffect>
                                  </p:childTnLst>
                                </p:cTn>
                              </p:par>
                            </p:childTnLst>
                          </p:cTn>
                        </p:par>
                        <p:par>
                          <p:cTn id="32" fill="hold">
                            <p:stCondLst>
                              <p:cond delay="4000"/>
                            </p:stCondLst>
                            <p:childTnLst>
                              <p:par>
                                <p:cTn id="33" presetID="18" presetClass="entr" presetSubtype="12"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downLeft)">
                                      <p:cBhvr>
                                        <p:cTn id="35" dur="500"/>
                                        <p:tgtEl>
                                          <p:spTgt spid="12"/>
                                        </p:tgtEl>
                                      </p:cBhvr>
                                    </p:animEffect>
                                  </p:childTnLst>
                                </p:cTn>
                              </p:par>
                            </p:childTnLst>
                          </p:cTn>
                        </p:par>
                        <p:par>
                          <p:cTn id="36" fill="hold">
                            <p:stCondLst>
                              <p:cond delay="4500"/>
                            </p:stCondLst>
                            <p:childTnLst>
                              <p:par>
                                <p:cTn id="37" presetID="18" presetClass="entr" presetSubtype="12"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strips(downLef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animBg="1"/>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211931" y="0"/>
            <a:ext cx="9355931" cy="6858000"/>
          </a:xfrm>
          <a:prstGeom prst="rect">
            <a:avLst/>
          </a:prstGeom>
          <a:noFill/>
        </p:spPr>
      </p:pic>
      <p:sp>
        <p:nvSpPr>
          <p:cNvPr id="5" name="TextBox 4"/>
          <p:cNvSpPr txBox="1"/>
          <p:nvPr/>
        </p:nvSpPr>
        <p:spPr>
          <a:xfrm>
            <a:off x="2209800" y="2667000"/>
            <a:ext cx="4800600" cy="369332"/>
          </a:xfrm>
          <a:prstGeom prst="rect">
            <a:avLst/>
          </a:prstGeom>
          <a:noFill/>
        </p:spPr>
        <p:txBody>
          <a:bodyPr wrap="square" rtlCol="0">
            <a:spAutoFit/>
          </a:bodyPr>
          <a:lstStyle/>
          <a:p>
            <a:r>
              <a:rPr lang="fa-IR" dirty="0" err="1" smtClean="0"/>
              <a:t>خانبار</a:t>
            </a:r>
            <a:r>
              <a:rPr lang="fa-IR" dirty="0" smtClean="0"/>
              <a:t> یا </a:t>
            </a:r>
            <a:r>
              <a:rPr lang="fa-IR" dirty="0" err="1" smtClean="0"/>
              <a:t>کالنبار</a:t>
            </a:r>
            <a:endParaRPr lang="en-US" dirty="0"/>
          </a:p>
        </p:txBody>
      </p:sp>
      <p:sp>
        <p:nvSpPr>
          <p:cNvPr id="6" name="TextBox 5"/>
          <p:cNvSpPr txBox="1"/>
          <p:nvPr/>
        </p:nvSpPr>
        <p:spPr>
          <a:xfrm>
            <a:off x="4267200" y="3276600"/>
            <a:ext cx="5638800" cy="369332"/>
          </a:xfrm>
          <a:prstGeom prst="rect">
            <a:avLst/>
          </a:prstGeom>
          <a:noFill/>
        </p:spPr>
        <p:txBody>
          <a:bodyPr wrap="square" rtlCol="0">
            <a:spAutoFit/>
          </a:bodyPr>
          <a:lstStyle/>
          <a:p>
            <a:r>
              <a:rPr lang="fa-IR" dirty="0" smtClean="0"/>
              <a:t>فضاهای مربوط به کارهای تولیدی</a:t>
            </a:r>
            <a:endParaRPr lang="en-US" dirty="0"/>
          </a:p>
        </p:txBody>
      </p:sp>
      <p:sp>
        <p:nvSpPr>
          <p:cNvPr id="7" name="TextBox 6"/>
          <p:cNvSpPr txBox="1"/>
          <p:nvPr/>
        </p:nvSpPr>
        <p:spPr>
          <a:xfrm>
            <a:off x="2895600" y="3429002"/>
            <a:ext cx="4114800" cy="1200329"/>
          </a:xfrm>
          <a:prstGeom prst="rect">
            <a:avLst/>
          </a:prstGeom>
          <a:noFill/>
        </p:spPr>
        <p:txBody>
          <a:bodyPr wrap="square" rtlCol="0">
            <a:spAutoFit/>
          </a:bodyPr>
          <a:lstStyle/>
          <a:p>
            <a:r>
              <a:rPr lang="fa-IR" dirty="0" smtClean="0"/>
              <a:t>دالان </a:t>
            </a:r>
          </a:p>
          <a:p>
            <a:r>
              <a:rPr lang="fa-IR" dirty="0" smtClean="0"/>
              <a:t>قیصریه </a:t>
            </a:r>
          </a:p>
          <a:p>
            <a:r>
              <a:rPr lang="fa-IR" dirty="0" smtClean="0"/>
              <a:t>کارگاه</a:t>
            </a:r>
          </a:p>
          <a:p>
            <a:endParaRPr lang="en-US" dirty="0"/>
          </a:p>
        </p:txBody>
      </p:sp>
      <p:sp>
        <p:nvSpPr>
          <p:cNvPr id="8" name="TextBox 7"/>
          <p:cNvSpPr txBox="1"/>
          <p:nvPr/>
        </p:nvSpPr>
        <p:spPr>
          <a:xfrm>
            <a:off x="2743200" y="4800600"/>
            <a:ext cx="6629400" cy="1754326"/>
          </a:xfrm>
          <a:prstGeom prst="rect">
            <a:avLst/>
          </a:prstGeom>
          <a:noFill/>
        </p:spPr>
        <p:txBody>
          <a:bodyPr wrap="square" rtlCol="0">
            <a:spAutoFit/>
          </a:bodyPr>
          <a:lstStyle/>
          <a:p>
            <a:r>
              <a:rPr lang="fa-IR" dirty="0" smtClean="0"/>
              <a:t>حجره</a:t>
            </a:r>
          </a:p>
          <a:p>
            <a:r>
              <a:rPr lang="fa-IR" dirty="0" err="1" smtClean="0"/>
              <a:t>کاروانسرا</a:t>
            </a:r>
            <a:endParaRPr lang="fa-IR" dirty="0" smtClean="0"/>
          </a:p>
          <a:p>
            <a:r>
              <a:rPr lang="fa-IR" dirty="0" smtClean="0"/>
              <a:t>تیمچه</a:t>
            </a:r>
          </a:p>
          <a:p>
            <a:r>
              <a:rPr lang="fa-IR" dirty="0" err="1" smtClean="0"/>
              <a:t>جلوخان</a:t>
            </a:r>
            <a:endParaRPr lang="fa-IR" dirty="0" smtClean="0"/>
          </a:p>
          <a:p>
            <a:r>
              <a:rPr lang="fa-IR" dirty="0" smtClean="0"/>
              <a:t>خان </a:t>
            </a:r>
          </a:p>
          <a:p>
            <a:endParaRPr lang="en-US" dirty="0"/>
          </a:p>
        </p:txBody>
      </p:sp>
      <p:sp>
        <p:nvSpPr>
          <p:cNvPr id="9" name="TextBox 8"/>
          <p:cNvSpPr txBox="1"/>
          <p:nvPr/>
        </p:nvSpPr>
        <p:spPr>
          <a:xfrm>
            <a:off x="2819400" y="6211671"/>
            <a:ext cx="2743200" cy="646331"/>
          </a:xfrm>
          <a:prstGeom prst="rect">
            <a:avLst/>
          </a:prstGeom>
          <a:noFill/>
        </p:spPr>
        <p:txBody>
          <a:bodyPr wrap="square" rtlCol="0">
            <a:spAutoFit/>
          </a:bodyPr>
          <a:lstStyle/>
          <a:p>
            <a:r>
              <a:rPr lang="fa-IR" dirty="0" smtClean="0"/>
              <a:t>راسته</a:t>
            </a:r>
          </a:p>
          <a:p>
            <a:endParaRPr lang="en-US" dirty="0"/>
          </a:p>
        </p:txBody>
      </p:sp>
      <p:sp>
        <p:nvSpPr>
          <p:cNvPr id="10" name="Left Arrow 9"/>
          <p:cNvSpPr/>
          <p:nvPr/>
        </p:nvSpPr>
        <p:spPr>
          <a:xfrm>
            <a:off x="8077200" y="32004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8077200" y="20574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8001000" y="12192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8077200" y="44958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3810000" y="38100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a:off x="3810000" y="41148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a:off x="3810000" y="60960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a:off x="3810000" y="57912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a:off x="3810000" y="54864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p:cNvSpPr/>
          <p:nvPr/>
        </p:nvSpPr>
        <p:spPr>
          <a:xfrm>
            <a:off x="3810000" y="51816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p:cNvSpPr/>
          <p:nvPr/>
        </p:nvSpPr>
        <p:spPr>
          <a:xfrm>
            <a:off x="3810000" y="48768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p:cNvSpPr/>
          <p:nvPr/>
        </p:nvSpPr>
        <p:spPr>
          <a:xfrm>
            <a:off x="3810000" y="64008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a:off x="3810000" y="35052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 Arrow 22"/>
          <p:cNvSpPr/>
          <p:nvPr/>
        </p:nvSpPr>
        <p:spPr>
          <a:xfrm>
            <a:off x="3810000" y="28194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 Arrow 23"/>
          <p:cNvSpPr/>
          <p:nvPr/>
        </p:nvSpPr>
        <p:spPr>
          <a:xfrm>
            <a:off x="8001000" y="4572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a:xfrm>
            <a:off x="3962400" y="0"/>
            <a:ext cx="8183880" cy="4187952"/>
          </a:xfrm>
          <a:prstGeom prst="rect">
            <a:avLst/>
          </a:prstGeom>
        </p:spPr>
        <p:txBody>
          <a:bodyPr vert="horz" lIns="182880" tIns="91440">
            <a:normAutofit/>
          </a:bodyPr>
          <a:lstStyle/>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400" b="0" i="0" u="none" strike="noStrike" kern="1200" cap="none" spc="0" normalizeH="0" baseline="0" noProof="0" smtClean="0">
                <a:ln>
                  <a:noFill/>
                </a:ln>
                <a:solidFill>
                  <a:schemeClr val="tx1"/>
                </a:solidFill>
                <a:effectLst/>
                <a:uLnTx/>
                <a:uFillTx/>
                <a:latin typeface="+mn-lt"/>
                <a:ea typeface="+mn-ea"/>
                <a:cs typeface="+mn-cs"/>
              </a:rPr>
              <a:t>چگونگی شکل گیری بازارها </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TextBox 25"/>
          <p:cNvSpPr txBox="1"/>
          <p:nvPr/>
        </p:nvSpPr>
        <p:spPr>
          <a:xfrm>
            <a:off x="4343400" y="685800"/>
            <a:ext cx="6400800" cy="369332"/>
          </a:xfrm>
          <a:prstGeom prst="rect">
            <a:avLst/>
          </a:prstGeom>
          <a:noFill/>
        </p:spPr>
        <p:txBody>
          <a:bodyPr wrap="square" rtlCol="0">
            <a:spAutoFit/>
          </a:bodyPr>
          <a:lstStyle/>
          <a:p>
            <a:r>
              <a:rPr lang="fa-IR" dirty="0" smtClean="0"/>
              <a:t>پیوستگی میان اجزای مختلف بازار</a:t>
            </a:r>
            <a:endParaRPr lang="en-US" dirty="0"/>
          </a:p>
        </p:txBody>
      </p:sp>
      <p:sp>
        <p:nvSpPr>
          <p:cNvPr id="27" name="TextBox 26"/>
          <p:cNvSpPr txBox="1"/>
          <p:nvPr/>
        </p:nvSpPr>
        <p:spPr>
          <a:xfrm>
            <a:off x="3581400" y="2057402"/>
            <a:ext cx="7162800" cy="646331"/>
          </a:xfrm>
          <a:prstGeom prst="rect">
            <a:avLst/>
          </a:prstGeom>
          <a:noFill/>
        </p:spPr>
        <p:txBody>
          <a:bodyPr wrap="square" rtlCol="0">
            <a:spAutoFit/>
          </a:bodyPr>
          <a:lstStyle/>
          <a:p>
            <a:r>
              <a:rPr lang="fa-IR" dirty="0" smtClean="0"/>
              <a:t>فضاهای مربوط به انبار داری و نگهداری کالا</a:t>
            </a:r>
          </a:p>
          <a:p>
            <a:endParaRPr lang="en-US" dirty="0"/>
          </a:p>
        </p:txBody>
      </p:sp>
      <p:sp>
        <p:nvSpPr>
          <p:cNvPr id="28" name="TextBox 27"/>
          <p:cNvSpPr txBox="1"/>
          <p:nvPr/>
        </p:nvSpPr>
        <p:spPr>
          <a:xfrm>
            <a:off x="4572000" y="4648202"/>
            <a:ext cx="7772400" cy="646331"/>
          </a:xfrm>
          <a:prstGeom prst="rect">
            <a:avLst/>
          </a:prstGeom>
          <a:noFill/>
        </p:spPr>
        <p:txBody>
          <a:bodyPr wrap="square" rtlCol="0">
            <a:spAutoFit/>
          </a:bodyPr>
          <a:lstStyle/>
          <a:p>
            <a:r>
              <a:rPr lang="fa-IR" dirty="0" smtClean="0"/>
              <a:t>فضاهای مربوط به کارهای تجاری </a:t>
            </a:r>
          </a:p>
          <a:p>
            <a:endParaRPr lang="en-US" dirty="0"/>
          </a:p>
        </p:txBody>
      </p:sp>
      <p:sp>
        <p:nvSpPr>
          <p:cNvPr id="29" name="TextBox 28"/>
          <p:cNvSpPr txBox="1"/>
          <p:nvPr/>
        </p:nvSpPr>
        <p:spPr>
          <a:xfrm>
            <a:off x="5029200" y="1371602"/>
            <a:ext cx="5638800" cy="646331"/>
          </a:xfrm>
          <a:prstGeom prst="rect">
            <a:avLst/>
          </a:prstGeom>
          <a:noFill/>
        </p:spPr>
        <p:txBody>
          <a:bodyPr wrap="square" rtlCol="0">
            <a:spAutoFit/>
          </a:bodyPr>
          <a:lstStyle/>
          <a:p>
            <a:r>
              <a:rPr lang="fa-IR" dirty="0" smtClean="0"/>
              <a:t>نظام فضایی حاکم </a:t>
            </a:r>
            <a:r>
              <a:rPr lang="fa-IR" dirty="0" err="1" smtClean="0"/>
              <a:t>بربازار</a:t>
            </a:r>
            <a:r>
              <a:rPr lang="fa-IR" dirty="0" smtClean="0"/>
              <a:t> </a:t>
            </a:r>
          </a:p>
          <a:p>
            <a:endParaRPr lang="en-US" dirty="0"/>
          </a:p>
        </p:txBody>
      </p:sp>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C_00371.JPG"/>
          <p:cNvPicPr>
            <a:picLocks noGrp="1" noChangeAspect="1"/>
          </p:cNvPicPr>
          <p:nvPr>
            <p:ph idx="1"/>
          </p:nvPr>
        </p:nvPicPr>
        <p:blipFill>
          <a:blip r:embed="rId2"/>
          <a:stretch>
            <a:fillRect/>
          </a:stretch>
        </p:blipFill>
        <p:spPr>
          <a:xfrm>
            <a:off x="-338931" y="0"/>
            <a:ext cx="9482931" cy="6858000"/>
          </a:xfrm>
        </p:spPr>
      </p:pic>
      <p:sp>
        <p:nvSpPr>
          <p:cNvPr id="5" name="Title 1"/>
          <p:cNvSpPr txBox="1">
            <a:spLocks/>
          </p:cNvSpPr>
          <p:nvPr/>
        </p:nvSpPr>
        <p:spPr>
          <a:xfrm>
            <a:off x="838200" y="228600"/>
            <a:ext cx="7467600" cy="1143000"/>
          </a:xfrm>
          <a:prstGeom prst="rect">
            <a:avLst/>
          </a:prstGeom>
        </p:spPr>
        <p:txBody>
          <a:bodyPr vert="horz" anchor="b">
            <a:normAutofit fontScale="97500" lnSpcReduction="10000"/>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600" b="1" i="0" u="none" strike="noStrike" kern="1200" cap="none" spc="0" normalizeH="0" baseline="0" noProof="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3-5 خان:</a:t>
            </a:r>
            <a:br>
              <a:rPr kumimoji="0" lang="fa-IR" sz="3600" b="1" i="0" u="none" strike="noStrike" kern="1200" cap="none" spc="0" normalizeH="0" baseline="0" noProof="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br>
            <a:endParaRPr kumimoji="0" lang="en-US" sz="3600" b="1" i="0" u="none" strike="noStrike" kern="1200" cap="none" spc="0" normalizeH="0" baseline="0" noProof="0" dirty="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endParaRPr>
          </a:p>
        </p:txBody>
      </p:sp>
      <p:sp>
        <p:nvSpPr>
          <p:cNvPr id="6" name="Content Placeholder 2"/>
          <p:cNvSpPr txBox="1">
            <a:spLocks/>
          </p:cNvSpPr>
          <p:nvPr/>
        </p:nvSpPr>
        <p:spPr>
          <a:xfrm>
            <a:off x="685800" y="838200"/>
            <a:ext cx="7467600" cy="5711952"/>
          </a:xfrm>
          <a:prstGeom prst="rect">
            <a:avLst/>
          </a:prstGeom>
        </p:spPr>
        <p:txBody>
          <a:bodyPr vert="horz" lIns="182880" tIns="91440">
            <a:normAutofit/>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000" b="0" i="0" u="none" strike="noStrike" kern="1200" cap="none" spc="0" normalizeH="0" baseline="0" noProof="0" dirty="0" smtClean="0">
                <a:ln>
                  <a:noFill/>
                </a:ln>
                <a:solidFill>
                  <a:schemeClr val="tx1"/>
                </a:solidFill>
                <a:effectLst/>
                <a:uLnTx/>
                <a:uFillTx/>
                <a:latin typeface="+mn-lt"/>
                <a:ea typeface="+mn-ea"/>
                <a:cs typeface="+mn-cs"/>
              </a:rPr>
              <a:t>   </a:t>
            </a:r>
            <a:r>
              <a:rPr kumimoji="0" lang="fa-IR" sz="2000" b="0" i="0" u="none" strike="noStrike" kern="1200" cap="none" spc="0" normalizeH="0" baseline="0" noProof="0" dirty="0" smtClean="0">
                <a:ln>
                  <a:solidFill>
                    <a:schemeClr val="tx1">
                      <a:lumMod val="85000"/>
                      <a:lumOff val="15000"/>
                    </a:schemeClr>
                  </a:solidFill>
                </a:ln>
                <a:solidFill>
                  <a:schemeClr val="tx1"/>
                </a:solidFill>
                <a:effectLst/>
                <a:uLnTx/>
                <a:uFillTx/>
                <a:latin typeface="+mn-lt"/>
                <a:ea typeface="+mn-ea"/>
                <a:cs typeface="+mn-cs"/>
              </a:rPr>
              <a:t>میدانی که در اطراف آن </a:t>
            </a:r>
            <a:r>
              <a:rPr kumimoji="0" lang="fa-IR" sz="2000" b="0" i="0" u="none" strike="noStrike" kern="1200" cap="none" spc="0" normalizeH="0" baseline="0" noProof="0" dirty="0" err="1" smtClean="0">
                <a:ln>
                  <a:solidFill>
                    <a:schemeClr val="tx1">
                      <a:lumMod val="85000"/>
                      <a:lumOff val="15000"/>
                    </a:schemeClr>
                  </a:solidFill>
                </a:ln>
                <a:solidFill>
                  <a:schemeClr val="tx1"/>
                </a:solidFill>
                <a:effectLst/>
                <a:uLnTx/>
                <a:uFillTx/>
                <a:latin typeface="+mn-lt"/>
                <a:ea typeface="+mn-ea"/>
                <a:cs typeface="+mn-cs"/>
              </a:rPr>
              <a:t>دکانها</a:t>
            </a:r>
            <a:r>
              <a:rPr kumimoji="0" lang="fa-IR" sz="2000" b="0" i="0" u="none" strike="noStrike" kern="1200" cap="none" spc="0" normalizeH="0" baseline="0" noProof="0" dirty="0" smtClean="0">
                <a:ln>
                  <a:solidFill>
                    <a:schemeClr val="tx1">
                      <a:lumMod val="85000"/>
                      <a:lumOff val="15000"/>
                    </a:schemeClr>
                  </a:solidFill>
                </a:ln>
                <a:solidFill>
                  <a:schemeClr val="tx1"/>
                </a:solidFill>
                <a:effectLst/>
                <a:uLnTx/>
                <a:uFillTx/>
                <a:latin typeface="+mn-lt"/>
                <a:ea typeface="+mn-ea"/>
                <a:cs typeface="+mn-cs"/>
              </a:rPr>
              <a:t> </a:t>
            </a:r>
            <a:r>
              <a:rPr kumimoji="0" lang="fa-IR" sz="2000" b="0" i="0" u="none" strike="noStrike" kern="1200" cap="none" spc="0" normalizeH="0" baseline="0" noProof="0" dirty="0" err="1" smtClean="0">
                <a:ln>
                  <a:solidFill>
                    <a:schemeClr val="tx1">
                      <a:lumMod val="85000"/>
                      <a:lumOff val="15000"/>
                    </a:schemeClr>
                  </a:solidFill>
                </a:ln>
                <a:solidFill>
                  <a:schemeClr val="tx1"/>
                </a:solidFill>
                <a:effectLst/>
                <a:uLnTx/>
                <a:uFillTx/>
                <a:latin typeface="+mn-lt"/>
                <a:ea typeface="+mn-ea"/>
                <a:cs typeface="+mn-cs"/>
              </a:rPr>
              <a:t>وکارگاه</a:t>
            </a:r>
            <a:r>
              <a:rPr kumimoji="0" lang="fa-IR" sz="2000" b="0" i="0" u="none" strike="noStrike" kern="1200" cap="none" spc="0" normalizeH="0" baseline="0" noProof="0" dirty="0" smtClean="0">
                <a:ln>
                  <a:solidFill>
                    <a:schemeClr val="tx1">
                      <a:lumMod val="85000"/>
                      <a:lumOff val="15000"/>
                    </a:schemeClr>
                  </a:solidFill>
                </a:ln>
                <a:solidFill>
                  <a:schemeClr val="tx1"/>
                </a:solidFill>
                <a:effectLst/>
                <a:uLnTx/>
                <a:uFillTx/>
                <a:latin typeface="+mn-lt"/>
                <a:ea typeface="+mn-ea"/>
                <a:cs typeface="+mn-cs"/>
              </a:rPr>
              <a:t> های کوچک دریک یا </a:t>
            </a:r>
            <a:r>
              <a:rPr kumimoji="0" lang="fa-IR" sz="2000" b="0" i="0" u="none" strike="noStrike" kern="1200" cap="none" spc="0" normalizeH="0" baseline="0" noProof="0" dirty="0" err="1" smtClean="0">
                <a:ln>
                  <a:solidFill>
                    <a:schemeClr val="tx1">
                      <a:lumMod val="85000"/>
                      <a:lumOff val="15000"/>
                    </a:schemeClr>
                  </a:solidFill>
                </a:ln>
                <a:solidFill>
                  <a:schemeClr val="tx1"/>
                </a:solidFill>
                <a:effectLst/>
                <a:uLnTx/>
                <a:uFillTx/>
                <a:latin typeface="+mn-lt"/>
                <a:ea typeface="+mn-ea"/>
                <a:cs typeface="+mn-cs"/>
              </a:rPr>
              <a:t>دوطبقه</a:t>
            </a:r>
            <a:r>
              <a:rPr kumimoji="0" lang="fa-IR" sz="2000" b="0" i="0" u="none" strike="noStrike" kern="1200" cap="none" spc="0" normalizeH="0" baseline="0" noProof="0" dirty="0" smtClean="0">
                <a:ln>
                  <a:solidFill>
                    <a:schemeClr val="tx1">
                      <a:lumMod val="85000"/>
                      <a:lumOff val="15000"/>
                    </a:schemeClr>
                  </a:solidFill>
                </a:ln>
                <a:solidFill>
                  <a:schemeClr val="tx1"/>
                </a:solidFill>
                <a:effectLst/>
                <a:uLnTx/>
                <a:uFillTx/>
                <a:latin typeface="+mn-lt"/>
                <a:ea typeface="+mn-ea"/>
                <a:cs typeface="+mn-cs"/>
              </a:rPr>
              <a:t> قرار گرفته است خان نامیده می شود.به </a:t>
            </a:r>
            <a:r>
              <a:rPr kumimoji="0" lang="fa-IR" sz="2000" b="0" i="0" u="none" strike="noStrike" kern="1200" cap="none" spc="0" normalizeH="0" baseline="0" noProof="0" dirty="0" err="1" smtClean="0">
                <a:ln>
                  <a:solidFill>
                    <a:schemeClr val="tx1">
                      <a:lumMod val="85000"/>
                      <a:lumOff val="15000"/>
                    </a:schemeClr>
                  </a:solidFill>
                </a:ln>
                <a:solidFill>
                  <a:schemeClr val="tx1"/>
                </a:solidFill>
                <a:effectLst/>
                <a:uLnTx/>
                <a:uFillTx/>
                <a:latin typeface="+mn-lt"/>
                <a:ea typeface="+mn-ea"/>
                <a:cs typeface="+mn-cs"/>
              </a:rPr>
              <a:t>جزعملکرد</a:t>
            </a:r>
            <a:r>
              <a:rPr kumimoji="0" lang="fa-IR" sz="2000" b="0" i="0" u="none" strike="noStrike" kern="1200" cap="none" spc="0" normalizeH="0" baseline="0" noProof="0" dirty="0" smtClean="0">
                <a:ln>
                  <a:solidFill>
                    <a:schemeClr val="tx1">
                      <a:lumMod val="85000"/>
                      <a:lumOff val="15000"/>
                    </a:schemeClr>
                  </a:solidFill>
                </a:ln>
                <a:solidFill>
                  <a:schemeClr val="tx1"/>
                </a:solidFill>
                <a:effectLst/>
                <a:uLnTx/>
                <a:uFillTx/>
                <a:latin typeface="+mn-lt"/>
                <a:ea typeface="+mn-ea"/>
                <a:cs typeface="+mn-cs"/>
              </a:rPr>
              <a:t> </a:t>
            </a:r>
            <a:r>
              <a:rPr kumimoji="0" lang="fa-IR" sz="2000" b="0" i="0" u="none" strike="noStrike" kern="1200" cap="none" spc="0" normalizeH="0" baseline="0" noProof="0" dirty="0" err="1" smtClean="0">
                <a:ln>
                  <a:solidFill>
                    <a:schemeClr val="tx1">
                      <a:lumMod val="85000"/>
                      <a:lumOff val="15000"/>
                    </a:schemeClr>
                  </a:solidFill>
                </a:ln>
                <a:solidFill>
                  <a:schemeClr val="tx1"/>
                </a:solidFill>
                <a:effectLst/>
                <a:uLnTx/>
                <a:uFillTx/>
                <a:latin typeface="+mn-lt"/>
                <a:ea typeface="+mn-ea"/>
                <a:cs typeface="+mn-cs"/>
              </a:rPr>
              <a:t>مذکورخانها</a:t>
            </a:r>
            <a:r>
              <a:rPr kumimoji="0" lang="fa-IR" sz="2000" b="0" i="0" u="none" strike="noStrike" kern="1200" cap="none" spc="0" normalizeH="0" baseline="0" noProof="0" dirty="0" smtClean="0">
                <a:ln>
                  <a:solidFill>
                    <a:schemeClr val="tx1">
                      <a:lumMod val="85000"/>
                      <a:lumOff val="15000"/>
                    </a:schemeClr>
                  </a:solidFill>
                </a:ln>
                <a:solidFill>
                  <a:schemeClr val="tx1"/>
                </a:solidFill>
                <a:effectLst/>
                <a:uLnTx/>
                <a:uFillTx/>
                <a:latin typeface="+mn-lt"/>
                <a:ea typeface="+mn-ea"/>
                <a:cs typeface="+mn-cs"/>
              </a:rPr>
              <a:t> جنبه میدان عمومی را نیز دارا بوده </a:t>
            </a:r>
            <a:r>
              <a:rPr kumimoji="0" lang="fa-IR" sz="2000" b="0" i="0" u="none" strike="noStrike" kern="1200" cap="none" spc="0" normalizeH="0" baseline="0" noProof="0" dirty="0" err="1" smtClean="0">
                <a:ln>
                  <a:solidFill>
                    <a:schemeClr val="tx1">
                      <a:lumMod val="85000"/>
                      <a:lumOff val="15000"/>
                    </a:schemeClr>
                  </a:solidFill>
                </a:ln>
                <a:solidFill>
                  <a:schemeClr val="tx1"/>
                </a:solidFill>
                <a:effectLst/>
                <a:uLnTx/>
                <a:uFillTx/>
                <a:latin typeface="+mn-lt"/>
                <a:ea typeface="+mn-ea"/>
                <a:cs typeface="+mn-cs"/>
              </a:rPr>
              <a:t>وغالبا</a:t>
            </a:r>
            <a:r>
              <a:rPr kumimoji="0" lang="fa-IR" sz="2000" b="0" i="0" u="none" strike="noStrike" kern="1200" cap="none" spc="0" normalizeH="0" baseline="0" noProof="0" dirty="0" smtClean="0">
                <a:ln>
                  <a:solidFill>
                    <a:schemeClr val="tx1">
                      <a:lumMod val="85000"/>
                      <a:lumOff val="15000"/>
                    </a:schemeClr>
                  </a:solidFill>
                </a:ln>
                <a:solidFill>
                  <a:schemeClr val="tx1"/>
                </a:solidFill>
                <a:effectLst/>
                <a:uLnTx/>
                <a:uFillTx/>
                <a:latin typeface="+mn-lt"/>
                <a:ea typeface="+mn-ea"/>
                <a:cs typeface="+mn-cs"/>
              </a:rPr>
              <a:t> </a:t>
            </a:r>
            <a:r>
              <a:rPr kumimoji="0" lang="fa-IR" sz="2000" b="0" i="0" u="none" strike="noStrike" kern="1200" cap="none" spc="0" normalizeH="0" baseline="0" noProof="0" dirty="0" err="1" smtClean="0">
                <a:ln>
                  <a:solidFill>
                    <a:schemeClr val="tx1">
                      <a:lumMod val="85000"/>
                      <a:lumOff val="15000"/>
                    </a:schemeClr>
                  </a:solidFill>
                </a:ln>
                <a:solidFill>
                  <a:schemeClr val="tx1"/>
                </a:solidFill>
                <a:effectLst/>
                <a:uLnTx/>
                <a:uFillTx/>
                <a:latin typeface="+mn-lt"/>
                <a:ea typeface="+mn-ea"/>
                <a:cs typeface="+mn-cs"/>
              </a:rPr>
              <a:t>دراطراف</a:t>
            </a:r>
            <a:r>
              <a:rPr kumimoji="0" lang="fa-IR" sz="2000" b="0" i="0" u="none" strike="noStrike" kern="1200" cap="none" spc="0" normalizeH="0" baseline="0" noProof="0" dirty="0" smtClean="0">
                <a:ln>
                  <a:solidFill>
                    <a:schemeClr val="tx1">
                      <a:lumMod val="85000"/>
                      <a:lumOff val="15000"/>
                    </a:schemeClr>
                  </a:solidFill>
                </a:ln>
                <a:solidFill>
                  <a:schemeClr val="tx1"/>
                </a:solidFill>
                <a:effectLst/>
                <a:uLnTx/>
                <a:uFillTx/>
                <a:latin typeface="+mn-lt"/>
                <a:ea typeface="+mn-ea"/>
                <a:cs typeface="+mn-cs"/>
              </a:rPr>
              <a:t> آنها مسجد ٬ آب انبار ٬ مدرسه و بناهایی از این قبیل نیز جای می گیرند.</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PIC_0028.JPG"/>
          <p:cNvPicPr>
            <a:picLocks noChangeAspect="1"/>
          </p:cNvPicPr>
          <p:nvPr/>
        </p:nvPicPr>
        <p:blipFill>
          <a:blip r:embed="rId3"/>
          <a:stretch>
            <a:fillRect/>
          </a:stretch>
        </p:blipFill>
        <p:spPr>
          <a:xfrm>
            <a:off x="381000" y="2133600"/>
            <a:ext cx="5943600" cy="4343400"/>
          </a:xfrm>
          <a:prstGeom prst="rect">
            <a:avLst/>
          </a:prstGeom>
        </p:spPr>
      </p:pic>
      <p:sp>
        <p:nvSpPr>
          <p:cNvPr id="8" name="Right Arrow 7"/>
          <p:cNvSpPr/>
          <p:nvPr/>
        </p:nvSpPr>
        <p:spPr>
          <a:xfrm>
            <a:off x="0" y="3352800"/>
            <a:ext cx="1447800" cy="304800"/>
          </a:xfrm>
          <a:prstGeom prst="rightArrow">
            <a:avLst/>
          </a:prstGeom>
          <a:noFill/>
          <a:ln>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228600" y="3657601"/>
            <a:ext cx="1066800" cy="1200329"/>
          </a:xfrm>
          <a:prstGeom prst="rect">
            <a:avLst/>
          </a:prstGeom>
          <a:noFill/>
        </p:spPr>
        <p:txBody>
          <a:bodyPr wrap="square" rtlCol="0">
            <a:spAutoFit/>
          </a:bodyPr>
          <a:lstStyle/>
          <a:p>
            <a:pPr algn="r" rtl="1"/>
            <a:r>
              <a:rPr lang="fa-IR" dirty="0" smtClean="0">
                <a:solidFill>
                  <a:srgbClr val="FF0000"/>
                </a:solidFill>
              </a:rPr>
              <a:t>موقعیت وشکل خان در بازار</a:t>
            </a:r>
            <a:endParaRPr lang="en-US" dirty="0">
              <a:solidFill>
                <a:srgbClr val="FF0000"/>
              </a:solidFill>
            </a:endParaRPr>
          </a:p>
        </p:txBody>
      </p:sp>
      <p:sp>
        <p:nvSpPr>
          <p:cNvPr id="11" name="Oval 10"/>
          <p:cNvSpPr/>
          <p:nvPr/>
        </p:nvSpPr>
        <p:spPr>
          <a:xfrm>
            <a:off x="1066800" y="4572000"/>
            <a:ext cx="838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352800" y="4495800"/>
            <a:ext cx="9906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219200" y="2133600"/>
            <a:ext cx="13716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06393" y="2601675"/>
            <a:ext cx="1066800" cy="369332"/>
          </a:xfrm>
          <a:prstGeom prst="rect">
            <a:avLst/>
          </a:prstGeom>
          <a:noFill/>
        </p:spPr>
        <p:txBody>
          <a:bodyPr wrap="square" rtlCol="0">
            <a:spAutoFit/>
          </a:bodyPr>
          <a:lstStyle/>
          <a:p>
            <a:r>
              <a:rPr lang="fa-IR" b="1" dirty="0" smtClean="0"/>
              <a:t>جلوخان </a:t>
            </a:r>
            <a:endParaRPr lang="en-US" b="1" dirty="0"/>
          </a:p>
        </p:txBody>
      </p:sp>
      <p:sp>
        <p:nvSpPr>
          <p:cNvPr id="15" name="TextBox 14"/>
          <p:cNvSpPr txBox="1"/>
          <p:nvPr/>
        </p:nvSpPr>
        <p:spPr>
          <a:xfrm>
            <a:off x="6553200" y="3581400"/>
            <a:ext cx="1295400" cy="369332"/>
          </a:xfrm>
          <a:prstGeom prst="rect">
            <a:avLst/>
          </a:prstGeom>
          <a:noFill/>
        </p:spPr>
        <p:txBody>
          <a:bodyPr wrap="square" rtlCol="0">
            <a:spAutoFit/>
          </a:bodyPr>
          <a:lstStyle/>
          <a:p>
            <a:r>
              <a:rPr lang="fa-IR" dirty="0" smtClean="0">
                <a:ln>
                  <a:solidFill>
                    <a:schemeClr val="tx1">
                      <a:lumMod val="85000"/>
                      <a:lumOff val="15000"/>
                    </a:schemeClr>
                  </a:solidFill>
                </a:ln>
              </a:rPr>
              <a:t>فضای</a:t>
            </a:r>
            <a:r>
              <a:rPr lang="fa-IR" dirty="0" smtClean="0"/>
              <a:t> </a:t>
            </a:r>
            <a:r>
              <a:rPr lang="fa-IR" dirty="0" smtClean="0">
                <a:ln>
                  <a:solidFill>
                    <a:schemeClr val="tx1">
                      <a:lumMod val="85000"/>
                      <a:lumOff val="15000"/>
                    </a:schemeClr>
                  </a:solidFill>
                </a:ln>
              </a:rPr>
              <a:t>مکث </a:t>
            </a:r>
            <a:endParaRPr lang="en-US" dirty="0">
              <a:ln>
                <a:solidFill>
                  <a:schemeClr val="tx1">
                    <a:lumMod val="85000"/>
                    <a:lumOff val="15000"/>
                  </a:schemeClr>
                </a:solidFill>
              </a:ln>
            </a:endParaRPr>
          </a:p>
        </p:txBody>
      </p:sp>
      <p:sp>
        <p:nvSpPr>
          <p:cNvPr id="16" name="TextBox 15"/>
          <p:cNvSpPr txBox="1"/>
          <p:nvPr/>
        </p:nvSpPr>
        <p:spPr>
          <a:xfrm>
            <a:off x="6553200" y="4343400"/>
            <a:ext cx="1524000" cy="369332"/>
          </a:xfrm>
          <a:prstGeom prst="rect">
            <a:avLst/>
          </a:prstGeom>
          <a:noFill/>
        </p:spPr>
        <p:txBody>
          <a:bodyPr wrap="square" rtlCol="0">
            <a:spAutoFit/>
          </a:bodyPr>
          <a:lstStyle/>
          <a:p>
            <a:r>
              <a:rPr lang="fa-IR" dirty="0" smtClean="0">
                <a:ln>
                  <a:solidFill>
                    <a:schemeClr val="tx1">
                      <a:lumMod val="85000"/>
                      <a:lumOff val="15000"/>
                    </a:schemeClr>
                  </a:solidFill>
                </a:ln>
              </a:rPr>
              <a:t>فضای ورودی</a:t>
            </a:r>
            <a:endParaRPr lang="en-US" dirty="0">
              <a:ln>
                <a:solidFill>
                  <a:schemeClr val="tx1">
                    <a:lumMod val="85000"/>
                    <a:lumOff val="15000"/>
                  </a:schemeClr>
                </a:solidFill>
              </a:ln>
            </a:endParaRPr>
          </a:p>
        </p:txBody>
      </p:sp>
      <p:sp>
        <p:nvSpPr>
          <p:cNvPr id="17" name="TextBox 16"/>
          <p:cNvSpPr txBox="1"/>
          <p:nvPr/>
        </p:nvSpPr>
        <p:spPr>
          <a:xfrm>
            <a:off x="6629400" y="5181600"/>
            <a:ext cx="1371600" cy="369332"/>
          </a:xfrm>
          <a:prstGeom prst="rect">
            <a:avLst/>
          </a:prstGeom>
          <a:noFill/>
        </p:spPr>
        <p:txBody>
          <a:bodyPr wrap="square" rtlCol="0">
            <a:spAutoFit/>
          </a:bodyPr>
          <a:lstStyle/>
          <a:p>
            <a:r>
              <a:rPr lang="fa-IR" dirty="0" smtClean="0">
                <a:ln>
                  <a:solidFill>
                    <a:schemeClr val="tx1">
                      <a:lumMod val="85000"/>
                      <a:lumOff val="15000"/>
                    </a:schemeClr>
                  </a:solidFill>
                </a:ln>
              </a:rPr>
              <a:t>فضای تجمع</a:t>
            </a:r>
            <a:endParaRPr lang="en-US" dirty="0">
              <a:ln>
                <a:solidFill>
                  <a:schemeClr val="tx1">
                    <a:lumMod val="85000"/>
                    <a:lumOff val="15000"/>
                  </a:schemeClr>
                </a:solidFill>
              </a:ln>
            </a:endParaRPr>
          </a:p>
        </p:txBody>
      </p:sp>
      <p:sp>
        <p:nvSpPr>
          <p:cNvPr id="18" name="Rounded Rectangle 17"/>
          <p:cNvSpPr/>
          <p:nvPr/>
        </p:nvSpPr>
        <p:spPr>
          <a:xfrm>
            <a:off x="6630193" y="3439874"/>
            <a:ext cx="1219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553200" y="4267200"/>
            <a:ext cx="1219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20" name="Rounded Rectangle 19"/>
          <p:cNvSpPr/>
          <p:nvPr/>
        </p:nvSpPr>
        <p:spPr>
          <a:xfrm>
            <a:off x="6630193" y="5040074"/>
            <a:ext cx="1219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14" idx="2"/>
            <a:endCxn id="18" idx="0"/>
          </p:cNvCxnSpPr>
          <p:nvPr/>
        </p:nvCxnSpPr>
        <p:spPr>
          <a:xfrm rot="5400000">
            <a:off x="7005360" y="3205440"/>
            <a:ext cx="468867" cy="1588"/>
          </a:xfrm>
          <a:prstGeom prst="straightConnector1">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2"/>
          </p:cNvCxnSpPr>
          <p:nvPr/>
        </p:nvCxnSpPr>
        <p:spPr>
          <a:xfrm rot="5400000">
            <a:off x="7087393" y="4125674"/>
            <a:ext cx="304800" cy="1588"/>
          </a:xfrm>
          <a:prstGeom prst="straightConnector1">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20" idx="0"/>
          </p:cNvCxnSpPr>
          <p:nvPr/>
        </p:nvCxnSpPr>
        <p:spPr>
          <a:xfrm rot="5400000">
            <a:off x="7125493" y="4925774"/>
            <a:ext cx="228600" cy="1588"/>
          </a:xfrm>
          <a:prstGeom prst="straightConnector1">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267200" y="2971800"/>
            <a:ext cx="838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anim calcmode="lin" valueType="num">
                                      <p:cBhvr>
                                        <p:cTn id="14" dur="500" fill="hold"/>
                                        <p:tgtEl>
                                          <p:spTgt spid="21"/>
                                        </p:tgtEl>
                                        <p:attrNameLst>
                                          <p:attrName>ppt_x</p:attrName>
                                        </p:attrNameLst>
                                      </p:cBhvr>
                                      <p:tavLst>
                                        <p:tav tm="0">
                                          <p:val>
                                            <p:strVal val="#ppt_x"/>
                                          </p:val>
                                        </p:tav>
                                        <p:tav tm="100000">
                                          <p:val>
                                            <p:strVal val="#ppt_x"/>
                                          </p:val>
                                        </p:tav>
                                      </p:tavLst>
                                    </p:anim>
                                    <p:anim calcmode="lin" valueType="num">
                                      <p:cBhvr>
                                        <p:cTn id="15" dur="5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anim calcmode="lin" valueType="num">
                                      <p:cBhvr>
                                        <p:cTn id="44" dur="500" fill="hold"/>
                                        <p:tgtEl>
                                          <p:spTgt spid="16"/>
                                        </p:tgtEl>
                                        <p:attrNameLst>
                                          <p:attrName>ppt_x</p:attrName>
                                        </p:attrNameLst>
                                      </p:cBhvr>
                                      <p:tavLst>
                                        <p:tav tm="0">
                                          <p:val>
                                            <p:strVal val="#ppt_x"/>
                                          </p:val>
                                        </p:tav>
                                        <p:tav tm="100000">
                                          <p:val>
                                            <p:strVal val="#ppt_x"/>
                                          </p:val>
                                        </p:tav>
                                      </p:tavLst>
                                    </p:anim>
                                    <p:anim calcmode="lin" valueType="num">
                                      <p:cBhvr>
                                        <p:cTn id="45" dur="50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7"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anim calcmode="lin" valueType="num">
                                      <p:cBhvr>
                                        <p:cTn id="50" dur="500" fill="hold"/>
                                        <p:tgtEl>
                                          <p:spTgt spid="23"/>
                                        </p:tgtEl>
                                        <p:attrNameLst>
                                          <p:attrName>ppt_x</p:attrName>
                                        </p:attrNameLst>
                                      </p:cBhvr>
                                      <p:tavLst>
                                        <p:tav tm="0">
                                          <p:val>
                                            <p:strVal val="#ppt_x"/>
                                          </p:val>
                                        </p:tav>
                                        <p:tav tm="100000">
                                          <p:val>
                                            <p:strVal val="#ppt_x"/>
                                          </p:val>
                                        </p:tav>
                                      </p:tavLst>
                                    </p:anim>
                                    <p:anim calcmode="lin" valueType="num">
                                      <p:cBhvr>
                                        <p:cTn id="51" dur="500" fill="hold"/>
                                        <p:tgtEl>
                                          <p:spTgt spid="2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7"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anim calcmode="lin" valueType="num">
                                      <p:cBhvr>
                                        <p:cTn id="56" dur="500" fill="hold"/>
                                        <p:tgtEl>
                                          <p:spTgt spid="20"/>
                                        </p:tgtEl>
                                        <p:attrNameLst>
                                          <p:attrName>ppt_x</p:attrName>
                                        </p:attrNameLst>
                                      </p:cBhvr>
                                      <p:tavLst>
                                        <p:tav tm="0">
                                          <p:val>
                                            <p:strVal val="#ppt_x"/>
                                          </p:val>
                                        </p:tav>
                                        <p:tav tm="100000">
                                          <p:val>
                                            <p:strVal val="#ppt_x"/>
                                          </p:val>
                                        </p:tav>
                                      </p:tavLst>
                                    </p:anim>
                                    <p:anim calcmode="lin" valueType="num">
                                      <p:cBhvr>
                                        <p:cTn id="57" dur="500" fill="hold"/>
                                        <p:tgtEl>
                                          <p:spTgt spid="20"/>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7"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anim calcmode="lin" valueType="num">
                                      <p:cBhvr>
                                        <p:cTn id="62" dur="500" fill="hold"/>
                                        <p:tgtEl>
                                          <p:spTgt spid="17"/>
                                        </p:tgtEl>
                                        <p:attrNameLst>
                                          <p:attrName>ppt_x</p:attrName>
                                        </p:attrNameLst>
                                      </p:cBhvr>
                                      <p:tavLst>
                                        <p:tav tm="0">
                                          <p:val>
                                            <p:strVal val="#ppt_x"/>
                                          </p:val>
                                        </p:tav>
                                        <p:tav tm="100000">
                                          <p:val>
                                            <p:strVal val="#ppt_x"/>
                                          </p:val>
                                        </p:tav>
                                      </p:tavLst>
                                    </p:anim>
                                    <p:anim calcmode="lin" valueType="num">
                                      <p:cBhvr>
                                        <p:cTn id="63" dur="500" fill="hold"/>
                                        <p:tgtEl>
                                          <p:spTgt spid="17"/>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22" presetClass="entr" presetSubtype="4"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500"/>
                                        <p:tgtEl>
                                          <p:spTgt spid="13"/>
                                        </p:tgtEl>
                                      </p:cBhvr>
                                    </p:animEffect>
                                  </p:childTnLst>
                                </p:cTn>
                              </p:par>
                            </p:childTnLst>
                          </p:cTn>
                        </p:par>
                        <p:par>
                          <p:cTn id="68" fill="hold">
                            <p:stCondLst>
                              <p:cond delay="5500"/>
                            </p:stCondLst>
                            <p:childTnLst>
                              <p:par>
                                <p:cTn id="69" presetID="22" presetClass="entr" presetSubtype="4"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00"/>
                                        <p:tgtEl>
                                          <p:spTgt spid="11"/>
                                        </p:tgtEl>
                                      </p:cBhvr>
                                    </p:animEffect>
                                  </p:childTnLst>
                                </p:cTn>
                              </p:par>
                            </p:childTnLst>
                          </p:cTn>
                        </p:par>
                        <p:par>
                          <p:cTn id="72" fill="hold">
                            <p:stCondLst>
                              <p:cond delay="6000"/>
                            </p:stCondLst>
                            <p:childTnLst>
                              <p:par>
                                <p:cTn id="73" presetID="22" presetClass="entr" presetSubtype="4"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down)">
                                      <p:cBhvr>
                                        <p:cTn id="75" dur="500"/>
                                        <p:tgtEl>
                                          <p:spTgt spid="12"/>
                                        </p:tgtEl>
                                      </p:cBhvr>
                                    </p:animEffect>
                                  </p:childTnLst>
                                </p:cTn>
                              </p:par>
                            </p:childTnLst>
                          </p:cTn>
                        </p:par>
                        <p:par>
                          <p:cTn id="76" fill="hold">
                            <p:stCondLst>
                              <p:cond delay="6500"/>
                            </p:stCondLst>
                            <p:childTnLst>
                              <p:par>
                                <p:cTn id="77" presetID="22" presetClass="entr" presetSubtype="4"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6" grpId="0"/>
      <p:bldP spid="17" grpId="0"/>
      <p:bldP spid="18" grpId="0" animBg="1"/>
      <p:bldP spid="19" grpId="0" animBg="1"/>
      <p:bldP spid="20"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F:\bazar\asli\PIC_00921.JPG"/>
          <p:cNvPicPr>
            <a:picLocks noGrp="1" noChangeAspect="1" noChangeArrowheads="1"/>
          </p:cNvPicPr>
          <p:nvPr>
            <p:ph idx="1"/>
          </p:nvPr>
        </p:nvPicPr>
        <p:blipFill>
          <a:blip r:embed="rId2"/>
          <a:srcRect/>
          <a:stretch>
            <a:fillRect/>
          </a:stretch>
        </p:blipFill>
        <p:spPr bwMode="auto">
          <a:xfrm rot="5400000">
            <a:off x="654220" y="-806620"/>
            <a:ext cx="7683160" cy="9296400"/>
          </a:xfrm>
          <a:prstGeom prst="rect">
            <a:avLst/>
          </a:prstGeom>
          <a:noFill/>
        </p:spPr>
      </p:pic>
      <p:pic>
        <p:nvPicPr>
          <p:cNvPr id="11" name="Content Placeholder 3" descr="dalan.JPG"/>
          <p:cNvPicPr>
            <a:picLocks noChangeAspect="1" noChangeArrowheads="1"/>
          </p:cNvPicPr>
          <p:nvPr/>
        </p:nvPicPr>
        <p:blipFill>
          <a:blip r:embed="rId3"/>
          <a:stretch>
            <a:fillRect/>
          </a:stretch>
        </p:blipFill>
        <p:spPr bwMode="auto">
          <a:xfrm>
            <a:off x="304802" y="1600200"/>
            <a:ext cx="3458497" cy="5105400"/>
          </a:xfrm>
          <a:prstGeom prst="rect">
            <a:avLst/>
          </a:prstGeom>
          <a:noFill/>
          <a:ln w="9525">
            <a:noFill/>
            <a:miter lim="800000"/>
            <a:headEnd/>
            <a:tailEnd/>
          </a:ln>
        </p:spPr>
      </p:pic>
      <p:sp>
        <p:nvSpPr>
          <p:cNvPr id="12" name="Title 1"/>
          <p:cNvSpPr txBox="1">
            <a:spLocks/>
          </p:cNvSpPr>
          <p:nvPr/>
        </p:nvSpPr>
        <p:spPr>
          <a:xfrm>
            <a:off x="1143000" y="-152400"/>
            <a:ext cx="7467600" cy="1143000"/>
          </a:xfrm>
          <a:prstGeom prst="rect">
            <a:avLst/>
          </a:prstGeom>
        </p:spPr>
        <p:txBody>
          <a:bodyPr vert="horz" anchor="b">
            <a:normAutofit fontScale="90000"/>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600" b="1" i="0" u="none" strike="noStrike" kern="1200" cap="none" spc="0" normalizeH="0" baseline="0" noProof="0" dirty="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3-6 راسته بازار: </a:t>
            </a:r>
            <a:r>
              <a:rPr kumimoji="0" lang="fa-IR" sz="3600" b="1" i="0" u="none" strike="noStrike" kern="1200" cap="none" spc="0" normalizeH="0" baseline="0" noProof="0" dirty="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sym typeface="Wingdings"/>
              </a:rPr>
              <a:t/>
            </a:r>
            <a:br>
              <a:rPr kumimoji="0" lang="fa-IR" sz="3600" b="1" i="0" u="none" strike="noStrike" kern="1200" cap="none" spc="0" normalizeH="0" baseline="0" noProof="0" dirty="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sym typeface="Wingdings"/>
              </a:rPr>
            </a:br>
            <a:r>
              <a:rPr kumimoji="0" lang="fa-IR" sz="3600" b="1" i="0" u="none" strike="noStrike" kern="1200" cap="none" spc="0" normalizeH="0" baseline="0" noProof="0" dirty="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sym typeface="Wingdings"/>
              </a:rPr>
              <a:t>  </a:t>
            </a:r>
            <a:r>
              <a:rPr kumimoji="0" lang="fa-IR" sz="3600" b="0" i="0" u="none" strike="noStrike" kern="1200" cap="none" spc="0" normalizeH="0" baseline="0" noProof="0" dirty="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sym typeface="Wingdings"/>
              </a:rPr>
              <a:t>  </a:t>
            </a:r>
            <a:r>
              <a:rPr kumimoji="0" lang="fa-IR" sz="2200" b="0" i="0" u="none" strike="noStrike" kern="1200" cap="none" spc="0" normalizeH="0" baseline="0" noProof="0" dirty="0" smtClean="0">
                <a:ln>
                  <a:noFill/>
                </a:ln>
                <a:solidFill>
                  <a:schemeClr val="tx1"/>
                </a:solidFill>
                <a:effectLst>
                  <a:outerShdw blurRad="53975" dist="22860" dir="5400000" algn="tl" rotWithShape="0">
                    <a:srgbClr val="000000">
                      <a:alpha val="55000"/>
                    </a:srgbClr>
                  </a:outerShdw>
                </a:effectLst>
                <a:uLnTx/>
                <a:uFillTx/>
                <a:latin typeface="+mj-lt"/>
                <a:ea typeface="+mj-ea"/>
                <a:cs typeface="+mj-cs"/>
                <a:sym typeface="Wingdings"/>
              </a:rPr>
              <a:t>بازار به دو راسته اصلی و فرعی به شرح ذیل تقسیم می شود.</a:t>
            </a:r>
            <a:endParaRPr kumimoji="0" lang="en-US" sz="3600" b="0"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endParaRPr>
          </a:p>
        </p:txBody>
      </p:sp>
      <p:sp>
        <p:nvSpPr>
          <p:cNvPr id="13" name="Content Placeholder 2"/>
          <p:cNvSpPr txBox="1">
            <a:spLocks/>
          </p:cNvSpPr>
          <p:nvPr/>
        </p:nvSpPr>
        <p:spPr>
          <a:xfrm>
            <a:off x="3657600" y="914400"/>
            <a:ext cx="4953000" cy="5105400"/>
          </a:xfrm>
          <a:prstGeom prst="rect">
            <a:avLst/>
          </a:prstGeom>
        </p:spPr>
        <p:txBody>
          <a:bodyPr vert="horz" lIns="182880" tIns="91440">
            <a:noAutofit/>
          </a:bodyPr>
          <a:lstStyle/>
          <a:p>
            <a:pPr marL="265176" marR="0" lvl="0" indent="-265176" algn="r"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200" b="0" i="0" u="none" strike="noStrike" kern="1200" cap="none" spc="0" normalizeH="0" baseline="0" noProof="0" dirty="0" smtClean="0">
                <a:ln>
                  <a:solidFill>
                    <a:schemeClr val="tx1">
                      <a:lumMod val="85000"/>
                      <a:lumOff val="15000"/>
                    </a:schemeClr>
                  </a:solidFill>
                </a:ln>
                <a:solidFill>
                  <a:schemeClr val="accent1">
                    <a:lumMod val="75000"/>
                  </a:schemeClr>
                </a:solidFill>
                <a:effectLst>
                  <a:glow rad="63500">
                    <a:schemeClr val="accent5">
                      <a:satMod val="175000"/>
                      <a:alpha val="40000"/>
                    </a:schemeClr>
                  </a:glow>
                </a:effectLst>
                <a:uLnTx/>
                <a:uFillTx/>
                <a:latin typeface="+mn-lt"/>
                <a:ea typeface="+mn-ea"/>
                <a:cs typeface="+mn-cs"/>
              </a:rPr>
              <a:t>3-6-1 راسته اصلی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بازارهای اصلی ایرانی غالبا به شکل خطی </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ودرامتداد</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مهمترین راه </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ومعبد</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شهری شکل می گرفته است ٬ به همین سبب مهمترین بخش </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وعنصراصلی</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یک بازار ٬ راسته اصلی آن است.یک راسته بازار در ساده ترین شکل </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بادکانهای</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واقع در دو سوی آن شکل می گرفت . بسیاری از بازارها به تدریج ساخته می شدند و توسعه می یافتند </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وبه</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همین دلیل امتداد راسته این بازارها به پیروی از صورت معابر غیر مستقیم </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وبه</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شکل ارگانیک بوده است. </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شماراندکی</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از بازارها که توسط حاکم یا افراد خیر خواه ساخته می </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شد٬</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مستقیم و طراحی شده است.در امتداد یک راسته اصلی اصناف گوناگونی مستقر می شدند.</a:t>
            </a:r>
          </a:p>
          <a:p>
            <a:pPr marL="265176" marR="0" lvl="0" indent="-265176" algn="r"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200" b="0" i="0" u="none" strike="noStrike" kern="1200" cap="none" spc="0" normalizeH="0" baseline="0" noProof="0" dirty="0" smtClean="0">
                <a:ln>
                  <a:solidFill>
                    <a:schemeClr val="tx1">
                      <a:lumMod val="85000"/>
                      <a:lumOff val="15000"/>
                    </a:schemeClr>
                  </a:solidFill>
                </a:ln>
                <a:solidFill>
                  <a:schemeClr val="accent1">
                    <a:lumMod val="75000"/>
                  </a:schemeClr>
                </a:solidFill>
                <a:effectLst>
                  <a:glow rad="63500">
                    <a:schemeClr val="accent5">
                      <a:satMod val="175000"/>
                      <a:alpha val="40000"/>
                    </a:schemeClr>
                  </a:glow>
                </a:effectLst>
                <a:uLnTx/>
                <a:uFillTx/>
                <a:latin typeface="+mn-lt"/>
                <a:ea typeface="+mn-ea"/>
                <a:cs typeface="+mn-cs"/>
              </a:rPr>
              <a:t>3-6-2 راسته فرعی:</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دربازارهای</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بزرگ افزون </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برراسته</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اصلی بازار ٬ تعدادی راسته فرعی به صورت موازی یا عمودی بر راسته اصلی پدید می آمد که حاصل توسعه </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بازاردر</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معابر فرعی بوده است.</a:t>
            </a:r>
            <a:r>
              <a:rPr kumimoji="0" lang="fa-IR" sz="1800" b="0" i="0" u="none" strike="noStrike" kern="1200" cap="none" spc="0" normalizeH="0" baseline="0" noProof="0" dirty="0" err="1"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دراین</a:t>
            </a:r>
            <a:r>
              <a:rPr kumimoji="0" lang="fa-IR" sz="1800" b="0" i="0" u="none" strike="noStrike" kern="1200" cap="none" spc="0" normalizeH="0" baseline="0" noProof="0" dirty="0" smtClean="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rPr>
              <a:t> راسته ها کالاهای خاصی عرضه می شد.</a:t>
            </a:r>
            <a:endParaRPr kumimoji="0" lang="en-US" sz="1800" b="0" i="0" u="none" strike="noStrike" kern="1200" cap="none" spc="0" normalizeH="0" baseline="0" noProof="0" dirty="0">
              <a:ln>
                <a:solidFill>
                  <a:schemeClr val="tx1">
                    <a:lumMod val="85000"/>
                    <a:lumOff val="15000"/>
                  </a:schemeClr>
                </a:solidFill>
              </a:ln>
              <a:solidFill>
                <a:schemeClr val="tx1"/>
              </a:solidFill>
              <a:effectLst>
                <a:glow rad="63500">
                  <a:schemeClr val="accent5">
                    <a:satMod val="175000"/>
                    <a:alpha val="40000"/>
                  </a:schemeClr>
                </a:glow>
              </a:effectLst>
              <a:uLnTx/>
              <a:uFillTx/>
              <a:latin typeface="+mn-lt"/>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921.JPG"/>
          <p:cNvPicPr>
            <a:picLocks noGrp="1" noChangeAspect="1" noChangeArrowheads="1"/>
          </p:cNvPicPr>
          <p:nvPr>
            <p:ph idx="1"/>
          </p:nvPr>
        </p:nvPicPr>
        <p:blipFill>
          <a:blip r:embed="rId2"/>
          <a:srcRect/>
          <a:stretch>
            <a:fillRect/>
          </a:stretch>
        </p:blipFill>
        <p:spPr bwMode="auto">
          <a:xfrm rot="5400000">
            <a:off x="571502" y="-1257298"/>
            <a:ext cx="7543801" cy="10058401"/>
          </a:xfrm>
          <a:prstGeom prst="rect">
            <a:avLst/>
          </a:prstGeom>
          <a:noFill/>
        </p:spPr>
      </p:pic>
      <p:pic>
        <p:nvPicPr>
          <p:cNvPr id="5" name="Picture 2" descr="F:\scan\PIC_0038.JPG"/>
          <p:cNvPicPr>
            <a:picLocks noChangeAspect="1" noChangeArrowheads="1"/>
          </p:cNvPicPr>
          <p:nvPr/>
        </p:nvPicPr>
        <p:blipFill>
          <a:blip r:embed="rId3"/>
          <a:srcRect/>
          <a:stretch>
            <a:fillRect/>
          </a:stretch>
        </p:blipFill>
        <p:spPr bwMode="auto">
          <a:xfrm rot="5400000">
            <a:off x="-393169" y="1688573"/>
            <a:ext cx="5583767" cy="4187825"/>
          </a:xfrm>
          <a:prstGeom prst="rect">
            <a:avLst/>
          </a:prstGeom>
          <a:noFill/>
        </p:spPr>
      </p:pic>
      <p:sp>
        <p:nvSpPr>
          <p:cNvPr id="6" name="TextBox 5"/>
          <p:cNvSpPr txBox="1"/>
          <p:nvPr/>
        </p:nvSpPr>
        <p:spPr>
          <a:xfrm>
            <a:off x="5029200" y="990600"/>
            <a:ext cx="3200400" cy="1077218"/>
          </a:xfrm>
          <a:prstGeom prst="rect">
            <a:avLst/>
          </a:prstGeom>
          <a:noFill/>
        </p:spPr>
        <p:txBody>
          <a:bodyPr wrap="square" rtlCol="0">
            <a:spAutoFit/>
          </a:bodyPr>
          <a:lstStyle/>
          <a:p>
            <a:r>
              <a:rPr lang="fa-IR" sz="3200" dirty="0" smtClean="0">
                <a:ln>
                  <a:solidFill>
                    <a:schemeClr val="tx1">
                      <a:lumMod val="95000"/>
                      <a:lumOff val="5000"/>
                    </a:schemeClr>
                  </a:solidFill>
                </a:ln>
                <a:solidFill>
                  <a:schemeClr val="accent1">
                    <a:lumMod val="75000"/>
                  </a:schemeClr>
                </a:solidFill>
              </a:rPr>
              <a:t>راسته بازار وکیل شیراز</a:t>
            </a:r>
            <a:endParaRPr lang="en-US" sz="3200" dirty="0">
              <a:ln>
                <a:solidFill>
                  <a:schemeClr val="tx1">
                    <a:lumMod val="95000"/>
                    <a:lumOff val="5000"/>
                  </a:schemeClr>
                </a:solidFill>
              </a:ln>
              <a:solidFill>
                <a:schemeClr val="accent1">
                  <a:lumMod val="75000"/>
                </a:schemeClr>
              </a:solidFill>
            </a:endParaRPr>
          </a:p>
        </p:txBody>
      </p:sp>
      <p:cxnSp>
        <p:nvCxnSpPr>
          <p:cNvPr id="7" name="Straight Arrow Connector 6"/>
          <p:cNvCxnSpPr/>
          <p:nvPr/>
        </p:nvCxnSpPr>
        <p:spPr>
          <a:xfrm flipV="1">
            <a:off x="381000" y="5715000"/>
            <a:ext cx="26670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048000" y="5715000"/>
            <a:ext cx="14478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04800" y="4343400"/>
            <a:ext cx="2743200" cy="129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3048000" y="4724400"/>
            <a:ext cx="14478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48200" y="4953001"/>
            <a:ext cx="3200400" cy="707886"/>
          </a:xfrm>
          <a:prstGeom prst="rect">
            <a:avLst/>
          </a:prstGeom>
          <a:noFill/>
        </p:spPr>
        <p:txBody>
          <a:bodyPr wrap="square" rtlCol="0">
            <a:spAutoFit/>
          </a:bodyPr>
          <a:lstStyle/>
          <a:p>
            <a:pPr algn="r" rtl="1"/>
            <a:r>
              <a:rPr lang="fa-IR" sz="2000" dirty="0" smtClean="0">
                <a:ln>
                  <a:solidFill>
                    <a:schemeClr val="tx1">
                      <a:lumMod val="95000"/>
                      <a:lumOff val="5000"/>
                    </a:schemeClr>
                  </a:solidFill>
                </a:ln>
              </a:rPr>
              <a:t>وجود حجره ها در دو طرف راسته های اصلی و فرعی </a:t>
            </a:r>
            <a:endParaRPr lang="en-US" sz="2000" dirty="0">
              <a:ln>
                <a:solidFill>
                  <a:schemeClr val="tx1">
                    <a:lumMod val="95000"/>
                    <a:lumOff val="5000"/>
                  </a:schemeClr>
                </a:solidFill>
              </a:ln>
            </a:endParaRPr>
          </a:p>
        </p:txBody>
      </p:sp>
      <p:cxnSp>
        <p:nvCxnSpPr>
          <p:cNvPr id="12" name="Straight Arrow Connector 11"/>
          <p:cNvCxnSpPr/>
          <p:nvPr/>
        </p:nvCxnSpPr>
        <p:spPr>
          <a:xfrm rot="16200000" flipH="1">
            <a:off x="609600" y="3276600"/>
            <a:ext cx="45720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ight Arrow 12"/>
          <p:cNvSpPr/>
          <p:nvPr/>
        </p:nvSpPr>
        <p:spPr>
          <a:xfrm>
            <a:off x="2895600" y="2971800"/>
            <a:ext cx="2209800" cy="304800"/>
          </a:xfrm>
          <a:prstGeom prst="rightArrow">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257800" y="2667002"/>
            <a:ext cx="2286000" cy="1015663"/>
          </a:xfrm>
          <a:prstGeom prst="rect">
            <a:avLst/>
          </a:prstGeom>
          <a:noFill/>
        </p:spPr>
        <p:txBody>
          <a:bodyPr wrap="square" rtlCol="0">
            <a:spAutoFit/>
          </a:bodyPr>
          <a:lstStyle/>
          <a:p>
            <a:pPr algn="just" rtl="1"/>
            <a:r>
              <a:rPr lang="fa-IR" sz="2000" dirty="0" smtClean="0">
                <a:ln>
                  <a:solidFill>
                    <a:schemeClr val="tx1">
                      <a:lumMod val="95000"/>
                      <a:lumOff val="5000"/>
                    </a:schemeClr>
                  </a:solidFill>
                </a:ln>
              </a:rPr>
              <a:t>ریتم تکرارشونده ی سقف ونورگیرهادر راسته</a:t>
            </a:r>
            <a:endParaRPr lang="en-US" sz="2000" dirty="0">
              <a:ln>
                <a:solidFill>
                  <a:schemeClr val="tx1">
                    <a:lumMod val="95000"/>
                    <a:lumOff val="5000"/>
                  </a:schemeClr>
                </a:solidFill>
              </a:ln>
            </a:endParaRPr>
          </a:p>
        </p:txBody>
      </p:sp>
      <p:sp>
        <p:nvSpPr>
          <p:cNvPr id="15" name="Right Arrow 14"/>
          <p:cNvSpPr/>
          <p:nvPr/>
        </p:nvSpPr>
        <p:spPr>
          <a:xfrm>
            <a:off x="3200400" y="5410200"/>
            <a:ext cx="2057400" cy="304800"/>
          </a:xfrm>
          <a:prstGeom prst="rightArrow">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par>
                          <p:cTn id="16" fill="hold">
                            <p:stCondLst>
                              <p:cond delay="1500"/>
                            </p:stCondLst>
                            <p:childTnLst>
                              <p:par>
                                <p:cTn id="17" presetID="53" presetClass="entr" presetSubtype="0" fill="hold"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p:cTn id="19"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4">
                                            <p:txEl>
                                              <p:pRg st="0" end="0"/>
                                            </p:txEl>
                                          </p:spTgt>
                                        </p:tgtEl>
                                      </p:cBhvr>
                                    </p:animEffect>
                                  </p:childTnLst>
                                </p:cTn>
                              </p:par>
                            </p:childTnLst>
                          </p:cTn>
                        </p:par>
                        <p:par>
                          <p:cTn id="22" fill="hold">
                            <p:stCondLst>
                              <p:cond delay="2000"/>
                            </p:stCondLst>
                            <p:childTnLst>
                              <p:par>
                                <p:cTn id="23" presetID="29"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ppt_x</p:attrName>
                                        </p:attrNameLst>
                                      </p:cBhvr>
                                      <p:tavLst>
                                        <p:tav tm="0">
                                          <p:val>
                                            <p:strVal val="#ppt_x-.2"/>
                                          </p:val>
                                        </p:tav>
                                        <p:tav tm="100000">
                                          <p:val>
                                            <p:strVal val="#ppt_x"/>
                                          </p:val>
                                        </p:tav>
                                      </p:tavLst>
                                    </p:anim>
                                    <p:anim calcmode="lin" valueType="num">
                                      <p:cBhvr>
                                        <p:cTn id="2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
                                        </p:tgtEl>
                                      </p:cBhvr>
                                    </p:animEffect>
                                  </p:childTnLst>
                                </p:cTn>
                              </p:par>
                            </p:childTnLst>
                          </p:cTn>
                        </p:par>
                        <p:par>
                          <p:cTn id="28" fill="hold">
                            <p:stCondLst>
                              <p:cond delay="3000"/>
                            </p:stCondLst>
                            <p:childTnLst>
                              <p:par>
                                <p:cTn id="29" presetID="53"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p:cTn id="3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921.JPG"/>
          <p:cNvPicPr>
            <a:picLocks noGrp="1" noChangeAspect="1" noChangeArrowheads="1"/>
          </p:cNvPicPr>
          <p:nvPr>
            <p:ph idx="1"/>
          </p:nvPr>
        </p:nvPicPr>
        <p:blipFill>
          <a:blip r:embed="rId2"/>
          <a:stretch>
            <a:fillRect/>
          </a:stretch>
        </p:blipFill>
        <p:spPr bwMode="auto">
          <a:xfrm rot="5400000">
            <a:off x="1219200" y="-1219200"/>
            <a:ext cx="6705600" cy="9144000"/>
          </a:xfrm>
          <a:prstGeom prst="rect">
            <a:avLst/>
          </a:prstGeom>
          <a:noFill/>
        </p:spPr>
      </p:pic>
      <p:pic>
        <p:nvPicPr>
          <p:cNvPr id="6" name="Content Placeholder 3" descr="PIC_0029.JPG"/>
          <p:cNvPicPr>
            <a:picLocks noChangeAspect="1"/>
          </p:cNvPicPr>
          <p:nvPr/>
        </p:nvPicPr>
        <p:blipFill>
          <a:blip r:embed="rId3"/>
          <a:stretch>
            <a:fillRect/>
          </a:stretch>
        </p:blipFill>
        <p:spPr>
          <a:xfrm>
            <a:off x="914402" y="1219202"/>
            <a:ext cx="6982884" cy="5254625"/>
          </a:xfrm>
          <a:prstGeom prst="rect">
            <a:avLst/>
          </a:prstGeom>
        </p:spPr>
      </p:pic>
      <p:sp>
        <p:nvSpPr>
          <p:cNvPr id="7" name="Rectangle 6"/>
          <p:cNvSpPr/>
          <p:nvPr/>
        </p:nvSpPr>
        <p:spPr>
          <a:xfrm>
            <a:off x="914400" y="1219200"/>
            <a:ext cx="6934200" cy="52578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0" y="533400"/>
            <a:ext cx="8915400" cy="1066800"/>
          </a:xfrm>
          <a:prstGeom prst="rect">
            <a:avLst/>
          </a:prstGeom>
        </p:spPr>
        <p:txBody>
          <a:bodyPr vert="horz"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a-IR" sz="3300" b="0" i="0" u="none" strike="noStrike" kern="1200" cap="none" spc="0" normalizeH="0" baseline="0" noProof="0" dirty="0" smtClean="0">
                <a:ln>
                  <a:noFill/>
                </a:ln>
                <a:solidFill>
                  <a:schemeClr val="tx1">
                    <a:lumMod val="95000"/>
                    <a:lumOff val="5000"/>
                  </a:schemeClr>
                </a:solidFill>
                <a:effectLst>
                  <a:outerShdw blurRad="53975" dist="22860" dir="5400000" algn="tl" rotWithShape="0">
                    <a:srgbClr val="000000">
                      <a:alpha val="55000"/>
                    </a:srgbClr>
                  </a:outerShdw>
                </a:effectLst>
                <a:uLnTx/>
                <a:uFillTx/>
                <a:latin typeface="+mj-lt"/>
                <a:ea typeface="+mj-ea"/>
                <a:cs typeface="+mj-cs"/>
                <a:sym typeface="Wingdings"/>
              </a:rPr>
              <a:t>موقعیت و ارتباط دالان با راسته اصلی </a:t>
            </a:r>
            <a:r>
              <a:rPr kumimoji="0" lang="fa-IR" sz="3300" b="0" i="0" u="none" strike="noStrike" kern="1200" cap="none" spc="0" normalizeH="0" baseline="0" noProof="0" dirty="0" err="1" smtClean="0">
                <a:ln>
                  <a:noFill/>
                </a:ln>
                <a:solidFill>
                  <a:schemeClr val="tx1">
                    <a:lumMod val="95000"/>
                    <a:lumOff val="5000"/>
                  </a:schemeClr>
                </a:solidFill>
                <a:effectLst>
                  <a:outerShdw blurRad="53975" dist="22860" dir="5400000" algn="tl" rotWithShape="0">
                    <a:srgbClr val="000000">
                      <a:alpha val="55000"/>
                    </a:srgbClr>
                  </a:outerShdw>
                </a:effectLst>
                <a:uLnTx/>
                <a:uFillTx/>
                <a:latin typeface="+mj-lt"/>
                <a:ea typeface="+mj-ea"/>
                <a:cs typeface="+mj-cs"/>
                <a:sym typeface="Wingdings"/>
              </a:rPr>
              <a:t>وراسته</a:t>
            </a:r>
            <a:r>
              <a:rPr kumimoji="0" lang="fa-IR" sz="3300" b="0" i="0" u="none" strike="noStrike" kern="1200" cap="none" spc="0" normalizeH="0" baseline="0" noProof="0" dirty="0" smtClean="0">
                <a:ln>
                  <a:noFill/>
                </a:ln>
                <a:solidFill>
                  <a:schemeClr val="tx1">
                    <a:lumMod val="95000"/>
                    <a:lumOff val="5000"/>
                  </a:schemeClr>
                </a:solidFill>
                <a:effectLst>
                  <a:outerShdw blurRad="53975" dist="22860" dir="5400000" algn="tl" rotWithShape="0">
                    <a:srgbClr val="000000">
                      <a:alpha val="55000"/>
                    </a:srgbClr>
                  </a:outerShdw>
                </a:effectLst>
                <a:uLnTx/>
                <a:uFillTx/>
                <a:latin typeface="+mj-lt"/>
                <a:ea typeface="+mj-ea"/>
                <a:cs typeface="+mj-cs"/>
                <a:sym typeface="Wingdings"/>
              </a:rPr>
              <a:t> </a:t>
            </a:r>
            <a:r>
              <a:rPr kumimoji="0" lang="fa-IR" sz="3300" b="0" i="0" u="none" strike="noStrike" kern="1200" cap="none" spc="0" normalizeH="0" baseline="0" noProof="0" dirty="0" smtClean="0">
                <a:ln>
                  <a:solidFill>
                    <a:schemeClr val="tx1">
                      <a:lumMod val="95000"/>
                      <a:lumOff val="5000"/>
                    </a:schemeClr>
                  </a:solid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بازار</a:t>
            </a:r>
            <a:r>
              <a:rPr kumimoji="0" lang="en-US" sz="3600" b="1" i="0" u="none" strike="noStrike" kern="1200" cap="none" spc="0" normalizeH="0" baseline="0" noProof="0" dirty="0" smtClean="0">
                <a:ln>
                  <a:solidFill>
                    <a:schemeClr val="tx1">
                      <a:lumMod val="95000"/>
                      <a:lumOff val="5000"/>
                    </a:schemeClr>
                  </a:solid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a:t>
            </a:r>
            <a:endParaRPr kumimoji="0" lang="en-US" sz="3600" b="1" i="0" u="none" strike="noStrike" kern="1200" cap="none" spc="0" normalizeH="0" baseline="0" noProof="0" dirty="0">
              <a:ln>
                <a:solidFill>
                  <a:schemeClr val="tx1">
                    <a:lumMod val="95000"/>
                    <a:lumOff val="5000"/>
                  </a:schemeClr>
                </a:solid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ppt_x</p:attrName>
                                        </p:attrNameLst>
                                      </p:cBhvr>
                                      <p:tavLst>
                                        <p:tav tm="0">
                                          <p:val>
                                            <p:strVal val="#ppt_x-.2"/>
                                          </p:val>
                                        </p:tav>
                                        <p:tav tm="100000">
                                          <p:val>
                                            <p:strVal val="#ppt_x"/>
                                          </p:val>
                                        </p:tav>
                                      </p:tavLst>
                                    </p:anim>
                                    <p:anim calcmode="lin" valueType="num">
                                      <p:cBhvr>
                                        <p:cTn id="1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ghshjhn_applet.jpg"/>
          <p:cNvPicPr>
            <a:picLocks noChangeAspect="1" noChangeArrowheads="1"/>
          </p:cNvPicPr>
          <p:nvPr/>
        </p:nvPicPr>
        <p:blipFill>
          <a:blip r:embed="rId2">
            <a:lum bright="20000"/>
          </a:blip>
          <a:srcRect/>
          <a:stretch>
            <a:fillRect/>
          </a:stretch>
        </p:blipFill>
        <p:spPr bwMode="auto">
          <a:xfrm>
            <a:off x="3" y="0"/>
            <a:ext cx="9143999" cy="6629400"/>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a:outerShdw blurRad="76200" dir="13500000" sy="23000" kx="1200000" algn="br" rotWithShape="0">
              <a:prstClr val="black">
                <a:alpha val="20000"/>
              </a:prstClr>
            </a:outerShdw>
          </a:effectLst>
        </p:spPr>
      </p:pic>
      <p:sp>
        <p:nvSpPr>
          <p:cNvPr id="5" name="Title 1"/>
          <p:cNvSpPr>
            <a:spLocks noGrp="1"/>
          </p:cNvSpPr>
          <p:nvPr>
            <p:ph type="title"/>
          </p:nvPr>
        </p:nvSpPr>
        <p:spPr>
          <a:xfrm>
            <a:off x="914400" y="-152400"/>
            <a:ext cx="7467600" cy="1143000"/>
          </a:xfrm>
        </p:spPr>
        <p:txBody>
          <a:bodyPr/>
          <a:lstStyle/>
          <a:p>
            <a:pPr algn="r"/>
            <a:r>
              <a:rPr lang="fa-IR" dirty="0" smtClean="0">
                <a:solidFill>
                  <a:schemeClr val="accent1">
                    <a:lumMod val="75000"/>
                  </a:schemeClr>
                </a:solidFill>
                <a:sym typeface="Wingdings"/>
              </a:rPr>
              <a:t>فضای شهری </a:t>
            </a:r>
            <a:r>
              <a:rPr lang="en-US" dirty="0" smtClean="0">
                <a:solidFill>
                  <a:schemeClr val="accent1">
                    <a:lumMod val="75000"/>
                  </a:schemeClr>
                </a:solidFill>
                <a:sym typeface="Wingdings"/>
              </a:rPr>
              <a:t></a:t>
            </a:r>
            <a:endParaRPr lang="en-US" dirty="0">
              <a:solidFill>
                <a:schemeClr val="accent1">
                  <a:lumMod val="75000"/>
                </a:schemeClr>
              </a:solidFill>
            </a:endParaRPr>
          </a:p>
        </p:txBody>
      </p:sp>
      <p:sp>
        <p:nvSpPr>
          <p:cNvPr id="6" name="Content Placeholder 2"/>
          <p:cNvSpPr>
            <a:spLocks noGrp="1"/>
          </p:cNvSpPr>
          <p:nvPr>
            <p:ph idx="1"/>
          </p:nvPr>
        </p:nvSpPr>
        <p:spPr>
          <a:xfrm>
            <a:off x="914400" y="914400"/>
            <a:ext cx="7467600" cy="5483352"/>
          </a:xfrm>
        </p:spPr>
        <p:txBody>
          <a:bodyPr>
            <a:normAutofit lnSpcReduction="10000"/>
          </a:bodyPr>
          <a:lstStyle/>
          <a:p>
            <a:pPr algn="just" rtl="1">
              <a:buNone/>
            </a:pPr>
            <a:r>
              <a:rPr lang="fa-IR" dirty="0" smtClean="0">
                <a:ln>
                  <a:solidFill>
                    <a:schemeClr val="tx1">
                      <a:lumMod val="85000"/>
                      <a:lumOff val="15000"/>
                    </a:schemeClr>
                  </a:solidFill>
                </a:ln>
                <a:solidFill>
                  <a:schemeClr val="tx1">
                    <a:lumMod val="85000"/>
                    <a:lumOff val="15000"/>
                  </a:schemeClr>
                </a:solidFill>
              </a:rPr>
              <a:t>   </a:t>
            </a:r>
            <a:r>
              <a:rPr lang="fa-IR" dirty="0" smtClean="0">
                <a:ln>
                  <a:solidFill>
                    <a:schemeClr val="tx1">
                      <a:lumMod val="95000"/>
                      <a:lumOff val="5000"/>
                    </a:schemeClr>
                  </a:solidFill>
                </a:ln>
                <a:solidFill>
                  <a:schemeClr val="tx1">
                    <a:lumMod val="95000"/>
                    <a:lumOff val="5000"/>
                  </a:schemeClr>
                </a:solidFill>
              </a:rPr>
              <a:t> یکی از عناصر ساخت فضایی شهراست که همراه با تاریخ یک ملت در ادوار مختلف بوجود می آید ٬ شکل می گیرد ودگرگون می شود ٬ این عنصر که فعالیتهای مختلف فرهنگی ٬ اجتماعی ٬ اقتصادی یا سیاسی همواره درآن جریان داشته همیشه درقلب تاریخ شهر می تپیده وسرگذشت شهر را رقم می زند.</a:t>
            </a:r>
          </a:p>
          <a:p>
            <a:pPr algn="just" rtl="1">
              <a:buNone/>
            </a:pPr>
            <a:r>
              <a:rPr lang="fa-IR" dirty="0" smtClean="0">
                <a:ln>
                  <a:solidFill>
                    <a:schemeClr val="tx1">
                      <a:lumMod val="95000"/>
                      <a:lumOff val="5000"/>
                    </a:schemeClr>
                  </a:solidFill>
                </a:ln>
                <a:solidFill>
                  <a:schemeClr val="tx1">
                    <a:lumMod val="95000"/>
                    <a:lumOff val="5000"/>
                  </a:schemeClr>
                </a:solidFill>
              </a:rPr>
              <a:t>    میدان فضاهای باز وسیعی دارای محدوده ی محصور یا کمابیش معین بودند ودرکنار راه هایادر محل تقاطع آنها قرارداشتند ودارای کارکردی ارتباطی ٬ اجتماعی ٬ تجاری ٬ ورزشی ٬ نظامی یا ترکیبی از دویاچند کارکرد مزبور بودند٬ میدان نامیده می شدند. </a:t>
            </a:r>
            <a:endParaRPr lang="en-US" dirty="0">
              <a:ln>
                <a:solidFill>
                  <a:schemeClr val="tx1">
                    <a:lumMod val="95000"/>
                    <a:lumOff val="5000"/>
                  </a:schemeClr>
                </a:solidFill>
              </a:ln>
              <a:solidFill>
                <a:schemeClr val="tx1">
                  <a:lumMod val="95000"/>
                  <a:lumOff val="5000"/>
                </a:schemeClr>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xEl>
                                              <p:pRg st="0" end="0"/>
                                            </p:txEl>
                                          </p:spTgt>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F:\bazar\asli\PIC_00811.JPG"/>
          <p:cNvPicPr>
            <a:picLocks noGrp="1" noChangeAspect="1" noChangeArrowheads="1"/>
          </p:cNvPicPr>
          <p:nvPr>
            <p:ph idx="1"/>
          </p:nvPr>
        </p:nvPicPr>
        <p:blipFill>
          <a:blip r:embed="rId2"/>
          <a:srcRect/>
          <a:stretch>
            <a:fillRect/>
          </a:stretch>
        </p:blipFill>
        <p:spPr bwMode="auto">
          <a:xfrm>
            <a:off x="-1" y="0"/>
            <a:ext cx="9144001" cy="6858000"/>
          </a:xfrm>
          <a:prstGeom prst="rect">
            <a:avLst/>
          </a:prstGeom>
          <a:noFill/>
        </p:spPr>
      </p:pic>
      <p:sp>
        <p:nvSpPr>
          <p:cNvPr id="5" name="Title 1"/>
          <p:cNvSpPr txBox="1">
            <a:spLocks/>
          </p:cNvSpPr>
          <p:nvPr/>
        </p:nvSpPr>
        <p:spPr>
          <a:xfrm>
            <a:off x="990600" y="-228600"/>
            <a:ext cx="7467600" cy="1143000"/>
          </a:xfrm>
          <a:prstGeom prst="rect">
            <a:avLst/>
          </a:prstGeom>
        </p:spPr>
        <p:txBody>
          <a:bodyPr vert="horz" anchor="b">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a:t>
            </a:r>
            <a:r>
              <a:rPr kumimoji="0" lang="fa-IR" sz="3600" b="1" i="0" u="none" strike="noStrike" kern="1200" cap="none" spc="0" normalizeH="0" baseline="0" noProof="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میدان:</a:t>
            </a:r>
            <a:endParaRPr kumimoji="0" lang="en-US" sz="3600" b="1" i="0" u="none" strike="noStrike" kern="1200" cap="none" spc="0" normalizeH="0" baseline="0" noProof="0" dirty="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endParaRPr>
          </a:p>
        </p:txBody>
      </p:sp>
      <p:sp>
        <p:nvSpPr>
          <p:cNvPr id="6" name="Content Placeholder 2"/>
          <p:cNvSpPr txBox="1">
            <a:spLocks/>
          </p:cNvSpPr>
          <p:nvPr/>
        </p:nvSpPr>
        <p:spPr>
          <a:xfrm>
            <a:off x="762000" y="838200"/>
            <a:ext cx="7467600" cy="5407152"/>
          </a:xfrm>
          <a:prstGeom prst="rect">
            <a:avLst/>
          </a:prstGeom>
        </p:spPr>
        <p:txBody>
          <a:bodyPr vert="horz" lIns="182880" tIns="91440">
            <a:normAutofit/>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درکناریاامتدادبعضی</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از بازارهای مهم در شهرهای بزرگ یک میدان شهری یا ناحیه ای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وجودداشت</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 زیرا بازار مهم ترین راه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ومعبر</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شهر بود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ودر</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بیش تر موارد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بایک</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میدان شهری مرتبط بود.</a:t>
            </a:r>
            <a:endParaRPr kumimoji="0" lang="en-US" sz="2200" b="0" i="0" u="none" strike="noStrike" kern="1200" cap="none" spc="0" normalizeH="0" baseline="0" noProof="0" dirty="0">
              <a:ln>
                <a:solidFill>
                  <a:schemeClr val="accent1">
                    <a:lumMod val="50000"/>
                  </a:schemeClr>
                </a:solidFill>
              </a:ln>
              <a:solidFill>
                <a:schemeClr val="tx1"/>
              </a:solidFill>
              <a:effectLst/>
              <a:uLnTx/>
              <a:uFillTx/>
              <a:latin typeface="+mn-lt"/>
              <a:ea typeface="+mn-ea"/>
              <a:cs typeface="+mn-cs"/>
            </a:endParaRPr>
          </a:p>
        </p:txBody>
      </p:sp>
      <p:pic>
        <p:nvPicPr>
          <p:cNvPr id="7" name="Picture 6" descr="PIC_0074.JPG"/>
          <p:cNvPicPr>
            <a:picLocks noChangeAspect="1"/>
          </p:cNvPicPr>
          <p:nvPr/>
        </p:nvPicPr>
        <p:blipFill>
          <a:blip r:embed="rId3"/>
          <a:stretch>
            <a:fillRect/>
          </a:stretch>
        </p:blipFill>
        <p:spPr>
          <a:xfrm>
            <a:off x="1524000" y="2209800"/>
            <a:ext cx="6477000" cy="4234962"/>
          </a:xfrm>
          <a:prstGeom prst="rect">
            <a:avLst/>
          </a:prstGeom>
        </p:spPr>
      </p:pic>
      <p:sp>
        <p:nvSpPr>
          <p:cNvPr id="8" name="TextBox 7"/>
          <p:cNvSpPr txBox="1"/>
          <p:nvPr/>
        </p:nvSpPr>
        <p:spPr>
          <a:xfrm>
            <a:off x="5105400" y="3733800"/>
            <a:ext cx="2286000" cy="400110"/>
          </a:xfrm>
          <a:prstGeom prst="rect">
            <a:avLst/>
          </a:prstGeom>
          <a:noFill/>
        </p:spPr>
        <p:txBody>
          <a:bodyPr wrap="square" rtlCol="0">
            <a:spAutoFit/>
          </a:bodyPr>
          <a:lstStyle/>
          <a:p>
            <a:r>
              <a:rPr lang="fa-IR" sz="2000" dirty="0" smtClean="0">
                <a:solidFill>
                  <a:srgbClr val="FF0000"/>
                </a:solidFill>
              </a:rPr>
              <a:t>میدان امیر چخماق</a:t>
            </a:r>
            <a:endParaRPr lang="en-US" sz="2000" dirty="0">
              <a:solidFill>
                <a:srgbClr val="FF0000"/>
              </a:solidFill>
            </a:endParaRPr>
          </a:p>
        </p:txBody>
      </p:sp>
      <p:sp>
        <p:nvSpPr>
          <p:cNvPr id="9" name="Rectangle 8"/>
          <p:cNvSpPr/>
          <p:nvPr/>
        </p:nvSpPr>
        <p:spPr>
          <a:xfrm>
            <a:off x="3505200" y="3124200"/>
            <a:ext cx="457200" cy="2362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xEl>
                                              <p:pRg st="0" end="0"/>
                                            </p:txEl>
                                          </p:spTgt>
                                        </p:tgtEl>
                                      </p:cBhvr>
                                    </p:animEffect>
                                  </p:childTnLst>
                                </p:cTn>
                              </p:par>
                            </p:childTnLst>
                          </p:cTn>
                        </p:par>
                        <p:par>
                          <p:cTn id="16" fill="hold">
                            <p:stCondLst>
                              <p:cond delay="2000"/>
                            </p:stCondLst>
                            <p:childTnLst>
                              <p:par>
                                <p:cTn id="17" presetID="2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811.JPG"/>
          <p:cNvPicPr>
            <a:picLocks noGrp="1" noChangeAspect="1" noChangeArrowheads="1"/>
          </p:cNvPicPr>
          <p:nvPr>
            <p:ph idx="1"/>
          </p:nvPr>
        </p:nvPicPr>
        <p:blipFill>
          <a:blip r:embed="rId2"/>
          <a:srcRect/>
          <a:stretch>
            <a:fillRect/>
          </a:stretch>
        </p:blipFill>
        <p:spPr bwMode="auto">
          <a:xfrm>
            <a:off x="-381000" y="0"/>
            <a:ext cx="9525000" cy="7143750"/>
          </a:xfrm>
          <a:prstGeom prst="rect">
            <a:avLst/>
          </a:prstGeom>
          <a:noFill/>
        </p:spPr>
      </p:pic>
      <p:pic>
        <p:nvPicPr>
          <p:cNvPr id="5" name="Content Placeholder 3" descr="es.jpg"/>
          <p:cNvPicPr>
            <a:picLocks/>
          </p:cNvPicPr>
          <p:nvPr/>
        </p:nvPicPr>
        <p:blipFill>
          <a:blip r:embed="rId3"/>
          <a:srcRect/>
          <a:stretch>
            <a:fillRect/>
          </a:stretch>
        </p:blipFill>
        <p:spPr>
          <a:xfrm>
            <a:off x="1295400" y="914400"/>
            <a:ext cx="7086600" cy="4953000"/>
          </a:xfrm>
          <a:prstGeom prst="rect">
            <a:avLst/>
          </a:prstGeom>
        </p:spPr>
      </p:pic>
      <p:sp>
        <p:nvSpPr>
          <p:cNvPr id="6" name="Oval 5"/>
          <p:cNvSpPr/>
          <p:nvPr/>
        </p:nvSpPr>
        <p:spPr>
          <a:xfrm>
            <a:off x="3886200" y="1524000"/>
            <a:ext cx="1066800" cy="106680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6200000" flipH="1">
            <a:off x="5029200" y="2133600"/>
            <a:ext cx="304800" cy="3048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34000" y="2438400"/>
            <a:ext cx="304800" cy="76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5524500" y="2628900"/>
            <a:ext cx="304800" cy="76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5715000" y="2819400"/>
            <a:ext cx="381000" cy="3810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5905500" y="3390900"/>
            <a:ext cx="533400" cy="1524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248400" y="3733800"/>
            <a:ext cx="1371600" cy="9906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1600200" y="4876800"/>
            <a:ext cx="6096000" cy="3429000"/>
          </a:xfrm>
          <a:prstGeom prst="rect">
            <a:avLst/>
          </a:prstGeom>
        </p:spPr>
        <p:txBody>
          <a:bodyPr vert="horz" lIns="182880" tIns="91440">
            <a:normAutofit/>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000" b="0" i="0" u="none" strike="noStrike" kern="1200" cap="none" spc="0" normalizeH="0" baseline="0" noProof="0" dirty="0" smtClean="0">
                <a:ln>
                  <a:noFill/>
                </a:ln>
                <a:solidFill>
                  <a:schemeClr val="tx1"/>
                </a:solidFill>
                <a:effectLst/>
                <a:uLnTx/>
                <a:uFillTx/>
                <a:latin typeface="+mn-lt"/>
                <a:ea typeface="+mn-ea"/>
                <a:cs typeface="+mn-cs"/>
              </a:rPr>
              <a:t> </a:t>
            </a:r>
            <a:r>
              <a:rPr kumimoji="0" lang="fa-IR" sz="2000" b="0" i="0" u="none" strike="noStrike" kern="1200" cap="none" spc="0" normalizeH="0" baseline="0" noProof="0" dirty="0" smtClean="0">
                <a:ln>
                  <a:solidFill>
                    <a:srgbClr val="C00000"/>
                  </a:solidFill>
                </a:ln>
                <a:solidFill>
                  <a:srgbClr val="C00000"/>
                </a:solidFill>
                <a:effectLst/>
                <a:uLnTx/>
                <a:uFillTx/>
                <a:latin typeface="+mn-lt"/>
                <a:ea typeface="+mn-ea"/>
                <a:cs typeface="+mn-cs"/>
              </a:rPr>
              <a:t>    بازاربزرگ اصفهان با دو میدان ٬ سبزه میدان (میدان کهنه ) ومیدان امام (نقش جهان) مرتبط است.درکنار قسمتی ازبازار کرمان ٬ میدان گنج علی خان قرار دارد.سبزه میدان درکناربخشی ازبازارتهران بودوهنوز قسمتی از فضای آن باقی مانده است.گاه درامتدادومیدان ها یک یاچند میدانچه قرارداشت که گاه بعنوان تکیه یا حسینه استفاده می شد.</a:t>
            </a:r>
            <a:endParaRPr kumimoji="0" lang="en-US" sz="2000" b="0" i="0" u="none" strike="noStrike" kern="1200" cap="none" spc="0" normalizeH="0" baseline="0" noProof="0" dirty="0">
              <a:ln>
                <a:solidFill>
                  <a:srgbClr val="C00000"/>
                </a:solidFill>
              </a:ln>
              <a:solidFill>
                <a:srgbClr val="C00000"/>
              </a:solidFill>
              <a:effectLst/>
              <a:uLnTx/>
              <a:uFillTx/>
              <a:latin typeface="+mn-lt"/>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811.JPG"/>
          <p:cNvPicPr>
            <a:picLocks noGrp="1" noChangeAspect="1" noChangeArrowheads="1"/>
          </p:cNvPicPr>
          <p:nvPr>
            <p:ph idx="1"/>
          </p:nvPr>
        </p:nvPicPr>
        <p:blipFill>
          <a:blip r:embed="rId2"/>
          <a:srcRect/>
          <a:stretch>
            <a:fillRect/>
          </a:stretch>
        </p:blipFill>
        <p:spPr bwMode="auto">
          <a:xfrm>
            <a:off x="-304800" y="0"/>
            <a:ext cx="9448800" cy="7086600"/>
          </a:xfrm>
          <a:prstGeom prst="rect">
            <a:avLst/>
          </a:prstGeom>
          <a:noFill/>
        </p:spPr>
      </p:pic>
      <p:pic>
        <p:nvPicPr>
          <p:cNvPr id="6" name="Picture 5" descr="PIC_0081.JPG"/>
          <p:cNvPicPr>
            <a:picLocks noChangeAspect="1"/>
          </p:cNvPicPr>
          <p:nvPr/>
        </p:nvPicPr>
        <p:blipFill>
          <a:blip r:embed="rId3"/>
          <a:stretch>
            <a:fillRect/>
          </a:stretch>
        </p:blipFill>
        <p:spPr>
          <a:xfrm>
            <a:off x="152400" y="762000"/>
            <a:ext cx="4876800" cy="3626338"/>
          </a:xfrm>
          <a:prstGeom prst="rect">
            <a:avLst/>
          </a:prstGeom>
        </p:spPr>
      </p:pic>
      <p:pic>
        <p:nvPicPr>
          <p:cNvPr id="7" name="Picture 6" descr="PIC_0080.JPG"/>
          <p:cNvPicPr>
            <a:picLocks noChangeAspect="1"/>
          </p:cNvPicPr>
          <p:nvPr/>
        </p:nvPicPr>
        <p:blipFill>
          <a:blip r:embed="rId4"/>
          <a:stretch>
            <a:fillRect/>
          </a:stretch>
        </p:blipFill>
        <p:spPr>
          <a:xfrm>
            <a:off x="5029200" y="2971800"/>
            <a:ext cx="3733800" cy="3189288"/>
          </a:xfrm>
          <a:prstGeom prst="rect">
            <a:avLst/>
          </a:prstGeom>
        </p:spPr>
      </p:pic>
      <p:sp>
        <p:nvSpPr>
          <p:cNvPr id="10" name="TextBox 9"/>
          <p:cNvSpPr txBox="1"/>
          <p:nvPr/>
        </p:nvSpPr>
        <p:spPr>
          <a:xfrm>
            <a:off x="5181600" y="1676402"/>
            <a:ext cx="3657600" cy="461665"/>
          </a:xfrm>
          <a:prstGeom prst="rect">
            <a:avLst/>
          </a:prstGeom>
          <a:noFill/>
        </p:spPr>
        <p:txBody>
          <a:bodyPr wrap="square" rtlCol="0">
            <a:spAutoFit/>
          </a:bodyPr>
          <a:lstStyle/>
          <a:p>
            <a:r>
              <a:rPr lang="fa-IR" sz="2400" dirty="0" smtClean="0">
                <a:ln>
                  <a:solidFill>
                    <a:schemeClr val="accent1">
                      <a:lumMod val="50000"/>
                    </a:schemeClr>
                  </a:solidFill>
                </a:ln>
              </a:rPr>
              <a:t>میدان نقش جهان اصفهان</a:t>
            </a:r>
            <a:endParaRPr lang="en-US" sz="2400" dirty="0">
              <a:ln>
                <a:solidFill>
                  <a:schemeClr val="accent1">
                    <a:lumMod val="50000"/>
                  </a:schemeClr>
                </a:solidFill>
              </a:ln>
            </a:endParaRPr>
          </a:p>
        </p:txBody>
      </p:sp>
      <p:sp>
        <p:nvSpPr>
          <p:cNvPr id="11" name="TextBox 10"/>
          <p:cNvSpPr txBox="1"/>
          <p:nvPr/>
        </p:nvSpPr>
        <p:spPr>
          <a:xfrm>
            <a:off x="2286000" y="4876802"/>
            <a:ext cx="2667000" cy="830997"/>
          </a:xfrm>
          <a:prstGeom prst="rect">
            <a:avLst/>
          </a:prstGeom>
          <a:noFill/>
        </p:spPr>
        <p:txBody>
          <a:bodyPr wrap="square" rtlCol="0">
            <a:spAutoFit/>
          </a:bodyPr>
          <a:lstStyle/>
          <a:p>
            <a:r>
              <a:rPr lang="fa-IR" sz="2800" dirty="0" smtClean="0">
                <a:ln>
                  <a:solidFill>
                    <a:schemeClr val="accent1">
                      <a:lumMod val="50000"/>
                    </a:schemeClr>
                  </a:solidFill>
                </a:ln>
              </a:rPr>
              <a:t>میدان کاپو-شهر</a:t>
            </a:r>
            <a:r>
              <a:rPr lang="fa-IR" sz="2800" dirty="0" smtClean="0"/>
              <a:t> </a:t>
            </a:r>
            <a:r>
              <a:rPr lang="fa-IR" sz="2000" dirty="0" smtClean="0">
                <a:ln>
                  <a:solidFill>
                    <a:schemeClr val="accent1">
                      <a:lumMod val="50000"/>
                    </a:schemeClr>
                  </a:solidFill>
                </a:ln>
              </a:rPr>
              <a:t>سینه نا -ایتالیا</a:t>
            </a:r>
            <a:endParaRPr lang="en-US" sz="2000" dirty="0">
              <a:ln>
                <a:solidFill>
                  <a:schemeClr val="accent1">
                    <a:lumMod val="50000"/>
                  </a:schemeClr>
                </a:solidFill>
              </a:ln>
            </a:endParaRPr>
          </a:p>
        </p:txBody>
      </p:sp>
      <p:sp>
        <p:nvSpPr>
          <p:cNvPr id="12" name="TextBox 11"/>
          <p:cNvSpPr txBox="1"/>
          <p:nvPr/>
        </p:nvSpPr>
        <p:spPr>
          <a:xfrm>
            <a:off x="7772400" y="1676400"/>
            <a:ext cx="2209800" cy="369332"/>
          </a:xfrm>
          <a:prstGeom prst="rect">
            <a:avLst/>
          </a:prstGeom>
          <a:noFill/>
        </p:spPr>
        <p:txBody>
          <a:bodyPr wrap="square" rtlCol="0">
            <a:spAutoFit/>
          </a:bodyPr>
          <a:lstStyle/>
          <a:p>
            <a:r>
              <a:rPr lang="en-US" dirty="0" smtClean="0">
                <a:sym typeface="Wingdings"/>
              </a:rPr>
              <a:t></a:t>
            </a:r>
            <a:endParaRPr lang="en-US" dirty="0"/>
          </a:p>
        </p:txBody>
      </p:sp>
      <p:sp>
        <p:nvSpPr>
          <p:cNvPr id="13" name="TextBox 12"/>
          <p:cNvSpPr txBox="1"/>
          <p:nvPr/>
        </p:nvSpPr>
        <p:spPr>
          <a:xfrm>
            <a:off x="4724400" y="4953000"/>
            <a:ext cx="1219200" cy="369332"/>
          </a:xfrm>
          <a:prstGeom prst="rect">
            <a:avLst/>
          </a:prstGeom>
          <a:noFill/>
        </p:spPr>
        <p:txBody>
          <a:bodyPr wrap="square" rtlCol="0">
            <a:spAutoFit/>
          </a:bodyPr>
          <a:lstStyle/>
          <a:p>
            <a:r>
              <a:rPr lang="en-US" dirty="0" smtClean="0">
                <a:sym typeface="Wingdings"/>
              </a:rPr>
              <a:t></a:t>
            </a:r>
            <a:endParaRPr lang="en-US" dirty="0"/>
          </a:p>
        </p:txBody>
      </p:sp>
      <p:sp>
        <p:nvSpPr>
          <p:cNvPr id="14" name="Oval 13"/>
          <p:cNvSpPr/>
          <p:nvPr/>
        </p:nvSpPr>
        <p:spPr>
          <a:xfrm>
            <a:off x="1066800" y="914400"/>
            <a:ext cx="838200" cy="22860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86000" y="838200"/>
            <a:ext cx="2590800" cy="369332"/>
          </a:xfrm>
          <a:prstGeom prst="rect">
            <a:avLst/>
          </a:prstGeom>
          <a:noFill/>
        </p:spPr>
        <p:txBody>
          <a:bodyPr wrap="square" rtlCol="0">
            <a:spAutoFit/>
          </a:bodyPr>
          <a:lstStyle/>
          <a:p>
            <a:r>
              <a:rPr lang="fa-IR" dirty="0" smtClean="0">
                <a:solidFill>
                  <a:srgbClr val="FF0000"/>
                </a:solidFill>
              </a:rPr>
              <a:t>بازار اصفهان</a:t>
            </a:r>
            <a:endParaRPr lang="en-US" dirty="0">
              <a:solidFill>
                <a:srgbClr val="FF0000"/>
              </a:solidFill>
            </a:endParaRPr>
          </a:p>
        </p:txBody>
      </p:sp>
      <p:sp>
        <p:nvSpPr>
          <p:cNvPr id="16" name="Left Arrow 15"/>
          <p:cNvSpPr/>
          <p:nvPr/>
        </p:nvSpPr>
        <p:spPr>
          <a:xfrm>
            <a:off x="1981200" y="914400"/>
            <a:ext cx="228600" cy="304800"/>
          </a:xfrm>
          <a:prstGeom prst="leftArrow">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2400" y="762000"/>
            <a:ext cx="4876800" cy="3657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029200" y="2971800"/>
            <a:ext cx="3733800" cy="3200400"/>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811.JPG"/>
          <p:cNvPicPr>
            <a:picLocks noGrp="1" noChangeAspect="1" noChangeArrowheads="1"/>
          </p:cNvPicPr>
          <p:nvPr>
            <p:ph idx="1"/>
          </p:nvPr>
        </p:nvPicPr>
        <p:blipFill>
          <a:blip r:embed="rId2"/>
          <a:stretch>
            <a:fillRect/>
          </a:stretch>
        </p:blipFill>
        <p:spPr bwMode="auto">
          <a:xfrm>
            <a:off x="-533398" y="-152400"/>
            <a:ext cx="9956801" cy="7467600"/>
          </a:xfrm>
          <a:prstGeom prst="rect">
            <a:avLst/>
          </a:prstGeom>
          <a:noFill/>
        </p:spPr>
      </p:pic>
      <p:sp>
        <p:nvSpPr>
          <p:cNvPr id="5" name="Title 1"/>
          <p:cNvSpPr txBox="1">
            <a:spLocks/>
          </p:cNvSpPr>
          <p:nvPr/>
        </p:nvSpPr>
        <p:spPr>
          <a:xfrm>
            <a:off x="1143000" y="-152400"/>
            <a:ext cx="7467600" cy="1143000"/>
          </a:xfrm>
          <a:prstGeom prst="rect">
            <a:avLst/>
          </a:prstGeom>
        </p:spPr>
        <p:txBody>
          <a:bodyPr vert="horz"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a-IR" sz="3600" b="1" i="0" u="none" strike="noStrike" kern="1200" cap="none" spc="0" normalizeH="0" baseline="0" noProof="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پلازا:</a:t>
            </a:r>
            <a:r>
              <a:rPr kumimoji="0" lang="en-US" sz="3600" b="1" i="0" u="none" strike="noStrike" kern="1200" cap="none" spc="0" normalizeH="0" baseline="0" noProof="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a:t>
            </a:r>
            <a:endParaRPr kumimoji="0" lang="en-US" sz="3600" b="1" i="0" u="none" strike="noStrike" kern="1200" cap="none" spc="0" normalizeH="0" baseline="0" noProof="0" dirty="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endParaRPr>
          </a:p>
        </p:txBody>
      </p:sp>
      <p:sp>
        <p:nvSpPr>
          <p:cNvPr id="6" name="Content Placeholder 2"/>
          <p:cNvSpPr txBox="1">
            <a:spLocks/>
          </p:cNvSpPr>
          <p:nvPr/>
        </p:nvSpPr>
        <p:spPr>
          <a:xfrm>
            <a:off x="533400" y="914400"/>
            <a:ext cx="7543800" cy="5407152"/>
          </a:xfrm>
          <a:prstGeom prst="rect">
            <a:avLst/>
          </a:prstGeom>
        </p:spPr>
        <p:txBody>
          <a:bodyPr vert="horz" lIns="182880" tIns="91440">
            <a:normAutofit/>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پلازاها</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اولین و ارزنده ترین فضاهای شهری هستند آنها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ازاین</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با پارکها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ومیدانها</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متفاوت هستند که برای خلق یک حجم فضایی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ازابزار</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معماری استفاده می کنند و معمولا در طراحی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پلازا</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 درخت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ومحوطه</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سازی نقش اندکی دارند </a:t>
            </a:r>
            <a:r>
              <a:rPr kumimoji="0" lang="fa-IR" sz="2200" b="0" i="0" u="none" strike="noStrike" kern="1200" cap="none" spc="0" normalizeH="0" baseline="0" noProof="0" dirty="0" err="1" smtClean="0">
                <a:ln>
                  <a:solidFill>
                    <a:schemeClr val="accent1">
                      <a:lumMod val="50000"/>
                    </a:schemeClr>
                  </a:solidFill>
                </a:ln>
                <a:solidFill>
                  <a:schemeClr val="tx1"/>
                </a:solidFill>
                <a:effectLst/>
                <a:uLnTx/>
                <a:uFillTx/>
                <a:latin typeface="+mn-lt"/>
                <a:ea typeface="+mn-ea"/>
                <a:cs typeface="+mn-cs"/>
              </a:rPr>
              <a:t>ویا</a:t>
            </a:r>
            <a:r>
              <a:rPr kumimoji="0" lang="fa-IR" sz="2200" b="0" i="0" u="none" strike="noStrike" kern="1200" cap="none" spc="0" normalizeH="0" baseline="0" noProof="0" dirty="0" smtClean="0">
                <a:ln>
                  <a:solidFill>
                    <a:schemeClr val="accent1">
                      <a:lumMod val="50000"/>
                    </a:schemeClr>
                  </a:solidFill>
                </a:ln>
                <a:solidFill>
                  <a:schemeClr val="tx1"/>
                </a:solidFill>
                <a:effectLst/>
                <a:uLnTx/>
                <a:uFillTx/>
                <a:latin typeface="+mn-lt"/>
                <a:ea typeface="+mn-ea"/>
                <a:cs typeface="+mn-cs"/>
              </a:rPr>
              <a:t> اصلا وجود ندارند</a:t>
            </a:r>
            <a:r>
              <a:rPr kumimoji="0" lang="fa-IR" sz="2200" b="0" i="0" u="none" strike="noStrike" kern="1200" cap="none" spc="0" normalizeH="0" baseline="0" noProof="0" dirty="0" smtClean="0">
                <a:ln>
                  <a:noFill/>
                </a:ln>
                <a:solidFill>
                  <a:schemeClr val="tx1"/>
                </a:solidFill>
                <a:effectLst/>
                <a:uLnTx/>
                <a:uFillTx/>
                <a:latin typeface="+mn-lt"/>
                <a:ea typeface="+mn-ea"/>
                <a:cs typeface="+mn-cs"/>
              </a:rPr>
              <a:t>.</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200" b="0" i="0" u="none" strike="noStrike" kern="1200" cap="none" spc="0" normalizeH="0" baseline="0" noProof="0" dirty="0" smtClean="0">
                <a:ln>
                  <a:noFill/>
                </a:ln>
                <a:solidFill>
                  <a:schemeClr val="tx1"/>
                </a:solidFill>
                <a:effectLst/>
                <a:uLnTx/>
                <a:uFillTx/>
                <a:latin typeface="+mn-lt"/>
                <a:ea typeface="+mn-ea"/>
                <a:cs typeface="+mn-cs"/>
              </a:rPr>
              <a:t>   </a:t>
            </a:r>
          </a:p>
        </p:txBody>
      </p:sp>
      <p:pic>
        <p:nvPicPr>
          <p:cNvPr id="7" name="Picture 6" descr="PIC_0079.JPG"/>
          <p:cNvPicPr>
            <a:picLocks noChangeAspect="1"/>
          </p:cNvPicPr>
          <p:nvPr/>
        </p:nvPicPr>
        <p:blipFill>
          <a:blip r:embed="rId3"/>
          <a:stretch>
            <a:fillRect/>
          </a:stretch>
        </p:blipFill>
        <p:spPr>
          <a:xfrm>
            <a:off x="4648201" y="2743200"/>
            <a:ext cx="4103915" cy="3886200"/>
          </a:xfrm>
          <a:prstGeom prst="rect">
            <a:avLst/>
          </a:prstGeom>
        </p:spPr>
      </p:pic>
      <p:pic>
        <p:nvPicPr>
          <p:cNvPr id="8" name="Picture 7" descr="PIC_0078.JPG"/>
          <p:cNvPicPr>
            <a:picLocks noChangeAspect="1"/>
          </p:cNvPicPr>
          <p:nvPr/>
        </p:nvPicPr>
        <p:blipFill>
          <a:blip r:embed="rId4"/>
          <a:stretch>
            <a:fillRect/>
          </a:stretch>
        </p:blipFill>
        <p:spPr>
          <a:xfrm>
            <a:off x="609602" y="2743200"/>
            <a:ext cx="3744884" cy="3886200"/>
          </a:xfrm>
          <a:prstGeom prst="rect">
            <a:avLst/>
          </a:prstGeom>
        </p:spPr>
      </p:pic>
      <p:sp>
        <p:nvSpPr>
          <p:cNvPr id="11" name="Rectangle 10"/>
          <p:cNvSpPr/>
          <p:nvPr/>
        </p:nvSpPr>
        <p:spPr>
          <a:xfrm>
            <a:off x="4648200" y="2743200"/>
            <a:ext cx="4114800" cy="3886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9600" y="2743200"/>
            <a:ext cx="3733800" cy="3886200"/>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xEl>
                                              <p:pRg st="0" end="0"/>
                                            </p:txEl>
                                          </p:spTgt>
                                        </p:tgtEl>
                                      </p:cBhvr>
                                    </p:animEffect>
                                  </p:childTnLst>
                                </p:cTn>
                              </p:par>
                            </p:childTnLst>
                          </p:cTn>
                        </p:par>
                        <p:par>
                          <p:cTn id="16" fill="hold">
                            <p:stCondLst>
                              <p:cond delay="2000"/>
                            </p:stCondLst>
                            <p:childTnLst>
                              <p:par>
                                <p:cTn id="17" presetID="18" presetClass="entr" presetSubtype="1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a:stretch>
            <a:fillRect/>
          </a:stretch>
        </p:blipFill>
        <p:spPr bwMode="auto">
          <a:xfrm>
            <a:off x="0" y="2"/>
            <a:ext cx="9144000" cy="6857999"/>
          </a:xfrm>
          <a:prstGeom prst="rect">
            <a:avLst/>
          </a:prstGeom>
          <a:noFill/>
          <a:ln w="9525">
            <a:noFill/>
            <a:miter lim="800000"/>
            <a:headEnd/>
            <a:tailEnd/>
          </a:ln>
          <a:effectLst/>
        </p:spPr>
      </p:pic>
      <p:sp>
        <p:nvSpPr>
          <p:cNvPr id="5" name="Content Placeholder 2"/>
          <p:cNvSpPr txBox="1">
            <a:spLocks/>
          </p:cNvSpPr>
          <p:nvPr/>
        </p:nvSpPr>
        <p:spPr>
          <a:xfrm>
            <a:off x="0" y="4495800"/>
            <a:ext cx="9144000" cy="1295400"/>
          </a:xfrm>
          <a:prstGeom prst="rect">
            <a:avLst/>
          </a:prstGeom>
        </p:spPr>
        <p:txBody>
          <a:bodyPr vert="horz" lIns="182880" tIns="91440">
            <a:normAutofit/>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3600" b="1" i="0" u="none" strike="noStrike" kern="1200" cap="none" spc="0" normalizeH="0" baseline="0" noProof="0" dirty="0" smtClean="0">
                <a:ln>
                  <a:solidFill>
                    <a:schemeClr val="tx1">
                      <a:lumMod val="95000"/>
                      <a:lumOff val="5000"/>
                    </a:schemeClr>
                  </a:solidFill>
                </a:ln>
                <a:solidFill>
                  <a:srgbClr val="FF0000"/>
                </a:solidFill>
                <a:effectLst/>
                <a:uLnTx/>
                <a:uFillTx/>
                <a:latin typeface="+mn-lt"/>
                <a:ea typeface="+mn-ea"/>
                <a:cs typeface="+mn-cs"/>
              </a:rPr>
              <a:t>بازارها جزئی پیوسته و جدائی ناپذیر از </a:t>
            </a:r>
            <a:r>
              <a:rPr kumimoji="0" lang="fa-IR" sz="3600" b="1" i="0" u="none" strike="noStrike" kern="1200" cap="none" spc="0" normalizeH="0" baseline="0" noProof="0" dirty="0" err="1" smtClean="0">
                <a:ln>
                  <a:solidFill>
                    <a:schemeClr val="tx1">
                      <a:lumMod val="95000"/>
                      <a:lumOff val="5000"/>
                    </a:schemeClr>
                  </a:solidFill>
                </a:ln>
                <a:solidFill>
                  <a:srgbClr val="FF0000"/>
                </a:solidFill>
                <a:effectLst/>
                <a:uLnTx/>
                <a:uFillTx/>
                <a:latin typeface="+mn-lt"/>
                <a:ea typeface="+mn-ea"/>
                <a:cs typeface="+mn-cs"/>
              </a:rPr>
              <a:t>میادین</a:t>
            </a:r>
            <a:r>
              <a:rPr kumimoji="0" lang="fa-IR" sz="3600" b="1" i="0" u="none" strike="noStrike" kern="1200" cap="none" spc="0" normalizeH="0" baseline="0" noProof="0" dirty="0" smtClean="0">
                <a:ln>
                  <a:solidFill>
                    <a:schemeClr val="tx1">
                      <a:lumMod val="95000"/>
                      <a:lumOff val="5000"/>
                    </a:schemeClr>
                  </a:solidFill>
                </a:ln>
                <a:solidFill>
                  <a:srgbClr val="FF0000"/>
                </a:solidFill>
                <a:effectLst/>
                <a:uLnTx/>
                <a:uFillTx/>
                <a:latin typeface="+mn-lt"/>
                <a:ea typeface="+mn-ea"/>
                <a:cs typeface="+mn-cs"/>
              </a:rPr>
              <a:t> و فضاهای شهری </a:t>
            </a:r>
            <a:endParaRPr kumimoji="0" lang="en-US" sz="3600" b="1" i="0" u="none" strike="noStrike" kern="1200" cap="none" spc="0" normalizeH="0" baseline="0" noProof="0" dirty="0">
              <a:ln>
                <a:solidFill>
                  <a:schemeClr val="tx1">
                    <a:lumMod val="95000"/>
                    <a:lumOff val="5000"/>
                  </a:schemeClr>
                </a:solidFill>
              </a:ln>
              <a:solidFill>
                <a:srgbClr val="FF0000"/>
              </a:solidFill>
              <a:effectLst/>
              <a:uLnTx/>
              <a:uFillTx/>
              <a:latin typeface="+mn-lt"/>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2" y="0"/>
            <a:ext cx="9448801" cy="7086600"/>
          </a:xfrm>
          <a:prstGeom prst="rect">
            <a:avLst/>
          </a:prstGeom>
          <a:noFill/>
        </p:spPr>
      </p:pic>
      <p:sp>
        <p:nvSpPr>
          <p:cNvPr id="5" name="TextBox 4"/>
          <p:cNvSpPr txBox="1"/>
          <p:nvPr/>
        </p:nvSpPr>
        <p:spPr>
          <a:xfrm>
            <a:off x="6781800" y="1219200"/>
            <a:ext cx="3733800" cy="923330"/>
          </a:xfrm>
          <a:prstGeom prst="rect">
            <a:avLst/>
          </a:prstGeom>
          <a:noFill/>
        </p:spPr>
        <p:txBody>
          <a:bodyPr wrap="square" rtlCol="0">
            <a:spAutoFit/>
          </a:bodyPr>
          <a:lstStyle/>
          <a:p>
            <a:r>
              <a:rPr lang="fa-IR" dirty="0" smtClean="0"/>
              <a:t>میدان </a:t>
            </a:r>
          </a:p>
          <a:p>
            <a:r>
              <a:rPr lang="fa-IR" dirty="0" err="1" smtClean="0"/>
              <a:t>پلازا</a:t>
            </a:r>
            <a:endParaRPr lang="fa-IR" dirty="0" smtClean="0"/>
          </a:p>
          <a:p>
            <a:endParaRPr lang="en-US" dirty="0"/>
          </a:p>
        </p:txBody>
      </p:sp>
      <p:sp>
        <p:nvSpPr>
          <p:cNvPr id="6" name="TextBox 5"/>
          <p:cNvSpPr txBox="1"/>
          <p:nvPr/>
        </p:nvSpPr>
        <p:spPr>
          <a:xfrm>
            <a:off x="2362200" y="2133601"/>
            <a:ext cx="6019800" cy="369332"/>
          </a:xfrm>
          <a:prstGeom prst="rect">
            <a:avLst/>
          </a:prstGeom>
          <a:noFill/>
        </p:spPr>
        <p:txBody>
          <a:bodyPr wrap="square" rtlCol="0">
            <a:spAutoFit/>
          </a:bodyPr>
          <a:lstStyle/>
          <a:p>
            <a:r>
              <a:rPr lang="fa-IR" dirty="0" smtClean="0"/>
              <a:t>مقایسه بازارهای سنتی </a:t>
            </a:r>
            <a:r>
              <a:rPr lang="fa-IR" dirty="0" err="1" smtClean="0"/>
              <a:t>ومدرن</a:t>
            </a:r>
            <a:r>
              <a:rPr lang="fa-IR" dirty="0" smtClean="0"/>
              <a:t> در بافت فضایی شهر</a:t>
            </a:r>
            <a:endParaRPr lang="en-US" dirty="0"/>
          </a:p>
        </p:txBody>
      </p:sp>
      <p:sp>
        <p:nvSpPr>
          <p:cNvPr id="7" name="TextBox 6"/>
          <p:cNvSpPr txBox="1"/>
          <p:nvPr/>
        </p:nvSpPr>
        <p:spPr>
          <a:xfrm>
            <a:off x="3657600" y="2971800"/>
            <a:ext cx="6858000" cy="369332"/>
          </a:xfrm>
          <a:prstGeom prst="rect">
            <a:avLst/>
          </a:prstGeom>
          <a:noFill/>
        </p:spPr>
        <p:txBody>
          <a:bodyPr wrap="square" rtlCol="0">
            <a:spAutoFit/>
          </a:bodyPr>
          <a:lstStyle/>
          <a:p>
            <a:r>
              <a:rPr lang="fa-IR" dirty="0" smtClean="0"/>
              <a:t>اسیب </a:t>
            </a:r>
            <a:r>
              <a:rPr lang="fa-IR" dirty="0" err="1" smtClean="0"/>
              <a:t>شناسی</a:t>
            </a:r>
            <a:r>
              <a:rPr lang="fa-IR" dirty="0" smtClean="0"/>
              <a:t> کالبدی بازارهای سنتی</a:t>
            </a:r>
            <a:endParaRPr lang="en-US" dirty="0"/>
          </a:p>
        </p:txBody>
      </p:sp>
      <p:sp>
        <p:nvSpPr>
          <p:cNvPr id="8" name="TextBox 7"/>
          <p:cNvSpPr txBox="1"/>
          <p:nvPr/>
        </p:nvSpPr>
        <p:spPr>
          <a:xfrm>
            <a:off x="1447800" y="3657601"/>
            <a:ext cx="7696200" cy="369332"/>
          </a:xfrm>
          <a:prstGeom prst="rect">
            <a:avLst/>
          </a:prstGeom>
          <a:noFill/>
        </p:spPr>
        <p:txBody>
          <a:bodyPr wrap="square" rtlCol="0">
            <a:spAutoFit/>
          </a:bodyPr>
          <a:lstStyle/>
          <a:p>
            <a:r>
              <a:rPr lang="fa-IR" dirty="0" smtClean="0"/>
              <a:t>چگونگی </a:t>
            </a:r>
            <a:r>
              <a:rPr lang="fa-IR" dirty="0" err="1" smtClean="0"/>
              <a:t>استقرارعناصر</a:t>
            </a:r>
            <a:r>
              <a:rPr lang="fa-IR" dirty="0" smtClean="0"/>
              <a:t> مختلف </a:t>
            </a:r>
            <a:r>
              <a:rPr lang="fa-IR" dirty="0" err="1" smtClean="0"/>
              <a:t>بازاردر</a:t>
            </a:r>
            <a:r>
              <a:rPr lang="fa-IR" dirty="0" smtClean="0"/>
              <a:t> موقعیت شهری در گذشته</a:t>
            </a:r>
            <a:endParaRPr lang="en-US" dirty="0"/>
          </a:p>
        </p:txBody>
      </p:sp>
      <p:sp>
        <p:nvSpPr>
          <p:cNvPr id="9" name="TextBox 8"/>
          <p:cNvSpPr txBox="1"/>
          <p:nvPr/>
        </p:nvSpPr>
        <p:spPr>
          <a:xfrm>
            <a:off x="2057400" y="4343401"/>
            <a:ext cx="7086600" cy="369332"/>
          </a:xfrm>
          <a:prstGeom prst="rect">
            <a:avLst/>
          </a:prstGeom>
          <a:noFill/>
        </p:spPr>
        <p:txBody>
          <a:bodyPr wrap="square" rtlCol="0">
            <a:spAutoFit/>
          </a:bodyPr>
          <a:lstStyle/>
          <a:p>
            <a:r>
              <a:rPr lang="fa-IR" dirty="0" smtClean="0"/>
              <a:t>طبقه بندی انواع گونه های تجاری در شهر های امروزی </a:t>
            </a:r>
            <a:endParaRPr lang="en-US" dirty="0"/>
          </a:p>
        </p:txBody>
      </p:sp>
      <p:sp>
        <p:nvSpPr>
          <p:cNvPr id="10" name="TextBox 9"/>
          <p:cNvSpPr txBox="1"/>
          <p:nvPr/>
        </p:nvSpPr>
        <p:spPr>
          <a:xfrm>
            <a:off x="5181600" y="5867400"/>
            <a:ext cx="5029200" cy="369332"/>
          </a:xfrm>
          <a:prstGeom prst="rect">
            <a:avLst/>
          </a:prstGeom>
          <a:noFill/>
        </p:spPr>
        <p:txBody>
          <a:bodyPr wrap="square" rtlCol="0">
            <a:spAutoFit/>
          </a:bodyPr>
          <a:lstStyle/>
          <a:p>
            <a:r>
              <a:rPr lang="fa-IR" dirty="0" smtClean="0"/>
              <a:t>نتیجه گیری</a:t>
            </a:r>
            <a:endParaRPr lang="en-US" dirty="0"/>
          </a:p>
        </p:txBody>
      </p:sp>
      <p:sp>
        <p:nvSpPr>
          <p:cNvPr id="11" name="Left Arrow 10"/>
          <p:cNvSpPr/>
          <p:nvPr/>
        </p:nvSpPr>
        <p:spPr>
          <a:xfrm>
            <a:off x="7772400" y="6858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7696200" y="50292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7696200" y="42672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7772400" y="35814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a:off x="7772400" y="28956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a:off x="7772400" y="21336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a:off x="7772400" y="5867400"/>
            <a:ext cx="457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886200" y="5105400"/>
            <a:ext cx="7696200" cy="369332"/>
          </a:xfrm>
          <a:prstGeom prst="rect">
            <a:avLst/>
          </a:prstGeom>
          <a:noFill/>
        </p:spPr>
        <p:txBody>
          <a:bodyPr wrap="square" rtlCol="0">
            <a:spAutoFit/>
          </a:bodyPr>
          <a:lstStyle/>
          <a:p>
            <a:r>
              <a:rPr lang="fa-IR" dirty="0" smtClean="0"/>
              <a:t>انواع </a:t>
            </a:r>
            <a:r>
              <a:rPr lang="fa-IR" dirty="0" err="1" smtClean="0"/>
              <a:t>سیرکولاسیون</a:t>
            </a:r>
            <a:r>
              <a:rPr lang="fa-IR" dirty="0" smtClean="0"/>
              <a:t> یک مجتمع تجاری</a:t>
            </a:r>
            <a:endParaRPr lang="en-US" dirty="0"/>
          </a:p>
        </p:txBody>
      </p:sp>
      <p:sp>
        <p:nvSpPr>
          <p:cNvPr id="20" name="Content Placeholder 2"/>
          <p:cNvSpPr txBox="1">
            <a:spLocks/>
          </p:cNvSpPr>
          <p:nvPr/>
        </p:nvSpPr>
        <p:spPr>
          <a:xfrm>
            <a:off x="5486400" y="533400"/>
            <a:ext cx="8183880" cy="4187952"/>
          </a:xfrm>
          <a:prstGeom prst="rect">
            <a:avLst/>
          </a:prstGeom>
        </p:spPr>
        <p:txBody>
          <a:bodyPr vert="horz" lIns="182880" tIns="91440">
            <a:normAutofit/>
          </a:bodyPr>
          <a:lstStyle/>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800" b="0" i="0" u="none" strike="noStrike" kern="1200" cap="none" spc="0" normalizeH="0" baseline="0" noProof="0" dirty="0" smtClean="0">
                <a:ln>
                  <a:noFill/>
                </a:ln>
                <a:solidFill>
                  <a:schemeClr val="tx1"/>
                </a:solidFill>
                <a:effectLst/>
                <a:uLnTx/>
                <a:uFillTx/>
                <a:latin typeface="+mn-lt"/>
                <a:ea typeface="+mn-ea"/>
                <a:cs typeface="+mn-cs"/>
              </a:rPr>
              <a:t>فضای شهری</a:t>
            </a:r>
          </a:p>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None/>
              <a:tabLst/>
              <a:defRPr/>
            </a:pPr>
            <a:endParaRPr kumimoji="0" lang="en-US" sz="2800" b="0" i="0" u="none" strike="noStrike" kern="1200" cap="none" spc="0" normalizeH="0" baseline="0" noProof="0" dirty="0">
              <a:ln>
                <a:noFill/>
              </a:ln>
              <a:solidFill>
                <a:schemeClr val="tx1"/>
              </a:solidFill>
              <a:effectLst/>
              <a:uLnTx/>
              <a:uFillTx/>
              <a:latin typeface="Arial Unicode MS" pitchFamily="34" charset="-128"/>
              <a:ea typeface="Arial Unicode MS" pitchFamily="34" charset="-128"/>
              <a:cs typeface="Arial Unicode MS" pitchFamily="34" charset="-128"/>
            </a:endParaRPr>
          </a:p>
        </p:txBody>
      </p:sp>
    </p:spTree>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_0068.JPG"/>
          <p:cNvPicPr>
            <a:picLocks noGrp="1" noChangeAspect="1"/>
          </p:cNvPicPr>
          <p:nvPr>
            <p:ph idx="1"/>
          </p:nvPr>
        </p:nvPicPr>
        <p:blipFill>
          <a:blip r:embed="rId2"/>
          <a:stretch>
            <a:fillRect/>
          </a:stretch>
        </p:blipFill>
        <p:spPr>
          <a:xfrm>
            <a:off x="0" y="0"/>
            <a:ext cx="9143999" cy="6858000"/>
          </a:xfrm>
          <a:ln>
            <a:solidFill>
              <a:srgbClr val="FF0000"/>
            </a:solidFill>
          </a:ln>
        </p:spPr>
      </p:pic>
      <p:sp>
        <p:nvSpPr>
          <p:cNvPr id="5" name="TextBox 4"/>
          <p:cNvSpPr txBox="1"/>
          <p:nvPr/>
        </p:nvSpPr>
        <p:spPr>
          <a:xfrm>
            <a:off x="5334000" y="2590800"/>
            <a:ext cx="3505200" cy="523220"/>
          </a:xfrm>
          <a:prstGeom prst="rect">
            <a:avLst/>
          </a:prstGeom>
          <a:noFill/>
        </p:spPr>
        <p:txBody>
          <a:bodyPr wrap="square" rtlCol="0">
            <a:spAutoFit/>
          </a:bodyPr>
          <a:lstStyle/>
          <a:p>
            <a:r>
              <a:rPr lang="fa-IR" sz="2800" dirty="0" smtClean="0">
                <a:ln>
                  <a:solidFill>
                    <a:schemeClr val="tx1">
                      <a:lumMod val="85000"/>
                      <a:lumOff val="15000"/>
                    </a:schemeClr>
                  </a:solidFill>
                </a:ln>
                <a:solidFill>
                  <a:schemeClr val="tx1">
                    <a:lumMod val="85000"/>
                    <a:lumOff val="15000"/>
                  </a:schemeClr>
                </a:solidFill>
              </a:rPr>
              <a:t>شکل بازارها در قدیم </a:t>
            </a:r>
            <a:endParaRPr lang="en-US" sz="2800" dirty="0">
              <a:ln>
                <a:solidFill>
                  <a:schemeClr val="tx1">
                    <a:lumMod val="85000"/>
                    <a:lumOff val="15000"/>
                  </a:schemeClr>
                </a:solidFill>
              </a:ln>
              <a:solidFill>
                <a:schemeClr val="tx1">
                  <a:lumMod val="85000"/>
                  <a:lumOff val="15000"/>
                </a:schemeClr>
              </a:solidFill>
            </a:endParaRPr>
          </a:p>
        </p:txBody>
      </p:sp>
      <p:sp>
        <p:nvSpPr>
          <p:cNvPr id="6" name="Rounded Rectangle 5"/>
          <p:cNvSpPr/>
          <p:nvPr/>
        </p:nvSpPr>
        <p:spPr>
          <a:xfrm>
            <a:off x="5486400" y="2514600"/>
            <a:ext cx="3200400"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0" y="1752602"/>
            <a:ext cx="2133600" cy="430887"/>
          </a:xfrm>
          <a:prstGeom prst="rect">
            <a:avLst/>
          </a:prstGeom>
          <a:noFill/>
        </p:spPr>
        <p:txBody>
          <a:bodyPr wrap="square" rtlCol="0">
            <a:spAutoFit/>
          </a:bodyPr>
          <a:lstStyle/>
          <a:p>
            <a:r>
              <a:rPr lang="fa-IR" sz="2200" dirty="0" smtClean="0">
                <a:ln>
                  <a:solidFill>
                    <a:schemeClr val="tx1">
                      <a:lumMod val="85000"/>
                      <a:lumOff val="15000"/>
                    </a:schemeClr>
                  </a:solidFill>
                </a:ln>
                <a:solidFill>
                  <a:schemeClr val="tx1">
                    <a:lumMod val="85000"/>
                    <a:lumOff val="15000"/>
                  </a:schemeClr>
                </a:solidFill>
              </a:rPr>
              <a:t>بازارهای خطی </a:t>
            </a:r>
            <a:endParaRPr lang="en-US" sz="2200" dirty="0">
              <a:ln>
                <a:solidFill>
                  <a:schemeClr val="tx1">
                    <a:lumMod val="85000"/>
                    <a:lumOff val="15000"/>
                  </a:schemeClr>
                </a:solidFill>
              </a:ln>
              <a:solidFill>
                <a:schemeClr val="tx1">
                  <a:lumMod val="85000"/>
                  <a:lumOff val="15000"/>
                </a:schemeClr>
              </a:solidFill>
            </a:endParaRPr>
          </a:p>
        </p:txBody>
      </p:sp>
      <p:sp>
        <p:nvSpPr>
          <p:cNvPr id="8" name="TextBox 7"/>
          <p:cNvSpPr txBox="1"/>
          <p:nvPr/>
        </p:nvSpPr>
        <p:spPr>
          <a:xfrm>
            <a:off x="3733800" y="3581400"/>
            <a:ext cx="2514600" cy="430887"/>
          </a:xfrm>
          <a:prstGeom prst="rect">
            <a:avLst/>
          </a:prstGeom>
          <a:noFill/>
        </p:spPr>
        <p:txBody>
          <a:bodyPr wrap="square" rtlCol="0">
            <a:spAutoFit/>
          </a:bodyPr>
          <a:lstStyle/>
          <a:p>
            <a:r>
              <a:rPr lang="fa-IR" sz="2200" dirty="0" smtClean="0">
                <a:ln>
                  <a:solidFill>
                    <a:schemeClr val="tx1">
                      <a:lumMod val="85000"/>
                      <a:lumOff val="15000"/>
                    </a:schemeClr>
                  </a:solidFill>
                </a:ln>
                <a:solidFill>
                  <a:schemeClr val="tx1">
                    <a:lumMod val="85000"/>
                    <a:lumOff val="15000"/>
                  </a:schemeClr>
                </a:solidFill>
              </a:rPr>
              <a:t>بازارهای متمرکز</a:t>
            </a:r>
            <a:endParaRPr lang="en-US" sz="2200" dirty="0">
              <a:ln>
                <a:solidFill>
                  <a:schemeClr val="tx1">
                    <a:lumMod val="85000"/>
                    <a:lumOff val="15000"/>
                  </a:schemeClr>
                </a:solidFill>
              </a:ln>
              <a:solidFill>
                <a:schemeClr val="tx1">
                  <a:lumMod val="85000"/>
                  <a:lumOff val="15000"/>
                </a:schemeClr>
              </a:solidFill>
            </a:endParaRPr>
          </a:p>
        </p:txBody>
      </p:sp>
      <p:sp>
        <p:nvSpPr>
          <p:cNvPr id="9" name="Rounded Rectangle 8"/>
          <p:cNvSpPr/>
          <p:nvPr/>
        </p:nvSpPr>
        <p:spPr>
          <a:xfrm>
            <a:off x="3886200" y="1676400"/>
            <a:ext cx="1828800" cy="5334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810000" y="3581400"/>
            <a:ext cx="19050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85800" y="838200"/>
            <a:ext cx="3048000" cy="430887"/>
          </a:xfrm>
          <a:prstGeom prst="rect">
            <a:avLst/>
          </a:prstGeom>
          <a:noFill/>
        </p:spPr>
        <p:txBody>
          <a:bodyPr wrap="square" rtlCol="0">
            <a:spAutoFit/>
          </a:bodyPr>
          <a:lstStyle/>
          <a:p>
            <a:r>
              <a:rPr lang="fa-IR" sz="2200" dirty="0" smtClean="0">
                <a:ln>
                  <a:solidFill>
                    <a:schemeClr val="tx1">
                      <a:lumMod val="85000"/>
                      <a:lumOff val="15000"/>
                    </a:schemeClr>
                  </a:solidFill>
                </a:ln>
                <a:solidFill>
                  <a:schemeClr val="tx1">
                    <a:lumMod val="85000"/>
                    <a:lumOff val="15000"/>
                  </a:schemeClr>
                </a:solidFill>
              </a:rPr>
              <a:t>ارگانیک (غیرمستقیم)</a:t>
            </a:r>
            <a:endParaRPr lang="en-US" sz="2200" dirty="0">
              <a:ln>
                <a:solidFill>
                  <a:schemeClr val="tx1">
                    <a:lumMod val="85000"/>
                    <a:lumOff val="15000"/>
                  </a:schemeClr>
                </a:solidFill>
              </a:ln>
              <a:solidFill>
                <a:schemeClr val="tx1">
                  <a:lumMod val="85000"/>
                  <a:lumOff val="15000"/>
                </a:schemeClr>
              </a:solidFill>
            </a:endParaRPr>
          </a:p>
        </p:txBody>
      </p:sp>
      <p:sp>
        <p:nvSpPr>
          <p:cNvPr id="12" name="TextBox 11"/>
          <p:cNvSpPr txBox="1"/>
          <p:nvPr/>
        </p:nvSpPr>
        <p:spPr>
          <a:xfrm>
            <a:off x="685800" y="1676400"/>
            <a:ext cx="3505200" cy="430887"/>
          </a:xfrm>
          <a:prstGeom prst="rect">
            <a:avLst/>
          </a:prstGeom>
          <a:noFill/>
        </p:spPr>
        <p:txBody>
          <a:bodyPr wrap="square" rtlCol="0">
            <a:spAutoFit/>
          </a:bodyPr>
          <a:lstStyle/>
          <a:p>
            <a:r>
              <a:rPr lang="fa-IR" sz="2200" dirty="0" smtClean="0">
                <a:ln>
                  <a:solidFill>
                    <a:schemeClr val="tx1">
                      <a:lumMod val="85000"/>
                      <a:lumOff val="15000"/>
                    </a:schemeClr>
                  </a:solidFill>
                </a:ln>
                <a:solidFill>
                  <a:schemeClr val="tx1">
                    <a:lumMod val="85000"/>
                    <a:lumOff val="15000"/>
                  </a:schemeClr>
                </a:solidFill>
              </a:rPr>
              <a:t>طراحی شده(مستقیم)</a:t>
            </a:r>
            <a:endParaRPr lang="en-US" sz="2200" dirty="0">
              <a:ln>
                <a:solidFill>
                  <a:schemeClr val="tx1">
                    <a:lumMod val="85000"/>
                    <a:lumOff val="15000"/>
                  </a:schemeClr>
                </a:solidFill>
              </a:ln>
              <a:solidFill>
                <a:schemeClr val="tx1">
                  <a:lumMod val="85000"/>
                  <a:lumOff val="15000"/>
                </a:schemeClr>
              </a:solidFill>
            </a:endParaRPr>
          </a:p>
        </p:txBody>
      </p:sp>
      <p:sp>
        <p:nvSpPr>
          <p:cNvPr id="13" name="TextBox 12"/>
          <p:cNvSpPr txBox="1"/>
          <p:nvPr/>
        </p:nvSpPr>
        <p:spPr>
          <a:xfrm>
            <a:off x="1066800" y="3505202"/>
            <a:ext cx="2895600" cy="800219"/>
          </a:xfrm>
          <a:prstGeom prst="rect">
            <a:avLst/>
          </a:prstGeom>
          <a:noFill/>
        </p:spPr>
        <p:txBody>
          <a:bodyPr wrap="square" rtlCol="0">
            <a:spAutoFit/>
          </a:bodyPr>
          <a:lstStyle/>
          <a:p>
            <a:pPr algn="l" rtl="1"/>
            <a:r>
              <a:rPr lang="fa-IR" sz="2400" dirty="0" smtClean="0">
                <a:ln>
                  <a:solidFill>
                    <a:schemeClr val="tx1">
                      <a:lumMod val="85000"/>
                      <a:lumOff val="15000"/>
                    </a:schemeClr>
                  </a:solidFill>
                </a:ln>
                <a:solidFill>
                  <a:schemeClr val="tx1">
                    <a:lumMod val="85000"/>
                    <a:lumOff val="15000"/>
                  </a:schemeClr>
                </a:solidFill>
              </a:rPr>
              <a:t>   </a:t>
            </a:r>
            <a:r>
              <a:rPr lang="fa-IR" sz="2200" dirty="0" smtClean="0">
                <a:ln>
                  <a:solidFill>
                    <a:schemeClr val="tx1">
                      <a:lumMod val="85000"/>
                      <a:lumOff val="15000"/>
                    </a:schemeClr>
                  </a:solidFill>
                </a:ln>
                <a:solidFill>
                  <a:schemeClr val="tx1">
                    <a:lumMod val="85000"/>
                    <a:lumOff val="15000"/>
                  </a:schemeClr>
                </a:solidFill>
              </a:rPr>
              <a:t>دور میدان به شکل  </a:t>
            </a:r>
          </a:p>
          <a:p>
            <a:pPr algn="l" rtl="1"/>
            <a:r>
              <a:rPr lang="fa-IR" sz="2200" dirty="0" smtClean="0">
                <a:ln>
                  <a:solidFill>
                    <a:schemeClr val="tx1">
                      <a:lumMod val="85000"/>
                      <a:lumOff val="15000"/>
                    </a:schemeClr>
                  </a:solidFill>
                </a:ln>
                <a:solidFill>
                  <a:schemeClr val="tx1">
                    <a:lumMod val="85000"/>
                    <a:lumOff val="15000"/>
                  </a:schemeClr>
                </a:solidFill>
              </a:rPr>
              <a:t>ادواری و موقت  </a:t>
            </a:r>
            <a:endParaRPr lang="en-US" sz="2200" dirty="0">
              <a:ln>
                <a:solidFill>
                  <a:schemeClr val="tx1">
                    <a:lumMod val="85000"/>
                    <a:lumOff val="15000"/>
                  </a:schemeClr>
                </a:solidFill>
              </a:ln>
              <a:solidFill>
                <a:schemeClr val="tx1">
                  <a:lumMod val="85000"/>
                  <a:lumOff val="15000"/>
                </a:schemeClr>
              </a:solidFill>
            </a:endParaRPr>
          </a:p>
        </p:txBody>
      </p:sp>
      <p:sp>
        <p:nvSpPr>
          <p:cNvPr id="14" name="TextBox 13"/>
          <p:cNvSpPr txBox="1"/>
          <p:nvPr/>
        </p:nvSpPr>
        <p:spPr>
          <a:xfrm>
            <a:off x="914400" y="4648202"/>
            <a:ext cx="2667000" cy="769441"/>
          </a:xfrm>
          <a:prstGeom prst="rect">
            <a:avLst/>
          </a:prstGeom>
          <a:noFill/>
        </p:spPr>
        <p:txBody>
          <a:bodyPr wrap="square" rtlCol="0">
            <a:spAutoFit/>
          </a:bodyPr>
          <a:lstStyle/>
          <a:p>
            <a:r>
              <a:rPr lang="fa-IR" sz="2200" dirty="0" smtClean="0">
                <a:ln>
                  <a:solidFill>
                    <a:schemeClr val="tx1">
                      <a:lumMod val="85000"/>
                      <a:lumOff val="15000"/>
                    </a:schemeClr>
                  </a:solidFill>
                </a:ln>
                <a:solidFill>
                  <a:schemeClr val="tx1">
                    <a:lumMod val="85000"/>
                    <a:lumOff val="15000"/>
                  </a:schemeClr>
                </a:solidFill>
              </a:rPr>
              <a:t>دور میدان اصلی طراحی شده</a:t>
            </a:r>
            <a:endParaRPr lang="en-US" sz="2200" dirty="0">
              <a:ln>
                <a:solidFill>
                  <a:schemeClr val="tx1">
                    <a:lumMod val="85000"/>
                    <a:lumOff val="15000"/>
                  </a:schemeClr>
                </a:solidFill>
              </a:ln>
              <a:solidFill>
                <a:schemeClr val="tx1">
                  <a:lumMod val="85000"/>
                  <a:lumOff val="15000"/>
                </a:schemeClr>
              </a:solidFill>
            </a:endParaRPr>
          </a:p>
        </p:txBody>
      </p:sp>
      <p:sp>
        <p:nvSpPr>
          <p:cNvPr id="15" name="Rounded Rectangle 14"/>
          <p:cNvSpPr/>
          <p:nvPr/>
        </p:nvSpPr>
        <p:spPr>
          <a:xfrm>
            <a:off x="762000" y="762000"/>
            <a:ext cx="2667000" cy="5334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62000" y="1676400"/>
            <a:ext cx="2667000" cy="5334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838200" y="4648200"/>
            <a:ext cx="24384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38200" y="3581400"/>
            <a:ext cx="25146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hape 18"/>
          <p:cNvCxnSpPr>
            <a:stCxn id="6" idx="0"/>
            <a:endCxn id="9" idx="3"/>
          </p:cNvCxnSpPr>
          <p:nvPr/>
        </p:nvCxnSpPr>
        <p:spPr>
          <a:xfrm rot="16200000" flipV="1">
            <a:off x="6115050" y="1543050"/>
            <a:ext cx="571500" cy="1371600"/>
          </a:xfrm>
          <a:prstGeom prst="bentConnector2">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hape 19"/>
          <p:cNvCxnSpPr>
            <a:stCxn id="6" idx="2"/>
            <a:endCxn id="10" idx="3"/>
          </p:cNvCxnSpPr>
          <p:nvPr/>
        </p:nvCxnSpPr>
        <p:spPr>
          <a:xfrm rot="5400000">
            <a:off x="6115050" y="2876550"/>
            <a:ext cx="571500" cy="1371600"/>
          </a:xfrm>
          <a:prstGeom prst="bentConnector2">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hape 20"/>
          <p:cNvCxnSpPr>
            <a:stCxn id="9" idx="0"/>
            <a:endCxn id="15" idx="3"/>
          </p:cNvCxnSpPr>
          <p:nvPr/>
        </p:nvCxnSpPr>
        <p:spPr>
          <a:xfrm rot="16200000" flipV="1">
            <a:off x="3790950" y="666750"/>
            <a:ext cx="647700" cy="1371600"/>
          </a:xfrm>
          <a:prstGeom prst="bentConnector2">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hape 21"/>
          <p:cNvCxnSpPr>
            <a:stCxn id="10" idx="2"/>
            <a:endCxn id="17" idx="3"/>
          </p:cNvCxnSpPr>
          <p:nvPr/>
        </p:nvCxnSpPr>
        <p:spPr>
          <a:xfrm rot="5400000">
            <a:off x="3581401" y="3810002"/>
            <a:ext cx="876300" cy="1485900"/>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352800" y="3810000"/>
            <a:ext cx="457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_0068.JPG"/>
          <p:cNvPicPr>
            <a:picLocks noGrp="1" noChangeAspect="1"/>
          </p:cNvPicPr>
          <p:nvPr>
            <p:ph idx="1"/>
          </p:nvPr>
        </p:nvPicPr>
        <p:blipFill>
          <a:blip r:embed="rId2"/>
          <a:stretch>
            <a:fillRect/>
          </a:stretch>
        </p:blipFill>
        <p:spPr>
          <a:xfrm>
            <a:off x="0" y="1"/>
            <a:ext cx="9144000" cy="6858000"/>
          </a:xfrm>
          <a:ln>
            <a:solidFill>
              <a:schemeClr val="accent2">
                <a:lumMod val="20000"/>
                <a:lumOff val="80000"/>
              </a:schemeClr>
            </a:solidFill>
          </a:ln>
        </p:spPr>
      </p:pic>
      <p:sp>
        <p:nvSpPr>
          <p:cNvPr id="5" name="TextBox 4"/>
          <p:cNvSpPr txBox="1"/>
          <p:nvPr/>
        </p:nvSpPr>
        <p:spPr>
          <a:xfrm>
            <a:off x="2667000" y="533400"/>
            <a:ext cx="3581400" cy="523220"/>
          </a:xfrm>
          <a:prstGeom prst="rect">
            <a:avLst/>
          </a:prstGeom>
          <a:noFill/>
        </p:spPr>
        <p:txBody>
          <a:bodyPr wrap="square" rtlCol="0">
            <a:spAutoFit/>
          </a:bodyPr>
          <a:lstStyle/>
          <a:p>
            <a:r>
              <a:rPr lang="fa-IR" sz="2800" dirty="0" smtClean="0">
                <a:ln>
                  <a:solidFill>
                    <a:schemeClr val="tx1">
                      <a:lumMod val="85000"/>
                      <a:lumOff val="15000"/>
                    </a:schemeClr>
                  </a:solidFill>
                </a:ln>
                <a:solidFill>
                  <a:schemeClr val="tx1">
                    <a:lumMod val="85000"/>
                    <a:lumOff val="15000"/>
                  </a:schemeClr>
                </a:solidFill>
              </a:rPr>
              <a:t>شکل بازارهای ایرانی</a:t>
            </a:r>
            <a:endParaRPr lang="en-US" sz="2800" dirty="0">
              <a:ln>
                <a:solidFill>
                  <a:schemeClr val="tx1">
                    <a:lumMod val="85000"/>
                    <a:lumOff val="15000"/>
                  </a:schemeClr>
                </a:solidFill>
              </a:ln>
              <a:solidFill>
                <a:schemeClr val="tx1">
                  <a:lumMod val="85000"/>
                  <a:lumOff val="15000"/>
                </a:schemeClr>
              </a:solidFill>
            </a:endParaRPr>
          </a:p>
        </p:txBody>
      </p:sp>
      <p:sp>
        <p:nvSpPr>
          <p:cNvPr id="6" name="TextBox 5"/>
          <p:cNvSpPr txBox="1"/>
          <p:nvPr/>
        </p:nvSpPr>
        <p:spPr>
          <a:xfrm>
            <a:off x="5562600" y="1371603"/>
            <a:ext cx="2209800" cy="430887"/>
          </a:xfrm>
          <a:prstGeom prst="rect">
            <a:avLst/>
          </a:prstGeom>
          <a:noFill/>
        </p:spPr>
        <p:txBody>
          <a:bodyPr wrap="square" rtlCol="0">
            <a:spAutoFit/>
          </a:bodyPr>
          <a:lstStyle/>
          <a:p>
            <a:r>
              <a:rPr lang="fa-IR" sz="2200" dirty="0" smtClean="0">
                <a:ln>
                  <a:solidFill>
                    <a:schemeClr val="tx1">
                      <a:lumMod val="85000"/>
                      <a:lumOff val="15000"/>
                    </a:schemeClr>
                  </a:solidFill>
                </a:ln>
                <a:solidFill>
                  <a:schemeClr val="tx1">
                    <a:lumMod val="85000"/>
                    <a:lumOff val="15000"/>
                  </a:schemeClr>
                </a:solidFill>
              </a:rPr>
              <a:t>بازارهای خطی </a:t>
            </a:r>
            <a:endParaRPr lang="en-US" sz="2200" dirty="0">
              <a:ln>
                <a:solidFill>
                  <a:schemeClr val="tx1">
                    <a:lumMod val="85000"/>
                    <a:lumOff val="15000"/>
                  </a:schemeClr>
                </a:solidFill>
              </a:ln>
              <a:solidFill>
                <a:schemeClr val="tx1">
                  <a:lumMod val="85000"/>
                  <a:lumOff val="15000"/>
                </a:schemeClr>
              </a:solidFill>
            </a:endParaRPr>
          </a:p>
        </p:txBody>
      </p:sp>
      <p:sp>
        <p:nvSpPr>
          <p:cNvPr id="7" name="TextBox 6"/>
          <p:cNvSpPr txBox="1"/>
          <p:nvPr/>
        </p:nvSpPr>
        <p:spPr>
          <a:xfrm>
            <a:off x="1295400" y="1371600"/>
            <a:ext cx="2209800" cy="430887"/>
          </a:xfrm>
          <a:prstGeom prst="rect">
            <a:avLst/>
          </a:prstGeom>
          <a:noFill/>
        </p:spPr>
        <p:txBody>
          <a:bodyPr wrap="square" rtlCol="0">
            <a:spAutoFit/>
          </a:bodyPr>
          <a:lstStyle/>
          <a:p>
            <a:r>
              <a:rPr lang="fa-IR" sz="2200" dirty="0" smtClean="0">
                <a:ln>
                  <a:solidFill>
                    <a:schemeClr val="tx1">
                      <a:lumMod val="85000"/>
                      <a:lumOff val="15000"/>
                    </a:schemeClr>
                  </a:solidFill>
                </a:ln>
                <a:solidFill>
                  <a:schemeClr val="tx1">
                    <a:lumMod val="85000"/>
                    <a:lumOff val="15000"/>
                  </a:schemeClr>
                </a:solidFill>
              </a:rPr>
              <a:t>بازارهای متمرکز</a:t>
            </a:r>
            <a:endParaRPr lang="en-US" sz="2200" dirty="0">
              <a:ln>
                <a:solidFill>
                  <a:schemeClr val="tx1">
                    <a:lumMod val="85000"/>
                    <a:lumOff val="15000"/>
                  </a:schemeClr>
                </a:solidFill>
              </a:ln>
              <a:solidFill>
                <a:schemeClr val="tx1">
                  <a:lumMod val="85000"/>
                  <a:lumOff val="15000"/>
                </a:schemeClr>
              </a:solidFill>
            </a:endParaRPr>
          </a:p>
        </p:txBody>
      </p:sp>
      <p:sp>
        <p:nvSpPr>
          <p:cNvPr id="8" name="TextBox 7"/>
          <p:cNvSpPr txBox="1"/>
          <p:nvPr/>
        </p:nvSpPr>
        <p:spPr>
          <a:xfrm>
            <a:off x="5486400" y="2286000"/>
            <a:ext cx="2895600" cy="400110"/>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درامتداد راه ها ومعابر</a:t>
            </a:r>
            <a:endParaRPr lang="en-US" sz="2000" dirty="0">
              <a:ln>
                <a:solidFill>
                  <a:schemeClr val="tx1">
                    <a:lumMod val="85000"/>
                    <a:lumOff val="15000"/>
                  </a:schemeClr>
                </a:solidFill>
              </a:ln>
              <a:solidFill>
                <a:schemeClr val="tx1">
                  <a:lumMod val="85000"/>
                  <a:lumOff val="15000"/>
                </a:schemeClr>
              </a:solidFill>
            </a:endParaRPr>
          </a:p>
        </p:txBody>
      </p:sp>
      <p:sp>
        <p:nvSpPr>
          <p:cNvPr id="9" name="TextBox 8"/>
          <p:cNvSpPr txBox="1"/>
          <p:nvPr/>
        </p:nvSpPr>
        <p:spPr>
          <a:xfrm>
            <a:off x="1752600" y="2286002"/>
            <a:ext cx="2209800" cy="461665"/>
          </a:xfrm>
          <a:prstGeom prst="rect">
            <a:avLst/>
          </a:prstGeom>
          <a:noFill/>
        </p:spPr>
        <p:txBody>
          <a:bodyPr wrap="square" rtlCol="0">
            <a:spAutoFit/>
          </a:bodyPr>
          <a:lstStyle/>
          <a:p>
            <a:r>
              <a:rPr lang="fa-IR" sz="2400" dirty="0" smtClean="0">
                <a:ln>
                  <a:solidFill>
                    <a:schemeClr val="tx1">
                      <a:lumMod val="85000"/>
                      <a:lumOff val="15000"/>
                    </a:schemeClr>
                  </a:solidFill>
                </a:ln>
                <a:solidFill>
                  <a:schemeClr val="tx1">
                    <a:lumMod val="85000"/>
                    <a:lumOff val="15000"/>
                  </a:schemeClr>
                </a:solidFill>
              </a:rPr>
              <a:t>دورمیادین</a:t>
            </a:r>
            <a:endParaRPr lang="en-US" sz="2400" dirty="0">
              <a:ln>
                <a:solidFill>
                  <a:schemeClr val="tx1">
                    <a:lumMod val="85000"/>
                    <a:lumOff val="15000"/>
                  </a:schemeClr>
                </a:solidFill>
              </a:ln>
              <a:solidFill>
                <a:schemeClr val="tx1">
                  <a:lumMod val="85000"/>
                  <a:lumOff val="15000"/>
                </a:schemeClr>
              </a:solidFill>
            </a:endParaRPr>
          </a:p>
        </p:txBody>
      </p:sp>
      <p:sp>
        <p:nvSpPr>
          <p:cNvPr id="10" name="TextBox 9"/>
          <p:cNvSpPr txBox="1"/>
          <p:nvPr/>
        </p:nvSpPr>
        <p:spPr>
          <a:xfrm>
            <a:off x="6858000" y="3048000"/>
            <a:ext cx="2286000" cy="707886"/>
          </a:xfrm>
          <a:prstGeom prst="rect">
            <a:avLst/>
          </a:prstGeom>
          <a:noFill/>
        </p:spPr>
        <p:txBody>
          <a:bodyPr wrap="square" rtlCol="0">
            <a:spAutoFit/>
          </a:bodyPr>
          <a:lstStyle/>
          <a:p>
            <a:r>
              <a:rPr lang="fa-IR" dirty="0" smtClean="0">
                <a:ln>
                  <a:solidFill>
                    <a:schemeClr val="tx1">
                      <a:lumMod val="85000"/>
                      <a:lumOff val="15000"/>
                    </a:schemeClr>
                  </a:solidFill>
                </a:ln>
                <a:solidFill>
                  <a:schemeClr val="tx1">
                    <a:lumMod val="85000"/>
                    <a:lumOff val="15000"/>
                  </a:schemeClr>
                </a:solidFill>
              </a:rPr>
              <a:t>ا</a:t>
            </a:r>
            <a:r>
              <a:rPr lang="fa-IR" sz="2000" dirty="0" smtClean="0">
                <a:ln>
                  <a:solidFill>
                    <a:schemeClr val="tx1">
                      <a:lumMod val="85000"/>
                      <a:lumOff val="15000"/>
                    </a:schemeClr>
                  </a:solidFill>
                </a:ln>
                <a:solidFill>
                  <a:schemeClr val="tx1">
                    <a:lumMod val="85000"/>
                    <a:lumOff val="15000"/>
                  </a:schemeClr>
                </a:solidFill>
              </a:rPr>
              <a:t>رگانیک غیر مستقیم</a:t>
            </a:r>
            <a:endParaRPr lang="en-US" sz="2000" dirty="0">
              <a:ln>
                <a:solidFill>
                  <a:schemeClr val="tx1">
                    <a:lumMod val="85000"/>
                    <a:lumOff val="15000"/>
                  </a:schemeClr>
                </a:solidFill>
              </a:ln>
              <a:solidFill>
                <a:schemeClr val="tx1">
                  <a:lumMod val="85000"/>
                  <a:lumOff val="15000"/>
                </a:schemeClr>
              </a:solidFill>
            </a:endParaRPr>
          </a:p>
        </p:txBody>
      </p:sp>
      <p:sp>
        <p:nvSpPr>
          <p:cNvPr id="11" name="TextBox 10"/>
          <p:cNvSpPr txBox="1"/>
          <p:nvPr/>
        </p:nvSpPr>
        <p:spPr>
          <a:xfrm>
            <a:off x="6858000" y="4038602"/>
            <a:ext cx="1905000" cy="1015663"/>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شکل گیری همراه با توسعه شهر</a:t>
            </a:r>
            <a:endParaRPr lang="en-US" sz="2000" dirty="0">
              <a:ln>
                <a:solidFill>
                  <a:schemeClr val="tx1">
                    <a:lumMod val="85000"/>
                    <a:lumOff val="15000"/>
                  </a:schemeClr>
                </a:solidFill>
              </a:ln>
              <a:solidFill>
                <a:schemeClr val="tx1">
                  <a:lumMod val="85000"/>
                  <a:lumOff val="15000"/>
                </a:schemeClr>
              </a:solidFill>
            </a:endParaRPr>
          </a:p>
        </p:txBody>
      </p:sp>
      <p:sp>
        <p:nvSpPr>
          <p:cNvPr id="12" name="TextBox 11"/>
          <p:cNvSpPr txBox="1"/>
          <p:nvPr/>
        </p:nvSpPr>
        <p:spPr>
          <a:xfrm>
            <a:off x="6781800" y="4876800"/>
            <a:ext cx="2819400" cy="400110"/>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بازار تهران</a:t>
            </a:r>
            <a:r>
              <a:rPr lang="fa-IR" sz="1600" dirty="0" smtClean="0"/>
              <a:t> </a:t>
            </a:r>
            <a:endParaRPr lang="en-US" sz="1600" dirty="0"/>
          </a:p>
        </p:txBody>
      </p:sp>
      <p:sp>
        <p:nvSpPr>
          <p:cNvPr id="13" name="TextBox 12"/>
          <p:cNvSpPr txBox="1"/>
          <p:nvPr/>
        </p:nvSpPr>
        <p:spPr>
          <a:xfrm>
            <a:off x="6858000" y="5486400"/>
            <a:ext cx="2819400" cy="400110"/>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بازار یزد </a:t>
            </a:r>
            <a:endParaRPr lang="en-US" sz="2000" dirty="0">
              <a:ln>
                <a:solidFill>
                  <a:schemeClr val="tx1">
                    <a:lumMod val="85000"/>
                    <a:lumOff val="15000"/>
                  </a:schemeClr>
                </a:solidFill>
              </a:ln>
              <a:solidFill>
                <a:schemeClr val="tx1">
                  <a:lumMod val="85000"/>
                  <a:lumOff val="15000"/>
                </a:schemeClr>
              </a:solidFill>
            </a:endParaRPr>
          </a:p>
        </p:txBody>
      </p:sp>
      <p:sp>
        <p:nvSpPr>
          <p:cNvPr id="14" name="TextBox 13"/>
          <p:cNvSpPr txBox="1"/>
          <p:nvPr/>
        </p:nvSpPr>
        <p:spPr>
          <a:xfrm>
            <a:off x="6781800" y="6096000"/>
            <a:ext cx="2819400" cy="400110"/>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بازار کرمان</a:t>
            </a:r>
            <a:r>
              <a:rPr lang="fa-IR" sz="2000" dirty="0" smtClean="0"/>
              <a:t> </a:t>
            </a:r>
            <a:endParaRPr lang="en-US" sz="2000" dirty="0"/>
          </a:p>
        </p:txBody>
      </p:sp>
      <p:sp>
        <p:nvSpPr>
          <p:cNvPr id="15" name="TextBox 14"/>
          <p:cNvSpPr txBox="1"/>
          <p:nvPr/>
        </p:nvSpPr>
        <p:spPr>
          <a:xfrm>
            <a:off x="4572000" y="3048000"/>
            <a:ext cx="2286000" cy="707886"/>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طراحی شده مستقیم</a:t>
            </a:r>
            <a:r>
              <a:rPr lang="fa-IR" sz="1600" dirty="0" smtClean="0"/>
              <a:t> </a:t>
            </a:r>
            <a:endParaRPr lang="en-US" sz="1600" dirty="0"/>
          </a:p>
        </p:txBody>
      </p:sp>
      <p:sp>
        <p:nvSpPr>
          <p:cNvPr id="16" name="TextBox 15"/>
          <p:cNvSpPr txBox="1"/>
          <p:nvPr/>
        </p:nvSpPr>
        <p:spPr>
          <a:xfrm>
            <a:off x="4495800" y="4191002"/>
            <a:ext cx="1981200" cy="430887"/>
          </a:xfrm>
          <a:prstGeom prst="rect">
            <a:avLst/>
          </a:prstGeom>
          <a:noFill/>
        </p:spPr>
        <p:txBody>
          <a:bodyPr wrap="square" rtlCol="0">
            <a:spAutoFit/>
          </a:bodyPr>
          <a:lstStyle/>
          <a:p>
            <a:r>
              <a:rPr lang="fa-IR" sz="2200" dirty="0" smtClean="0">
                <a:ln>
                  <a:solidFill>
                    <a:schemeClr val="tx1">
                      <a:lumMod val="85000"/>
                      <a:lumOff val="15000"/>
                    </a:schemeClr>
                  </a:solidFill>
                </a:ln>
                <a:solidFill>
                  <a:schemeClr val="tx1">
                    <a:lumMod val="85000"/>
                    <a:lumOff val="15000"/>
                  </a:schemeClr>
                </a:solidFill>
              </a:rPr>
              <a:t>یک نقشه جدا</a:t>
            </a:r>
            <a:r>
              <a:rPr lang="fa-IR" sz="1600" dirty="0" smtClean="0"/>
              <a:t> </a:t>
            </a:r>
            <a:endParaRPr lang="en-US" sz="1600" dirty="0"/>
          </a:p>
        </p:txBody>
      </p:sp>
      <p:sp>
        <p:nvSpPr>
          <p:cNvPr id="17" name="TextBox 16"/>
          <p:cNvSpPr txBox="1"/>
          <p:nvPr/>
        </p:nvSpPr>
        <p:spPr>
          <a:xfrm>
            <a:off x="4648200" y="4953002"/>
            <a:ext cx="1981200" cy="430887"/>
          </a:xfrm>
          <a:prstGeom prst="rect">
            <a:avLst/>
          </a:prstGeom>
          <a:noFill/>
        </p:spPr>
        <p:txBody>
          <a:bodyPr wrap="square" rtlCol="0">
            <a:spAutoFit/>
          </a:bodyPr>
          <a:lstStyle/>
          <a:p>
            <a:r>
              <a:rPr lang="fa-IR" sz="2200" dirty="0" smtClean="0">
                <a:ln>
                  <a:solidFill>
                    <a:schemeClr val="tx1">
                      <a:lumMod val="85000"/>
                      <a:lumOff val="15000"/>
                    </a:schemeClr>
                  </a:solidFill>
                </a:ln>
                <a:solidFill>
                  <a:schemeClr val="tx1">
                    <a:lumMod val="85000"/>
                    <a:lumOff val="15000"/>
                  </a:schemeClr>
                </a:solidFill>
              </a:rPr>
              <a:t>بازار وکیل </a:t>
            </a:r>
            <a:r>
              <a:rPr lang="fa-IR" sz="1600" dirty="0" smtClean="0"/>
              <a:t> </a:t>
            </a:r>
            <a:endParaRPr lang="en-US" sz="1600" dirty="0"/>
          </a:p>
        </p:txBody>
      </p:sp>
      <p:sp>
        <p:nvSpPr>
          <p:cNvPr id="18" name="TextBox 17"/>
          <p:cNvSpPr txBox="1"/>
          <p:nvPr/>
        </p:nvSpPr>
        <p:spPr>
          <a:xfrm>
            <a:off x="4800600" y="5638801"/>
            <a:ext cx="1524000" cy="707886"/>
          </a:xfrm>
          <a:prstGeom prst="rect">
            <a:avLst/>
          </a:prstGeom>
          <a:noFill/>
          <a:ln>
            <a:solidFill>
              <a:schemeClr val="accent2">
                <a:lumMod val="20000"/>
                <a:lumOff val="80000"/>
              </a:schemeClr>
            </a:solidFill>
          </a:ln>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بازار میدان اصفهان</a:t>
            </a:r>
            <a:r>
              <a:rPr lang="fa-IR" sz="1600" dirty="0" smtClean="0"/>
              <a:t> </a:t>
            </a:r>
            <a:r>
              <a:rPr lang="fa-IR" sz="2000" dirty="0" smtClean="0"/>
              <a:t> </a:t>
            </a:r>
            <a:endParaRPr lang="en-US" sz="2000" dirty="0"/>
          </a:p>
        </p:txBody>
      </p:sp>
      <p:sp>
        <p:nvSpPr>
          <p:cNvPr id="19" name="TextBox 18"/>
          <p:cNvSpPr txBox="1"/>
          <p:nvPr/>
        </p:nvSpPr>
        <p:spPr>
          <a:xfrm>
            <a:off x="2133600" y="3200400"/>
            <a:ext cx="1981200" cy="400110"/>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ادواری /موقت</a:t>
            </a:r>
            <a:r>
              <a:rPr lang="fa-IR" sz="1600" dirty="0" smtClean="0"/>
              <a:t> </a:t>
            </a:r>
            <a:endParaRPr lang="en-US" sz="1600" dirty="0"/>
          </a:p>
        </p:txBody>
      </p:sp>
      <p:sp>
        <p:nvSpPr>
          <p:cNvPr id="20" name="TextBox 19"/>
          <p:cNvSpPr txBox="1"/>
          <p:nvPr/>
        </p:nvSpPr>
        <p:spPr>
          <a:xfrm>
            <a:off x="2209800" y="4114801"/>
            <a:ext cx="1447800" cy="400110"/>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در فضای باز</a:t>
            </a:r>
            <a:r>
              <a:rPr lang="fa-IR" sz="1600" dirty="0" smtClean="0"/>
              <a:t> </a:t>
            </a:r>
            <a:endParaRPr lang="en-US" sz="1600" dirty="0"/>
          </a:p>
        </p:txBody>
      </p:sp>
      <p:sp>
        <p:nvSpPr>
          <p:cNvPr id="21" name="TextBox 20"/>
          <p:cNvSpPr txBox="1"/>
          <p:nvPr/>
        </p:nvSpPr>
        <p:spPr>
          <a:xfrm>
            <a:off x="2209800" y="4953000"/>
            <a:ext cx="1524000" cy="707886"/>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نواری های موازی  </a:t>
            </a:r>
            <a:endParaRPr lang="en-US" sz="2000" dirty="0">
              <a:ln>
                <a:solidFill>
                  <a:schemeClr val="tx1">
                    <a:lumMod val="85000"/>
                    <a:lumOff val="15000"/>
                  </a:schemeClr>
                </a:solidFill>
              </a:ln>
              <a:solidFill>
                <a:schemeClr val="tx1">
                  <a:lumMod val="85000"/>
                  <a:lumOff val="15000"/>
                </a:schemeClr>
              </a:solidFill>
            </a:endParaRPr>
          </a:p>
        </p:txBody>
      </p:sp>
      <p:sp>
        <p:nvSpPr>
          <p:cNvPr id="22" name="TextBox 21"/>
          <p:cNvSpPr txBox="1"/>
          <p:nvPr/>
        </p:nvSpPr>
        <p:spPr>
          <a:xfrm>
            <a:off x="0" y="3200400"/>
            <a:ext cx="2590800" cy="307777"/>
          </a:xfrm>
          <a:prstGeom prst="rect">
            <a:avLst/>
          </a:prstGeom>
          <a:noFill/>
        </p:spPr>
        <p:txBody>
          <a:bodyPr wrap="square" rtlCol="0">
            <a:spAutoFit/>
          </a:bodyPr>
          <a:lstStyle/>
          <a:p>
            <a:r>
              <a:rPr lang="fa-IR"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دورمیادین اصلی  </a:t>
            </a:r>
            <a:endParaRPr lang="en-US"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TextBox 22"/>
          <p:cNvSpPr txBox="1"/>
          <p:nvPr/>
        </p:nvSpPr>
        <p:spPr>
          <a:xfrm>
            <a:off x="228600" y="4038600"/>
            <a:ext cx="1828800" cy="707886"/>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ترکیب با بافت شهری   </a:t>
            </a:r>
            <a:endParaRPr lang="en-US" sz="2000" dirty="0">
              <a:ln>
                <a:solidFill>
                  <a:schemeClr val="tx1">
                    <a:lumMod val="85000"/>
                    <a:lumOff val="15000"/>
                  </a:schemeClr>
                </a:solidFill>
              </a:ln>
              <a:solidFill>
                <a:schemeClr val="tx1">
                  <a:lumMod val="85000"/>
                  <a:lumOff val="15000"/>
                </a:schemeClr>
              </a:solidFill>
            </a:endParaRPr>
          </a:p>
        </p:txBody>
      </p:sp>
      <p:sp>
        <p:nvSpPr>
          <p:cNvPr id="24" name="TextBox 23"/>
          <p:cNvSpPr txBox="1"/>
          <p:nvPr/>
        </p:nvSpPr>
        <p:spPr>
          <a:xfrm>
            <a:off x="304800" y="4953001"/>
            <a:ext cx="1981200" cy="400110"/>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نقش جهان</a:t>
            </a:r>
            <a:r>
              <a:rPr lang="fa-IR" sz="1600" dirty="0" smtClean="0"/>
              <a:t>  </a:t>
            </a:r>
            <a:endParaRPr lang="en-US" sz="1600" dirty="0"/>
          </a:p>
        </p:txBody>
      </p:sp>
      <p:sp>
        <p:nvSpPr>
          <p:cNvPr id="25" name="TextBox 24"/>
          <p:cNvSpPr txBox="1"/>
          <p:nvPr/>
        </p:nvSpPr>
        <p:spPr>
          <a:xfrm>
            <a:off x="457200" y="5791201"/>
            <a:ext cx="1143000" cy="707886"/>
          </a:xfrm>
          <a:prstGeom prst="rect">
            <a:avLst/>
          </a:prstGeom>
          <a:noFill/>
        </p:spPr>
        <p:txBody>
          <a:bodyPr wrap="square" rtlCol="0">
            <a:spAutoFit/>
          </a:bodyPr>
          <a:lstStyle/>
          <a:p>
            <a:r>
              <a:rPr lang="fa-IR" sz="2000" dirty="0" smtClean="0">
                <a:ln>
                  <a:solidFill>
                    <a:schemeClr val="tx1">
                      <a:lumMod val="85000"/>
                      <a:lumOff val="15000"/>
                    </a:schemeClr>
                  </a:solidFill>
                </a:ln>
                <a:solidFill>
                  <a:schemeClr val="tx1">
                    <a:lumMod val="85000"/>
                    <a:lumOff val="15000"/>
                  </a:schemeClr>
                </a:solidFill>
              </a:rPr>
              <a:t>میدان خان یزد</a:t>
            </a:r>
            <a:endParaRPr lang="en-US" sz="2000" dirty="0">
              <a:ln>
                <a:solidFill>
                  <a:schemeClr val="tx1">
                    <a:lumMod val="85000"/>
                    <a:lumOff val="15000"/>
                  </a:schemeClr>
                </a:solidFill>
              </a:ln>
              <a:solidFill>
                <a:schemeClr val="tx1">
                  <a:lumMod val="85000"/>
                  <a:lumOff val="15000"/>
                </a:schemeClr>
              </a:solidFill>
            </a:endParaRPr>
          </a:p>
        </p:txBody>
      </p:sp>
      <p:sp>
        <p:nvSpPr>
          <p:cNvPr id="26" name="Rounded Rectangle 25"/>
          <p:cNvSpPr/>
          <p:nvPr/>
        </p:nvSpPr>
        <p:spPr>
          <a:xfrm>
            <a:off x="2743200" y="457200"/>
            <a:ext cx="32004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5562600" y="1371600"/>
            <a:ext cx="19812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p:cNvSpPr/>
          <p:nvPr/>
        </p:nvSpPr>
        <p:spPr>
          <a:xfrm>
            <a:off x="1371600" y="1371600"/>
            <a:ext cx="1828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562600" y="2209800"/>
            <a:ext cx="19812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6858000" y="3124200"/>
            <a:ext cx="1828800" cy="533400"/>
          </a:xfrm>
          <a:prstGeom prst="roundRect">
            <a:avLst>
              <a:gd name="adj" fmla="val 1666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343400" y="3124200"/>
            <a:ext cx="1905000" cy="533400"/>
          </a:xfrm>
          <a:prstGeom prst="roundRect">
            <a:avLst>
              <a:gd name="adj" fmla="val 1666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6858000" y="4038600"/>
            <a:ext cx="1828800" cy="685800"/>
          </a:xfrm>
          <a:prstGeom prst="roundRect">
            <a:avLst>
              <a:gd name="adj" fmla="val 1666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6858000" y="4876800"/>
            <a:ext cx="1143000" cy="457200"/>
          </a:xfrm>
          <a:prstGeom prst="roundRect">
            <a:avLst>
              <a:gd name="adj" fmla="val 16667"/>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6858000" y="5486400"/>
            <a:ext cx="1143000" cy="457200"/>
          </a:xfrm>
          <a:prstGeom prst="roundRect">
            <a:avLst>
              <a:gd name="adj" fmla="val 16667"/>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858000" y="6096000"/>
            <a:ext cx="1143000" cy="457200"/>
          </a:xfrm>
          <a:prstGeom prst="roundRect">
            <a:avLst>
              <a:gd name="adj" fmla="val 16667"/>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4343400" y="4114800"/>
            <a:ext cx="1905000" cy="533400"/>
          </a:xfrm>
          <a:prstGeom prst="roundRect">
            <a:avLst>
              <a:gd name="adj" fmla="val 1666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4572000" y="4953000"/>
            <a:ext cx="1447800" cy="457200"/>
          </a:xfrm>
          <a:prstGeom prst="roundRect">
            <a:avLst>
              <a:gd name="adj" fmla="val 16667"/>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800600" y="5638800"/>
            <a:ext cx="1143000" cy="609600"/>
          </a:xfrm>
          <a:prstGeom prst="roundRect">
            <a:avLst>
              <a:gd name="adj" fmla="val 16667"/>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371600" y="2209800"/>
            <a:ext cx="1828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2133600" y="3124200"/>
            <a:ext cx="1447800" cy="533400"/>
          </a:xfrm>
          <a:prstGeom prst="roundRect">
            <a:avLst>
              <a:gd name="adj" fmla="val 1666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152400" y="3124200"/>
            <a:ext cx="1600200" cy="533400"/>
          </a:xfrm>
          <a:prstGeom prst="roundRect">
            <a:avLst>
              <a:gd name="adj" fmla="val 1666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2286000" y="4114800"/>
            <a:ext cx="1143000" cy="533400"/>
          </a:xfrm>
          <a:prstGeom prst="roundRect">
            <a:avLst>
              <a:gd name="adj" fmla="val 1666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286000" y="5029200"/>
            <a:ext cx="1143000" cy="609600"/>
          </a:xfrm>
          <a:prstGeom prst="roundRect">
            <a:avLst>
              <a:gd name="adj" fmla="val 1666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152400" y="4114800"/>
            <a:ext cx="1600200" cy="533400"/>
          </a:xfrm>
          <a:prstGeom prst="roundRect">
            <a:avLst>
              <a:gd name="adj" fmla="val 1666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381000" y="4953000"/>
            <a:ext cx="1143000" cy="457200"/>
          </a:xfrm>
          <a:prstGeom prst="roundRect">
            <a:avLst>
              <a:gd name="adj" fmla="val 16667"/>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381000" y="5791200"/>
            <a:ext cx="1143000" cy="609600"/>
          </a:xfrm>
          <a:prstGeom prst="roundRect">
            <a:avLst>
              <a:gd name="adj" fmla="val 16667"/>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hape 46"/>
          <p:cNvCxnSpPr>
            <a:stCxn id="26" idx="3"/>
            <a:endCxn id="27" idx="0"/>
          </p:cNvCxnSpPr>
          <p:nvPr/>
        </p:nvCxnSpPr>
        <p:spPr>
          <a:xfrm>
            <a:off x="5943600" y="800100"/>
            <a:ext cx="609600" cy="571500"/>
          </a:xfrm>
          <a:prstGeom prst="bentConnector2">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hape 47"/>
          <p:cNvCxnSpPr>
            <a:stCxn id="27" idx="3"/>
          </p:cNvCxnSpPr>
          <p:nvPr/>
        </p:nvCxnSpPr>
        <p:spPr>
          <a:xfrm>
            <a:off x="7543800" y="1638300"/>
            <a:ext cx="381000" cy="1485900"/>
          </a:xfrm>
          <a:prstGeom prst="bentConnector2">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hape 48"/>
          <p:cNvCxnSpPr>
            <a:stCxn id="6" idx="1"/>
            <a:endCxn id="31" idx="0"/>
          </p:cNvCxnSpPr>
          <p:nvPr/>
        </p:nvCxnSpPr>
        <p:spPr>
          <a:xfrm rot="10800000" flipV="1">
            <a:off x="5295900" y="1587046"/>
            <a:ext cx="266700" cy="1537153"/>
          </a:xfrm>
          <a:prstGeom prst="bentConnector2">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7" idx="2"/>
            <a:endCxn id="29" idx="0"/>
          </p:cNvCxnSpPr>
          <p:nvPr/>
        </p:nvCxnSpPr>
        <p:spPr>
          <a:xfrm rot="5400000">
            <a:off x="6400800" y="2057400"/>
            <a:ext cx="304800" cy="1588"/>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0" idx="2"/>
            <a:endCxn id="32" idx="0"/>
          </p:cNvCxnSpPr>
          <p:nvPr/>
        </p:nvCxnSpPr>
        <p:spPr>
          <a:xfrm rot="5400000">
            <a:off x="7581900" y="3848100"/>
            <a:ext cx="381000" cy="1588"/>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33" idx="0"/>
          </p:cNvCxnSpPr>
          <p:nvPr/>
        </p:nvCxnSpPr>
        <p:spPr>
          <a:xfrm rot="16200000" flipH="1">
            <a:off x="7334251" y="4781552"/>
            <a:ext cx="152400" cy="38100"/>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3" idx="2"/>
            <a:endCxn id="34" idx="0"/>
          </p:cNvCxnSpPr>
          <p:nvPr/>
        </p:nvCxnSpPr>
        <p:spPr>
          <a:xfrm rot="5400000">
            <a:off x="7353300" y="5410200"/>
            <a:ext cx="152400" cy="1588"/>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4" idx="2"/>
            <a:endCxn id="35" idx="0"/>
          </p:cNvCxnSpPr>
          <p:nvPr/>
        </p:nvCxnSpPr>
        <p:spPr>
          <a:xfrm rot="5400000">
            <a:off x="7353300" y="6019800"/>
            <a:ext cx="152400" cy="1588"/>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31" idx="2"/>
            <a:endCxn id="36" idx="0"/>
          </p:cNvCxnSpPr>
          <p:nvPr/>
        </p:nvCxnSpPr>
        <p:spPr>
          <a:xfrm rot="5400000">
            <a:off x="5067300" y="3886200"/>
            <a:ext cx="457200" cy="1588"/>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5144294" y="5524499"/>
            <a:ext cx="227806" cy="795"/>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8" idx="2"/>
            <a:endCxn id="39" idx="0"/>
          </p:cNvCxnSpPr>
          <p:nvPr/>
        </p:nvCxnSpPr>
        <p:spPr>
          <a:xfrm rot="5400000">
            <a:off x="2133600" y="2057400"/>
            <a:ext cx="304800" cy="1588"/>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hape 57"/>
          <p:cNvCxnSpPr>
            <a:stCxn id="28" idx="3"/>
          </p:cNvCxnSpPr>
          <p:nvPr/>
        </p:nvCxnSpPr>
        <p:spPr>
          <a:xfrm>
            <a:off x="3200400" y="1638300"/>
            <a:ext cx="228600" cy="1485900"/>
          </a:xfrm>
          <a:prstGeom prst="bentConnector2">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hape 58"/>
          <p:cNvCxnSpPr>
            <a:stCxn id="28" idx="1"/>
            <a:endCxn id="41" idx="0"/>
          </p:cNvCxnSpPr>
          <p:nvPr/>
        </p:nvCxnSpPr>
        <p:spPr>
          <a:xfrm rot="10800000" flipV="1">
            <a:off x="952502" y="1638300"/>
            <a:ext cx="419100" cy="1485900"/>
          </a:xfrm>
          <a:prstGeom prst="bentConnector2">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Elbow Connector 59"/>
          <p:cNvCxnSpPr/>
          <p:nvPr/>
        </p:nvCxnSpPr>
        <p:spPr>
          <a:xfrm flipH="1">
            <a:off x="3505200" y="3429000"/>
            <a:ext cx="76200" cy="1866900"/>
          </a:xfrm>
          <a:prstGeom prst="bentConnector3">
            <a:avLst>
              <a:gd name="adj1" fmla="val -300000"/>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40" idx="2"/>
            <a:endCxn id="42" idx="0"/>
          </p:cNvCxnSpPr>
          <p:nvPr/>
        </p:nvCxnSpPr>
        <p:spPr>
          <a:xfrm rot="5400000">
            <a:off x="2628900" y="3886200"/>
            <a:ext cx="457200" cy="1588"/>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2" idx="2"/>
            <a:endCxn id="43" idx="0"/>
          </p:cNvCxnSpPr>
          <p:nvPr/>
        </p:nvCxnSpPr>
        <p:spPr>
          <a:xfrm rot="5400000">
            <a:off x="2667000" y="4838700"/>
            <a:ext cx="381000" cy="1588"/>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5" idx="2"/>
            <a:endCxn id="46" idx="0"/>
          </p:cNvCxnSpPr>
          <p:nvPr/>
        </p:nvCxnSpPr>
        <p:spPr>
          <a:xfrm rot="5400000">
            <a:off x="762000" y="5600700"/>
            <a:ext cx="381000" cy="1588"/>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41" idx="2"/>
            <a:endCxn id="44" idx="0"/>
          </p:cNvCxnSpPr>
          <p:nvPr/>
        </p:nvCxnSpPr>
        <p:spPr>
          <a:xfrm rot="5400000">
            <a:off x="723900" y="3886200"/>
            <a:ext cx="457200" cy="1588"/>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6" idx="2"/>
            <a:endCxn id="37" idx="0"/>
          </p:cNvCxnSpPr>
          <p:nvPr/>
        </p:nvCxnSpPr>
        <p:spPr>
          <a:xfrm rot="5400000">
            <a:off x="5143500" y="4800600"/>
            <a:ext cx="304800" cy="1588"/>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44" idx="2"/>
            <a:endCxn id="45" idx="0"/>
          </p:cNvCxnSpPr>
          <p:nvPr/>
        </p:nvCxnSpPr>
        <p:spPr>
          <a:xfrm rot="5400000">
            <a:off x="800100" y="4800600"/>
            <a:ext cx="304800" cy="1588"/>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0" y="2"/>
            <a:ext cx="9144000" cy="6857999"/>
          </a:xfrm>
          <a:prstGeom prst="rect">
            <a:avLst/>
          </a:prstGeom>
          <a:noFill/>
          <a:ln w="9525">
            <a:noFill/>
            <a:miter lim="800000"/>
            <a:headEnd/>
            <a:tailEnd/>
          </a:ln>
          <a:effectLst/>
        </p:spPr>
      </p:pic>
      <p:cxnSp>
        <p:nvCxnSpPr>
          <p:cNvPr id="5" name="Straight Connector 4"/>
          <p:cNvCxnSpPr/>
          <p:nvPr/>
        </p:nvCxnSpPr>
        <p:spPr>
          <a:xfrm rot="5400000">
            <a:off x="6972300" y="2552700"/>
            <a:ext cx="304800" cy="7620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3074" idx="3"/>
          </p:cNvCxnSpPr>
          <p:nvPr/>
        </p:nvCxnSpPr>
        <p:spPr>
          <a:xfrm>
            <a:off x="7086600" y="2743200"/>
            <a:ext cx="2057400" cy="68580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14600" y="0"/>
            <a:ext cx="6400800" cy="236220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5867402"/>
            <a:ext cx="5715000" cy="769441"/>
          </a:xfrm>
          <a:prstGeom prst="rect">
            <a:avLst/>
          </a:prstGeom>
          <a:noFill/>
        </p:spPr>
        <p:txBody>
          <a:bodyPr wrap="square" rtlCol="0">
            <a:spAutoFit/>
          </a:bodyPr>
          <a:lstStyle/>
          <a:p>
            <a:r>
              <a:rPr lang="fa-IR" sz="4400" b="1" dirty="0" smtClean="0">
                <a:solidFill>
                  <a:schemeClr val="bg1"/>
                </a:solidFill>
                <a:sym typeface="Wingdings"/>
              </a:rPr>
              <a:t> بازار خطی</a:t>
            </a:r>
            <a:r>
              <a:rPr lang="en-US" sz="4400" b="1" dirty="0" smtClean="0">
                <a:solidFill>
                  <a:schemeClr val="accent1">
                    <a:lumMod val="20000"/>
                    <a:lumOff val="80000"/>
                  </a:schemeClr>
                </a:solidFill>
                <a:sym typeface="Wingdings"/>
              </a:rPr>
              <a:t></a:t>
            </a:r>
            <a:endParaRPr lang="en-US" sz="3200" dirty="0">
              <a:solidFill>
                <a:schemeClr val="accent1">
                  <a:lumMod val="20000"/>
                  <a:lumOff val="80000"/>
                </a:schemeClr>
              </a:solidFill>
            </a:endParaRPr>
          </a:p>
        </p:txBody>
      </p:sp>
      <p:cxnSp>
        <p:nvCxnSpPr>
          <p:cNvPr id="12" name="Straight Connector 11"/>
          <p:cNvCxnSpPr/>
          <p:nvPr/>
        </p:nvCxnSpPr>
        <p:spPr>
          <a:xfrm>
            <a:off x="1447800" y="152400"/>
            <a:ext cx="5715000" cy="220980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8534400" y="2590800"/>
            <a:ext cx="533400" cy="7620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7162800"/>
          </a:xfrm>
          <a:prstGeom prst="rect">
            <a:avLst/>
          </a:prstGeom>
          <a:noFill/>
          <a:ln w="9525">
            <a:noFill/>
            <a:miter lim="800000"/>
            <a:headEnd/>
            <a:tailEnd/>
          </a:ln>
          <a:effectLst/>
        </p:spPr>
      </p:pic>
      <p:cxnSp>
        <p:nvCxnSpPr>
          <p:cNvPr id="5" name="Straight Connector 4"/>
          <p:cNvCxnSpPr/>
          <p:nvPr/>
        </p:nvCxnSpPr>
        <p:spPr>
          <a:xfrm rot="10800000" flipV="1">
            <a:off x="0" y="2743200"/>
            <a:ext cx="6934200" cy="121920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34000" y="2"/>
            <a:ext cx="5486400" cy="769441"/>
          </a:xfrm>
          <a:prstGeom prst="rect">
            <a:avLst/>
          </a:prstGeom>
          <a:noFill/>
        </p:spPr>
        <p:txBody>
          <a:bodyPr wrap="square" rtlCol="0">
            <a:spAutoFit/>
          </a:bodyPr>
          <a:lstStyle/>
          <a:p>
            <a:r>
              <a:rPr lang="fa-IR" sz="4400" b="1" dirty="0" smtClean="0">
                <a:solidFill>
                  <a:srgbClr val="FF0000"/>
                </a:solidFill>
                <a:sym typeface="Wingdings"/>
              </a:rPr>
              <a:t> بازار خطی</a:t>
            </a:r>
            <a:r>
              <a:rPr lang="en-US" sz="4400" b="1" dirty="0" smtClean="0">
                <a:solidFill>
                  <a:srgbClr val="FF0000"/>
                </a:solidFill>
                <a:sym typeface="Wingdings"/>
              </a:rPr>
              <a:t></a:t>
            </a:r>
            <a:r>
              <a:rPr lang="fa-IR" sz="4400" b="1" dirty="0" smtClean="0">
                <a:solidFill>
                  <a:srgbClr val="FF0000"/>
                </a:solidFill>
                <a:sym typeface="Wingdings"/>
              </a:rPr>
              <a:t> </a:t>
            </a:r>
            <a:r>
              <a:rPr lang="fa-IR" sz="3200" dirty="0" smtClean="0">
                <a:sym typeface="Wingdings"/>
              </a:rPr>
              <a:t> </a:t>
            </a:r>
            <a:endParaRPr lang="en-US" sz="3200" dirty="0"/>
          </a:p>
        </p:txBody>
      </p:sp>
      <p:cxnSp>
        <p:nvCxnSpPr>
          <p:cNvPr id="9" name="Straight Connector 8"/>
          <p:cNvCxnSpPr/>
          <p:nvPr/>
        </p:nvCxnSpPr>
        <p:spPr>
          <a:xfrm rot="10800000" flipV="1">
            <a:off x="0" y="3048000"/>
            <a:ext cx="7239000" cy="251460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8" name="TextBox 7"/>
          <p:cNvSpPr txBox="1"/>
          <p:nvPr/>
        </p:nvSpPr>
        <p:spPr>
          <a:xfrm>
            <a:off x="381000" y="6019801"/>
            <a:ext cx="6934200" cy="707886"/>
          </a:xfrm>
          <a:prstGeom prst="rect">
            <a:avLst/>
          </a:prstGeom>
          <a:noFill/>
        </p:spPr>
        <p:txBody>
          <a:bodyPr wrap="square" rtlCol="0">
            <a:spAutoFit/>
          </a:bodyPr>
          <a:lstStyle/>
          <a:p>
            <a:r>
              <a:rPr lang="fa-IR" sz="4000" dirty="0" smtClean="0">
                <a:solidFill>
                  <a:schemeClr val="accent1">
                    <a:lumMod val="20000"/>
                    <a:lumOff val="80000"/>
                  </a:schemeClr>
                </a:solidFill>
              </a:rPr>
              <a:t>میدان و بازار 2 طبقه تهران</a:t>
            </a:r>
            <a:endParaRPr lang="en-US" sz="4000" dirty="0">
              <a:solidFill>
                <a:schemeClr val="accent1">
                  <a:lumMod val="20000"/>
                  <a:lumOff val="80000"/>
                </a:schemeClr>
              </a:solidFill>
            </a:endParaRPr>
          </a:p>
        </p:txBody>
      </p:sp>
      <p:sp>
        <p:nvSpPr>
          <p:cNvPr id="9" name="TextBox 8"/>
          <p:cNvSpPr txBox="1"/>
          <p:nvPr/>
        </p:nvSpPr>
        <p:spPr>
          <a:xfrm>
            <a:off x="3886200" y="0"/>
            <a:ext cx="3657600" cy="1261884"/>
          </a:xfrm>
          <a:prstGeom prst="rect">
            <a:avLst/>
          </a:prstGeom>
          <a:noFill/>
        </p:spPr>
        <p:txBody>
          <a:bodyPr wrap="square" rtlCol="0">
            <a:spAutoFit/>
          </a:bodyPr>
          <a:lstStyle/>
          <a:p>
            <a:r>
              <a:rPr lang="fa-IR" sz="4400" b="1" dirty="0" smtClean="0">
                <a:solidFill>
                  <a:srgbClr val="FF0000"/>
                </a:solidFill>
                <a:sym typeface="Wingdings"/>
              </a:rPr>
              <a:t> بازار متمرکز </a:t>
            </a:r>
            <a:r>
              <a:rPr lang="fa-IR" sz="3200" dirty="0" smtClean="0">
                <a:sym typeface="Wingdings"/>
              </a:rPr>
              <a:t> </a:t>
            </a:r>
            <a:endParaRPr lang="en-US" sz="3200"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F:\bazar\asli\CIMG09041.JPG"/>
          <p:cNvPicPr>
            <a:picLocks noGrp="1" noChangeAspect="1" noChangeArrowheads="1"/>
          </p:cNvPicPr>
          <p:nvPr>
            <p:ph idx="1"/>
          </p:nvPr>
        </p:nvPicPr>
        <p:blipFill>
          <a:blip r:embed="rId2" cstate="print"/>
          <a:srcRect/>
          <a:stretch>
            <a:fillRect/>
          </a:stretch>
        </p:blipFill>
        <p:spPr bwMode="auto">
          <a:xfrm>
            <a:off x="0" y="-76200"/>
            <a:ext cx="9144000" cy="7010400"/>
          </a:xfrm>
          <a:prstGeom prst="rect">
            <a:avLst/>
          </a:prstGeom>
          <a:noFill/>
        </p:spPr>
      </p:pic>
      <p:sp>
        <p:nvSpPr>
          <p:cNvPr id="7" name="TextBox 6"/>
          <p:cNvSpPr txBox="1"/>
          <p:nvPr/>
        </p:nvSpPr>
        <p:spPr>
          <a:xfrm>
            <a:off x="4876800" y="0"/>
            <a:ext cx="4648200" cy="769441"/>
          </a:xfrm>
          <a:prstGeom prst="rect">
            <a:avLst/>
          </a:prstGeom>
          <a:noFill/>
        </p:spPr>
        <p:txBody>
          <a:bodyPr wrap="square" rtlCol="0">
            <a:spAutoFit/>
          </a:bodyPr>
          <a:lstStyle/>
          <a:p>
            <a:r>
              <a:rPr lang="fa-IR" sz="4400" b="1" dirty="0" smtClean="0">
                <a:ln>
                  <a:solidFill>
                    <a:schemeClr val="accent1">
                      <a:lumMod val="50000"/>
                    </a:schemeClr>
                  </a:solidFill>
                </a:ln>
                <a:solidFill>
                  <a:srgbClr val="FF0000"/>
                </a:solidFill>
                <a:sym typeface="Wingdings"/>
              </a:rPr>
              <a:t> بازار موقت</a:t>
            </a:r>
            <a:r>
              <a:rPr lang="en-US" sz="4400" b="1" dirty="0" smtClean="0">
                <a:solidFill>
                  <a:srgbClr val="FF0000"/>
                </a:solidFill>
                <a:sym typeface="Wingdings"/>
              </a:rPr>
              <a:t></a:t>
            </a:r>
            <a:endParaRPr lang="en-US" sz="3200"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811.JPG"/>
          <p:cNvPicPr>
            <a:picLocks noGrp="1" noChangeAspect="1" noChangeArrowheads="1"/>
          </p:cNvPicPr>
          <p:nvPr>
            <p:ph idx="1"/>
          </p:nvPr>
        </p:nvPicPr>
        <p:blipFill>
          <a:blip r:embed="rId2"/>
          <a:srcRect/>
          <a:stretch>
            <a:fillRect/>
          </a:stretch>
        </p:blipFill>
        <p:spPr bwMode="auto">
          <a:xfrm>
            <a:off x="-381000" y="2"/>
            <a:ext cx="9525000" cy="6857999"/>
          </a:xfrm>
          <a:prstGeom prst="rect">
            <a:avLst/>
          </a:prstGeom>
          <a:noFill/>
        </p:spPr>
      </p:pic>
      <p:sp>
        <p:nvSpPr>
          <p:cNvPr id="5" name="Title 1"/>
          <p:cNvSpPr txBox="1">
            <a:spLocks/>
          </p:cNvSpPr>
          <p:nvPr/>
        </p:nvSpPr>
        <p:spPr>
          <a:xfrm>
            <a:off x="609600" y="152400"/>
            <a:ext cx="8183880" cy="1051560"/>
          </a:xfrm>
          <a:prstGeom prst="rect">
            <a:avLst/>
          </a:prstGeom>
        </p:spPr>
        <p:txBody>
          <a:bodyPr vert="horz" anchor="b">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sym typeface="Wingdings"/>
              </a:rPr>
              <a:t></a:t>
            </a:r>
            <a:r>
              <a:rPr kumimoji="0" lang="fa-IR" sz="2600" b="0" i="0" u="none" strike="noStrike" kern="1200" cap="none" spc="0" normalizeH="0" baseline="0" noProof="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مقایسه بازارهای معاصروسنتی دربافت یک فضای شهری</a:t>
            </a:r>
            <a:endParaRPr kumimoji="0" lang="en-US" sz="2600" b="1" i="0" u="none" strike="noStrike" kern="1200" cap="none" spc="0" normalizeH="0" baseline="0" noProof="0" dirty="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endParaRPr>
          </a:p>
        </p:txBody>
      </p:sp>
      <p:sp>
        <p:nvSpPr>
          <p:cNvPr id="6" name="TextBox 5"/>
          <p:cNvSpPr txBox="1"/>
          <p:nvPr/>
        </p:nvSpPr>
        <p:spPr>
          <a:xfrm>
            <a:off x="3657600" y="914402"/>
            <a:ext cx="2438400" cy="461665"/>
          </a:xfrm>
          <a:prstGeom prst="rect">
            <a:avLst/>
          </a:prstGeom>
          <a:noFill/>
        </p:spPr>
        <p:txBody>
          <a:bodyPr wrap="square" rtlCol="0">
            <a:spAutoFit/>
          </a:bodyPr>
          <a:lstStyle/>
          <a:p>
            <a:r>
              <a:rPr lang="fa-IR" sz="2400" dirty="0" smtClean="0"/>
              <a:t>فضای شهری</a:t>
            </a:r>
            <a:endParaRPr lang="en-US" sz="2400" dirty="0"/>
          </a:p>
        </p:txBody>
      </p:sp>
      <p:sp>
        <p:nvSpPr>
          <p:cNvPr id="7" name="TextBox 6"/>
          <p:cNvSpPr txBox="1"/>
          <p:nvPr/>
        </p:nvSpPr>
        <p:spPr>
          <a:xfrm>
            <a:off x="5867400" y="1676400"/>
            <a:ext cx="1524000" cy="369332"/>
          </a:xfrm>
          <a:prstGeom prst="rect">
            <a:avLst/>
          </a:prstGeom>
          <a:noFill/>
        </p:spPr>
        <p:txBody>
          <a:bodyPr wrap="square" rtlCol="0">
            <a:spAutoFit/>
          </a:bodyPr>
          <a:lstStyle/>
          <a:p>
            <a:r>
              <a:rPr lang="fa-IR" dirty="0" smtClean="0"/>
              <a:t>معاصر </a:t>
            </a:r>
            <a:endParaRPr lang="en-US" dirty="0"/>
          </a:p>
        </p:txBody>
      </p:sp>
      <p:sp>
        <p:nvSpPr>
          <p:cNvPr id="8" name="TextBox 7"/>
          <p:cNvSpPr txBox="1"/>
          <p:nvPr/>
        </p:nvSpPr>
        <p:spPr>
          <a:xfrm>
            <a:off x="6934200" y="2209802"/>
            <a:ext cx="1524000" cy="646331"/>
          </a:xfrm>
          <a:prstGeom prst="rect">
            <a:avLst/>
          </a:prstGeom>
          <a:noFill/>
        </p:spPr>
        <p:txBody>
          <a:bodyPr wrap="square" rtlCol="0">
            <a:spAutoFit/>
          </a:bodyPr>
          <a:lstStyle/>
          <a:p>
            <a:pPr algn="just"/>
            <a:r>
              <a:rPr lang="fa-IR" dirty="0" smtClean="0"/>
              <a:t>فاقد کیفیت فضای کالبدی</a:t>
            </a:r>
            <a:r>
              <a:rPr lang="fa-IR" sz="1600" dirty="0" smtClean="0"/>
              <a:t> </a:t>
            </a:r>
            <a:endParaRPr lang="en-US" sz="1600" dirty="0"/>
          </a:p>
        </p:txBody>
      </p:sp>
      <p:sp>
        <p:nvSpPr>
          <p:cNvPr id="9" name="TextBox 8"/>
          <p:cNvSpPr txBox="1"/>
          <p:nvPr/>
        </p:nvSpPr>
        <p:spPr>
          <a:xfrm>
            <a:off x="6781800" y="2971802"/>
            <a:ext cx="1981200" cy="584775"/>
          </a:xfrm>
          <a:prstGeom prst="rect">
            <a:avLst/>
          </a:prstGeom>
          <a:noFill/>
          <a:ln>
            <a:solidFill>
              <a:schemeClr val="accent6">
                <a:lumMod val="75000"/>
              </a:schemeClr>
            </a:solidFill>
          </a:ln>
        </p:spPr>
        <p:txBody>
          <a:bodyPr wrap="square" rtlCol="0">
            <a:spAutoFit/>
          </a:bodyPr>
          <a:lstStyle/>
          <a:p>
            <a:r>
              <a:rPr lang="fa-IR" sz="1600" dirty="0" smtClean="0"/>
              <a:t>عدم پیوند ارگانیک با سایر عناصر شهری </a:t>
            </a:r>
            <a:endParaRPr lang="en-US" sz="1600" dirty="0"/>
          </a:p>
        </p:txBody>
      </p:sp>
      <p:sp>
        <p:nvSpPr>
          <p:cNvPr id="10" name="TextBox 9"/>
          <p:cNvSpPr txBox="1"/>
          <p:nvPr/>
        </p:nvSpPr>
        <p:spPr>
          <a:xfrm>
            <a:off x="5638800" y="3733801"/>
            <a:ext cx="1905000" cy="646331"/>
          </a:xfrm>
          <a:prstGeom prst="rect">
            <a:avLst/>
          </a:prstGeom>
          <a:noFill/>
        </p:spPr>
        <p:txBody>
          <a:bodyPr wrap="square" rtlCol="0">
            <a:spAutoFit/>
          </a:bodyPr>
          <a:lstStyle/>
          <a:p>
            <a:r>
              <a:rPr lang="fa-IR" dirty="0" smtClean="0"/>
              <a:t>فاقد مقیاس انسانی</a:t>
            </a:r>
            <a:r>
              <a:rPr lang="fa-IR" sz="1600" dirty="0" smtClean="0"/>
              <a:t> </a:t>
            </a:r>
            <a:endParaRPr lang="en-US" sz="1600" dirty="0"/>
          </a:p>
        </p:txBody>
      </p:sp>
      <p:sp>
        <p:nvSpPr>
          <p:cNvPr id="11" name="TextBox 10"/>
          <p:cNvSpPr txBox="1"/>
          <p:nvPr/>
        </p:nvSpPr>
        <p:spPr>
          <a:xfrm>
            <a:off x="4267200" y="2209802"/>
            <a:ext cx="1752600" cy="584775"/>
          </a:xfrm>
          <a:prstGeom prst="rect">
            <a:avLst/>
          </a:prstGeom>
          <a:noFill/>
        </p:spPr>
        <p:txBody>
          <a:bodyPr wrap="square" rtlCol="0">
            <a:spAutoFit/>
          </a:bodyPr>
          <a:lstStyle/>
          <a:p>
            <a:pPr algn="just"/>
            <a:r>
              <a:rPr lang="fa-IR" sz="1600" dirty="0" smtClean="0"/>
              <a:t>عدم حضورمعنی دار انسان </a:t>
            </a:r>
            <a:endParaRPr lang="en-US" sz="1600" dirty="0"/>
          </a:p>
        </p:txBody>
      </p:sp>
      <p:sp>
        <p:nvSpPr>
          <p:cNvPr id="12" name="TextBox 11"/>
          <p:cNvSpPr txBox="1"/>
          <p:nvPr/>
        </p:nvSpPr>
        <p:spPr>
          <a:xfrm>
            <a:off x="4267200" y="2971801"/>
            <a:ext cx="1981200" cy="584775"/>
          </a:xfrm>
          <a:prstGeom prst="rect">
            <a:avLst/>
          </a:prstGeom>
          <a:noFill/>
        </p:spPr>
        <p:txBody>
          <a:bodyPr wrap="square" rtlCol="0">
            <a:spAutoFit/>
          </a:bodyPr>
          <a:lstStyle/>
          <a:p>
            <a:pPr algn="just"/>
            <a:r>
              <a:rPr lang="fa-IR" sz="1600" dirty="0" smtClean="0"/>
              <a:t>دارای </a:t>
            </a:r>
            <a:r>
              <a:rPr lang="fa-IR" sz="1600" dirty="0" err="1" smtClean="0"/>
              <a:t>کارکردهای</a:t>
            </a:r>
            <a:r>
              <a:rPr lang="fa-IR" sz="1600" dirty="0" smtClean="0"/>
              <a:t> متفاوت و ناسازگار</a:t>
            </a:r>
            <a:endParaRPr lang="en-US" sz="1600" dirty="0"/>
          </a:p>
        </p:txBody>
      </p:sp>
      <p:sp>
        <p:nvSpPr>
          <p:cNvPr id="13" name="TextBox 12"/>
          <p:cNvSpPr txBox="1"/>
          <p:nvPr/>
        </p:nvSpPr>
        <p:spPr>
          <a:xfrm>
            <a:off x="2209800" y="2286001"/>
            <a:ext cx="2362200" cy="369332"/>
          </a:xfrm>
          <a:prstGeom prst="rect">
            <a:avLst/>
          </a:prstGeom>
          <a:noFill/>
        </p:spPr>
        <p:txBody>
          <a:bodyPr wrap="square" rtlCol="0">
            <a:spAutoFit/>
          </a:bodyPr>
          <a:lstStyle/>
          <a:p>
            <a:pPr algn="just"/>
            <a:r>
              <a:rPr lang="fa-IR" sz="1400" dirty="0" smtClean="0"/>
              <a:t>کیفیت فضای کالبد</a:t>
            </a:r>
            <a:r>
              <a:rPr lang="fa-IR" dirty="0" smtClean="0"/>
              <a:t>ی </a:t>
            </a:r>
            <a:endParaRPr lang="en-US" dirty="0"/>
          </a:p>
        </p:txBody>
      </p:sp>
      <p:sp>
        <p:nvSpPr>
          <p:cNvPr id="14" name="TextBox 13"/>
          <p:cNvSpPr txBox="1"/>
          <p:nvPr/>
        </p:nvSpPr>
        <p:spPr>
          <a:xfrm>
            <a:off x="1295400" y="1676401"/>
            <a:ext cx="1752600" cy="369332"/>
          </a:xfrm>
          <a:prstGeom prst="rect">
            <a:avLst/>
          </a:prstGeom>
          <a:noFill/>
        </p:spPr>
        <p:txBody>
          <a:bodyPr wrap="square" rtlCol="0">
            <a:spAutoFit/>
          </a:bodyPr>
          <a:lstStyle/>
          <a:p>
            <a:r>
              <a:rPr lang="fa-IR" dirty="0" smtClean="0"/>
              <a:t>دربافت تاریخی </a:t>
            </a:r>
            <a:endParaRPr lang="en-US" dirty="0"/>
          </a:p>
        </p:txBody>
      </p:sp>
      <p:sp>
        <p:nvSpPr>
          <p:cNvPr id="15" name="TextBox 14"/>
          <p:cNvSpPr txBox="1"/>
          <p:nvPr/>
        </p:nvSpPr>
        <p:spPr>
          <a:xfrm>
            <a:off x="2286000" y="2971802"/>
            <a:ext cx="2057400" cy="584775"/>
          </a:xfrm>
          <a:prstGeom prst="rect">
            <a:avLst/>
          </a:prstGeom>
          <a:noFill/>
        </p:spPr>
        <p:txBody>
          <a:bodyPr wrap="square" rtlCol="0">
            <a:spAutoFit/>
          </a:bodyPr>
          <a:lstStyle/>
          <a:p>
            <a:pPr algn="just"/>
            <a:r>
              <a:rPr lang="fa-IR" sz="1600" dirty="0" smtClean="0"/>
              <a:t>پیوندارگانیک باسایرعناصرشهری</a:t>
            </a:r>
            <a:endParaRPr lang="en-US" sz="1600" dirty="0"/>
          </a:p>
        </p:txBody>
      </p:sp>
      <p:sp>
        <p:nvSpPr>
          <p:cNvPr id="16" name="TextBox 15"/>
          <p:cNvSpPr txBox="1"/>
          <p:nvPr/>
        </p:nvSpPr>
        <p:spPr>
          <a:xfrm>
            <a:off x="228600" y="2362202"/>
            <a:ext cx="2057400" cy="646331"/>
          </a:xfrm>
          <a:prstGeom prst="rect">
            <a:avLst/>
          </a:prstGeom>
          <a:noFill/>
        </p:spPr>
        <p:txBody>
          <a:bodyPr wrap="square" rtlCol="0">
            <a:spAutoFit/>
          </a:bodyPr>
          <a:lstStyle/>
          <a:p>
            <a:pPr algn="just"/>
            <a:r>
              <a:rPr lang="fa-IR" sz="1600" dirty="0" smtClean="0"/>
              <a:t>حضورمعنی دار انسان</a:t>
            </a:r>
            <a:r>
              <a:rPr lang="fa-IR" dirty="0" smtClean="0"/>
              <a:t>  </a:t>
            </a:r>
            <a:endParaRPr lang="en-US" dirty="0"/>
          </a:p>
        </p:txBody>
      </p:sp>
      <p:sp>
        <p:nvSpPr>
          <p:cNvPr id="17" name="TextBox 16"/>
          <p:cNvSpPr txBox="1"/>
          <p:nvPr/>
        </p:nvSpPr>
        <p:spPr>
          <a:xfrm>
            <a:off x="304800" y="3200400"/>
            <a:ext cx="3124200" cy="338554"/>
          </a:xfrm>
          <a:prstGeom prst="rect">
            <a:avLst/>
          </a:prstGeom>
          <a:noFill/>
        </p:spPr>
        <p:txBody>
          <a:bodyPr wrap="square" rtlCol="0">
            <a:spAutoFit/>
          </a:bodyPr>
          <a:lstStyle/>
          <a:p>
            <a:pPr algn="just"/>
            <a:r>
              <a:rPr lang="fa-IR" sz="1600" dirty="0" smtClean="0"/>
              <a:t>دارای کارکرد معین</a:t>
            </a:r>
            <a:endParaRPr lang="en-US" sz="1600" dirty="0"/>
          </a:p>
        </p:txBody>
      </p:sp>
      <p:sp>
        <p:nvSpPr>
          <p:cNvPr id="18" name="TextBox 17"/>
          <p:cNvSpPr txBox="1"/>
          <p:nvPr/>
        </p:nvSpPr>
        <p:spPr>
          <a:xfrm>
            <a:off x="1371600" y="3733802"/>
            <a:ext cx="2133600" cy="584775"/>
          </a:xfrm>
          <a:prstGeom prst="rect">
            <a:avLst/>
          </a:prstGeom>
          <a:noFill/>
        </p:spPr>
        <p:txBody>
          <a:bodyPr wrap="square" rtlCol="0">
            <a:spAutoFit/>
          </a:bodyPr>
          <a:lstStyle/>
          <a:p>
            <a:pPr algn="just"/>
            <a:r>
              <a:rPr lang="fa-IR" sz="1600" dirty="0" smtClean="0"/>
              <a:t>جز لاینفک ساخت فضایی شهر </a:t>
            </a:r>
            <a:endParaRPr lang="en-US" sz="1600" dirty="0"/>
          </a:p>
        </p:txBody>
      </p:sp>
      <p:sp>
        <p:nvSpPr>
          <p:cNvPr id="19" name="Rounded Rectangle 18"/>
          <p:cNvSpPr/>
          <p:nvPr/>
        </p:nvSpPr>
        <p:spPr>
          <a:xfrm>
            <a:off x="3733800" y="914400"/>
            <a:ext cx="17526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867400" y="1676400"/>
            <a:ext cx="838200" cy="4572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447800" y="1676400"/>
            <a:ext cx="16002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858000" y="2286000"/>
            <a:ext cx="1676400" cy="5334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858000" y="3048000"/>
            <a:ext cx="1676400" cy="5334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410200" y="3810000"/>
            <a:ext cx="1752600" cy="5334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343400" y="2286000"/>
            <a:ext cx="1676400" cy="5334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343400" y="3048000"/>
            <a:ext cx="1676400" cy="5334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362200" y="2286000"/>
            <a:ext cx="16764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2362200" y="3048000"/>
            <a:ext cx="16764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81000" y="2286000"/>
            <a:ext cx="16764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81000" y="3048000"/>
            <a:ext cx="16764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371600" y="3810000"/>
            <a:ext cx="16764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hape 31"/>
          <p:cNvCxnSpPr>
            <a:stCxn id="19" idx="1"/>
            <a:endCxn id="21" idx="0"/>
          </p:cNvCxnSpPr>
          <p:nvPr/>
        </p:nvCxnSpPr>
        <p:spPr>
          <a:xfrm rot="10800000" flipV="1">
            <a:off x="2247902" y="1219200"/>
            <a:ext cx="1485900" cy="457200"/>
          </a:xfrm>
          <a:prstGeom prst="bentConnector2">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hape 32"/>
          <p:cNvCxnSpPr>
            <a:stCxn id="19" idx="3"/>
            <a:endCxn id="20" idx="0"/>
          </p:cNvCxnSpPr>
          <p:nvPr/>
        </p:nvCxnSpPr>
        <p:spPr>
          <a:xfrm>
            <a:off x="5486402" y="1219200"/>
            <a:ext cx="800100" cy="457200"/>
          </a:xfrm>
          <a:prstGeom prst="bentConnector2">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0" idx="2"/>
            <a:endCxn id="24" idx="0"/>
          </p:cNvCxnSpPr>
          <p:nvPr/>
        </p:nvCxnSpPr>
        <p:spPr>
          <a:xfrm rot="5400000">
            <a:off x="5448300" y="2971800"/>
            <a:ext cx="1676400" cy="1588"/>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2" idx="1"/>
            <a:endCxn id="25" idx="3"/>
          </p:cNvCxnSpPr>
          <p:nvPr/>
        </p:nvCxnSpPr>
        <p:spPr>
          <a:xfrm rot="10800000">
            <a:off x="6019800" y="2552700"/>
            <a:ext cx="838200" cy="15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3" idx="1"/>
            <a:endCxn id="26" idx="3"/>
          </p:cNvCxnSpPr>
          <p:nvPr/>
        </p:nvCxnSpPr>
        <p:spPr>
          <a:xfrm rot="10800000">
            <a:off x="6019800" y="3314700"/>
            <a:ext cx="838200" cy="15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1" idx="2"/>
            <a:endCxn id="31" idx="0"/>
          </p:cNvCxnSpPr>
          <p:nvPr/>
        </p:nvCxnSpPr>
        <p:spPr>
          <a:xfrm rot="5400000">
            <a:off x="1390651" y="2952752"/>
            <a:ext cx="1676400" cy="3810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9" idx="3"/>
            <a:endCxn id="27" idx="1"/>
          </p:cNvCxnSpPr>
          <p:nvPr/>
        </p:nvCxnSpPr>
        <p:spPr>
          <a:xfrm>
            <a:off x="2057400" y="2552700"/>
            <a:ext cx="304800" cy="1588"/>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0" idx="3"/>
            <a:endCxn id="28" idx="1"/>
          </p:cNvCxnSpPr>
          <p:nvPr/>
        </p:nvCxnSpPr>
        <p:spPr>
          <a:xfrm>
            <a:off x="2057400" y="3314700"/>
            <a:ext cx="304800" cy="1588"/>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Down Arrow 39"/>
          <p:cNvSpPr/>
          <p:nvPr/>
        </p:nvSpPr>
        <p:spPr>
          <a:xfrm>
            <a:off x="4191000" y="4953000"/>
            <a:ext cx="457200" cy="685800"/>
          </a:xfrm>
          <a:prstGeom prst="downArrow">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657600" y="4419602"/>
            <a:ext cx="3124200" cy="461665"/>
          </a:xfrm>
          <a:prstGeom prst="rect">
            <a:avLst/>
          </a:prstGeom>
          <a:noFill/>
        </p:spPr>
        <p:txBody>
          <a:bodyPr wrap="square" rtlCol="0">
            <a:spAutoFit/>
          </a:bodyPr>
          <a:lstStyle/>
          <a:p>
            <a:r>
              <a:rPr lang="fa-IR" sz="2400" dirty="0" smtClean="0"/>
              <a:t>نتیجه گیری</a:t>
            </a:r>
            <a:endParaRPr lang="en-US" sz="2400" dirty="0"/>
          </a:p>
        </p:txBody>
      </p:sp>
      <p:sp>
        <p:nvSpPr>
          <p:cNvPr id="42" name="TextBox 41"/>
          <p:cNvSpPr txBox="1"/>
          <p:nvPr/>
        </p:nvSpPr>
        <p:spPr>
          <a:xfrm>
            <a:off x="914400" y="5715002"/>
            <a:ext cx="7543800" cy="830997"/>
          </a:xfrm>
          <a:prstGeom prst="rect">
            <a:avLst/>
          </a:prstGeom>
          <a:noFill/>
        </p:spPr>
        <p:txBody>
          <a:bodyPr wrap="square" rtlCol="0">
            <a:spAutoFit/>
          </a:bodyPr>
          <a:lstStyle/>
          <a:p>
            <a:pPr algn="just" rtl="1"/>
            <a:r>
              <a:rPr lang="fa-IR" sz="2400" dirty="0" smtClean="0">
                <a:ln>
                  <a:solidFill>
                    <a:schemeClr val="accent1">
                      <a:lumMod val="50000"/>
                    </a:schemeClr>
                  </a:solidFill>
                </a:ln>
              </a:rPr>
              <a:t>اکثر مجموعه های امروزی  فاقد ارزش فضایی در موقعیت شهرهای کنونی هستند </a:t>
            </a:r>
            <a:endParaRPr lang="en-US" sz="2400" dirty="0">
              <a:ln>
                <a:solidFill>
                  <a:schemeClr val="accent1">
                    <a:lumMod val="50000"/>
                  </a:schemeClr>
                </a:solidFill>
              </a:ln>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7011.JPG"/>
          <p:cNvPicPr>
            <a:picLocks noGrp="1" noChangeAspect="1" noChangeArrowheads="1"/>
          </p:cNvPicPr>
          <p:nvPr>
            <p:ph idx="1"/>
          </p:nvPr>
        </p:nvPicPr>
        <p:blipFill>
          <a:blip r:embed="rId2"/>
          <a:srcRect/>
          <a:stretch>
            <a:fillRect/>
          </a:stretch>
        </p:blipFill>
        <p:spPr bwMode="auto">
          <a:xfrm>
            <a:off x="-1" y="0"/>
            <a:ext cx="9144001" cy="685800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5" name="Picture 2" descr="F:\golara\الماس شرق\CIMG0985.JPG"/>
          <p:cNvPicPr>
            <a:picLocks noChangeAspect="1" noChangeArrowheads="1"/>
          </p:cNvPicPr>
          <p:nvPr/>
        </p:nvPicPr>
        <p:blipFill>
          <a:blip r:embed="rId3" cstate="print"/>
          <a:srcRect/>
          <a:stretch>
            <a:fillRect/>
          </a:stretch>
        </p:blipFill>
        <p:spPr bwMode="auto">
          <a:xfrm>
            <a:off x="4953000" y="1447800"/>
            <a:ext cx="3581400" cy="4914014"/>
          </a:xfrm>
          <a:prstGeom prst="rect">
            <a:avLst/>
          </a:prstGeom>
          <a:noFill/>
        </p:spPr>
      </p:pic>
      <p:pic>
        <p:nvPicPr>
          <p:cNvPr id="6" name="Picture 5" descr="dalan sharghi.JPG"/>
          <p:cNvPicPr>
            <a:picLocks noChangeAspect="1" noChangeArrowheads="1"/>
          </p:cNvPicPr>
          <p:nvPr/>
        </p:nvPicPr>
        <p:blipFill>
          <a:blip r:embed="rId4"/>
          <a:srcRect/>
          <a:stretch>
            <a:fillRect/>
          </a:stretch>
        </p:blipFill>
        <p:spPr bwMode="auto">
          <a:xfrm>
            <a:off x="838200" y="1447800"/>
            <a:ext cx="3657600" cy="4987636"/>
          </a:xfrm>
          <a:prstGeom prst="rect">
            <a:avLst/>
          </a:prstGeom>
          <a:noFill/>
          <a:ln w="9525">
            <a:noFill/>
            <a:miter lim="800000"/>
            <a:headEnd/>
            <a:tailEnd/>
          </a:ln>
        </p:spPr>
      </p:pic>
      <p:sp>
        <p:nvSpPr>
          <p:cNvPr id="7" name="Title 1"/>
          <p:cNvSpPr txBox="1">
            <a:spLocks/>
          </p:cNvSpPr>
          <p:nvPr/>
        </p:nvSpPr>
        <p:spPr>
          <a:xfrm>
            <a:off x="609600" y="152400"/>
            <a:ext cx="8183880" cy="1051560"/>
          </a:xfrm>
          <a:prstGeom prst="rect">
            <a:avLst/>
          </a:prstGeom>
        </p:spPr>
        <p:txBody>
          <a:bodyPr vert="horz" anchor="b">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sym typeface="Wingdings"/>
              </a:rPr>
              <a:t></a:t>
            </a:r>
            <a:r>
              <a:rPr kumimoji="0" lang="fa-IR" sz="2600" b="0" i="0" u="none" strike="noStrike" kern="1200" cap="none" spc="0" normalizeH="0" baseline="0" noProof="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مقایسه بازارهای معاصروسنتی دربافت یک فضای شهری</a:t>
            </a:r>
            <a:endParaRPr kumimoji="0" lang="en-US" sz="2600" b="1" i="0" u="none" strike="noStrike" kern="1200" cap="none" spc="0" normalizeH="0" baseline="0" noProof="0" dirty="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endParaRPr>
          </a:p>
        </p:txBody>
      </p:sp>
      <p:sp>
        <p:nvSpPr>
          <p:cNvPr id="8" name="TextBox 7"/>
          <p:cNvSpPr txBox="1"/>
          <p:nvPr/>
        </p:nvSpPr>
        <p:spPr>
          <a:xfrm>
            <a:off x="1676400" y="5715002"/>
            <a:ext cx="3200400" cy="646331"/>
          </a:xfrm>
          <a:prstGeom prst="rect">
            <a:avLst/>
          </a:prstGeom>
          <a:noFill/>
        </p:spPr>
        <p:txBody>
          <a:bodyPr wrap="square" rtlCol="0">
            <a:spAutoFit/>
          </a:bodyPr>
          <a:lstStyle/>
          <a:p>
            <a:r>
              <a:rPr lang="fa-IR" sz="2000" b="1" dirty="0" smtClean="0">
                <a:solidFill>
                  <a:srgbClr val="FF0000"/>
                </a:solidFill>
              </a:rPr>
              <a:t>بازار اصفهان(سنتی)</a:t>
            </a:r>
          </a:p>
          <a:p>
            <a:endParaRPr lang="en-US" sz="1600" dirty="0"/>
          </a:p>
        </p:txBody>
      </p:sp>
      <p:sp>
        <p:nvSpPr>
          <p:cNvPr id="9" name="TextBox 8"/>
          <p:cNvSpPr txBox="1"/>
          <p:nvPr/>
        </p:nvSpPr>
        <p:spPr>
          <a:xfrm>
            <a:off x="5181600" y="5715000"/>
            <a:ext cx="9906000" cy="400110"/>
          </a:xfrm>
          <a:prstGeom prst="rect">
            <a:avLst/>
          </a:prstGeom>
          <a:noFill/>
        </p:spPr>
        <p:txBody>
          <a:bodyPr wrap="square" rtlCol="0">
            <a:spAutoFit/>
          </a:bodyPr>
          <a:lstStyle/>
          <a:p>
            <a:r>
              <a:rPr lang="fa-IR" sz="2000" dirty="0" smtClean="0">
                <a:ln>
                  <a:solidFill>
                    <a:srgbClr val="C00000"/>
                  </a:solidFill>
                </a:ln>
                <a:solidFill>
                  <a:srgbClr val="C00000"/>
                </a:solidFill>
              </a:rPr>
              <a:t>مجتمع تجاری الماس شرق</a:t>
            </a:r>
            <a:endParaRPr lang="en-US" sz="2000" dirty="0">
              <a:ln>
                <a:solidFill>
                  <a:srgbClr val="C00000"/>
                </a:solidFill>
              </a:ln>
              <a:solidFill>
                <a:srgbClr val="C00000"/>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ppt_x</p:attrName>
                                        </p:attrNameLst>
                                      </p:cBhvr>
                                      <p:tavLst>
                                        <p:tav tm="0">
                                          <p:val>
                                            <p:strVal val="#ppt_x-.2"/>
                                          </p:val>
                                        </p:tav>
                                        <p:tav tm="100000">
                                          <p:val>
                                            <p:strVal val="#ppt_x"/>
                                          </p:val>
                                        </p:tav>
                                      </p:tavLst>
                                    </p:anim>
                                    <p:anim calcmode="lin" valueType="num">
                                      <p:cBhvr>
                                        <p:cTn id="1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811.JPG"/>
          <p:cNvPicPr>
            <a:picLocks noGrp="1" noChangeAspect="1" noChangeArrowheads="1"/>
          </p:cNvPicPr>
          <p:nvPr>
            <p:ph idx="1"/>
          </p:nvPr>
        </p:nvPicPr>
        <p:blipFill>
          <a:blip r:embed="rId2"/>
          <a:srcRect/>
          <a:stretch>
            <a:fillRect/>
          </a:stretch>
        </p:blipFill>
        <p:spPr bwMode="auto">
          <a:xfrm>
            <a:off x="-1" y="0"/>
            <a:ext cx="9144001" cy="6858000"/>
          </a:xfrm>
          <a:prstGeom prst="rect">
            <a:avLst/>
          </a:prstGeom>
          <a:noFill/>
        </p:spPr>
      </p:pic>
      <p:pic>
        <p:nvPicPr>
          <p:cNvPr id="5" name="Content Placeholder 3" descr="saghfe timche.JPG"/>
          <p:cNvPicPr>
            <a:picLocks noChangeAspect="1" noChangeArrowheads="1"/>
          </p:cNvPicPr>
          <p:nvPr/>
        </p:nvPicPr>
        <p:blipFill>
          <a:blip r:embed="rId3"/>
          <a:stretch>
            <a:fillRect/>
          </a:stretch>
        </p:blipFill>
        <p:spPr bwMode="auto">
          <a:xfrm>
            <a:off x="5181600" y="762000"/>
            <a:ext cx="3429000" cy="3581400"/>
          </a:xfrm>
          <a:prstGeom prst="rect">
            <a:avLst/>
          </a:prstGeom>
          <a:noFill/>
          <a:ln w="9525">
            <a:noFill/>
            <a:miter lim="800000"/>
            <a:headEnd/>
            <a:tailEnd/>
          </a:ln>
        </p:spPr>
      </p:pic>
      <p:pic>
        <p:nvPicPr>
          <p:cNvPr id="6" name="Picture 5" descr="Cam 10.jpg"/>
          <p:cNvPicPr>
            <a:picLocks noChangeAspect="1"/>
          </p:cNvPicPr>
          <p:nvPr/>
        </p:nvPicPr>
        <p:blipFill>
          <a:blip r:embed="rId4" cstate="print"/>
          <a:stretch>
            <a:fillRect/>
          </a:stretch>
        </p:blipFill>
        <p:spPr>
          <a:xfrm>
            <a:off x="457201" y="2362200"/>
            <a:ext cx="5556739" cy="4114800"/>
          </a:xfrm>
          <a:prstGeom prst="rect">
            <a:avLst/>
          </a:prstGeom>
        </p:spPr>
      </p:pic>
      <p:sp>
        <p:nvSpPr>
          <p:cNvPr id="7" name="Left Arrow 6"/>
          <p:cNvSpPr/>
          <p:nvPr/>
        </p:nvSpPr>
        <p:spPr>
          <a:xfrm>
            <a:off x="3657600" y="914400"/>
            <a:ext cx="1371600" cy="228600"/>
          </a:xfrm>
          <a:prstGeom prst="leftArrow">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66800" y="762001"/>
            <a:ext cx="2971800" cy="369332"/>
          </a:xfrm>
          <a:prstGeom prst="rect">
            <a:avLst/>
          </a:prstGeom>
          <a:noFill/>
        </p:spPr>
        <p:txBody>
          <a:bodyPr wrap="square" rtlCol="0">
            <a:spAutoFit/>
          </a:bodyPr>
          <a:lstStyle/>
          <a:p>
            <a:r>
              <a:rPr lang="fa-IR" dirty="0" smtClean="0">
                <a:solidFill>
                  <a:srgbClr val="FF0000"/>
                </a:solidFill>
              </a:rPr>
              <a:t>فضای مرکزی بازار سنتی</a:t>
            </a:r>
            <a:endParaRPr lang="en-US" dirty="0">
              <a:solidFill>
                <a:srgbClr val="FF0000"/>
              </a:solidFill>
            </a:endParaRPr>
          </a:p>
        </p:txBody>
      </p:sp>
      <p:cxnSp>
        <p:nvCxnSpPr>
          <p:cNvPr id="9" name="Straight Connector 8"/>
          <p:cNvCxnSpPr/>
          <p:nvPr/>
        </p:nvCxnSpPr>
        <p:spPr>
          <a:xfrm rot="5400000" flipH="1" flipV="1">
            <a:off x="2248695" y="3237708"/>
            <a:ext cx="2514600" cy="1588"/>
          </a:xfrm>
          <a:prstGeom prst="line">
            <a:avLst/>
          </a:pr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2820195" y="1904208"/>
            <a:ext cx="685800" cy="1588"/>
          </a:xfrm>
          <a:prstGeom prst="line">
            <a:avLst/>
          </a:pr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4400" y="1676401"/>
            <a:ext cx="1981200" cy="646331"/>
          </a:xfrm>
          <a:prstGeom prst="rect">
            <a:avLst/>
          </a:prstGeom>
          <a:noFill/>
        </p:spPr>
        <p:txBody>
          <a:bodyPr wrap="square" rtlCol="0">
            <a:spAutoFit/>
          </a:bodyPr>
          <a:lstStyle/>
          <a:p>
            <a:r>
              <a:rPr lang="fa-IR" dirty="0" smtClean="0">
                <a:solidFill>
                  <a:srgbClr val="FF0000"/>
                </a:solidFill>
              </a:rPr>
              <a:t>فضای مرکزی مرکز خرید امروزی</a:t>
            </a:r>
            <a:endParaRPr lang="en-US" dirty="0">
              <a:solidFill>
                <a:srgbClr val="FF0000"/>
              </a:solidFill>
            </a:endParaRPr>
          </a:p>
        </p:txBody>
      </p:sp>
      <p:sp>
        <p:nvSpPr>
          <p:cNvPr id="12" name="TextBox 11"/>
          <p:cNvSpPr txBox="1"/>
          <p:nvPr/>
        </p:nvSpPr>
        <p:spPr>
          <a:xfrm>
            <a:off x="6172200" y="4876800"/>
            <a:ext cx="24384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a-IR" dirty="0" smtClean="0"/>
              <a:t>توجه به بعد روحی </a:t>
            </a:r>
            <a:r>
              <a:rPr lang="fa-IR" dirty="0" err="1" smtClean="0"/>
              <a:t>ومعنوی</a:t>
            </a:r>
            <a:r>
              <a:rPr lang="fa-IR" dirty="0" smtClean="0"/>
              <a:t> انسان با کاربرد صحیح </a:t>
            </a:r>
            <a:r>
              <a:rPr lang="fa-IR" dirty="0" err="1" smtClean="0"/>
              <a:t>نورومصالح</a:t>
            </a:r>
            <a:r>
              <a:rPr lang="fa-IR" dirty="0" smtClean="0"/>
              <a:t> </a:t>
            </a:r>
            <a:r>
              <a:rPr lang="fa-IR" dirty="0" err="1" smtClean="0"/>
              <a:t>ورعایت</a:t>
            </a:r>
            <a:r>
              <a:rPr lang="fa-IR" dirty="0" smtClean="0"/>
              <a:t> مقیاس انسانی</a:t>
            </a:r>
            <a:endParaRPr lang="en-US" dirty="0"/>
          </a:p>
        </p:txBody>
      </p:sp>
      <p:sp>
        <p:nvSpPr>
          <p:cNvPr id="13" name="Down Arrow 12"/>
          <p:cNvSpPr/>
          <p:nvPr/>
        </p:nvSpPr>
        <p:spPr>
          <a:xfrm>
            <a:off x="6934200" y="4419600"/>
            <a:ext cx="762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par>
                          <p:cTn id="10" fill="hold">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2000"/>
                            </p:stCondLst>
                            <p:childTnLst>
                              <p:par>
                                <p:cTn id="18" presetID="18" presetClass="entr" presetSubtype="1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childTnLst>
                          </p:cTn>
                        </p:par>
                        <p:par>
                          <p:cTn id="21" fill="hold">
                            <p:stCondLst>
                              <p:cond delay="2500"/>
                            </p:stCondLst>
                            <p:childTnLst>
                              <p:par>
                                <p:cTn id="22" presetID="18" presetClass="entr" presetSubtype="1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trips(downLeft)">
                                      <p:cBhvr>
                                        <p:cTn id="24" dur="500"/>
                                        <p:tgtEl>
                                          <p:spTgt spid="10"/>
                                        </p:tgtEl>
                                      </p:cBhvr>
                                    </p:animEffect>
                                  </p:childTnLst>
                                </p:cTn>
                              </p:par>
                            </p:childTnLst>
                          </p:cTn>
                        </p:par>
                        <p:par>
                          <p:cTn id="25" fill="hold">
                            <p:stCondLst>
                              <p:cond delay="3000"/>
                            </p:stCondLst>
                            <p:childTnLst>
                              <p:par>
                                <p:cTn id="26" presetID="29" presetClass="entr" presetSubtype="0" fill="hold"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811.JPG"/>
          <p:cNvPicPr>
            <a:picLocks noGrp="1" noChangeAspect="1" noChangeArrowheads="1"/>
          </p:cNvPicPr>
          <p:nvPr>
            <p:ph idx="1"/>
          </p:nvPr>
        </p:nvPicPr>
        <p:blipFill>
          <a:blip r:embed="rId2"/>
          <a:srcRect/>
          <a:stretch>
            <a:fillRect/>
          </a:stretch>
        </p:blipFill>
        <p:spPr bwMode="auto">
          <a:xfrm>
            <a:off x="0" y="0"/>
            <a:ext cx="9275235" cy="6956425"/>
          </a:xfrm>
          <a:prstGeom prst="rect">
            <a:avLst/>
          </a:prstGeom>
          <a:noFill/>
        </p:spPr>
      </p:pic>
      <p:pic>
        <p:nvPicPr>
          <p:cNvPr id="5" name="Picture 4" descr="CIMG0968.JPG"/>
          <p:cNvPicPr>
            <a:picLocks noChangeAspect="1"/>
          </p:cNvPicPr>
          <p:nvPr/>
        </p:nvPicPr>
        <p:blipFill>
          <a:blip r:embed="rId3" cstate="print"/>
          <a:stretch>
            <a:fillRect/>
          </a:stretch>
        </p:blipFill>
        <p:spPr>
          <a:xfrm>
            <a:off x="1752600" y="457202"/>
            <a:ext cx="6705600" cy="4763869"/>
          </a:xfrm>
          <a:prstGeom prst="rect">
            <a:avLst/>
          </a:prstGeom>
        </p:spPr>
      </p:pic>
      <p:pic>
        <p:nvPicPr>
          <p:cNvPr id="6" name="img" descr="بازار کرمان"/>
          <p:cNvPicPr>
            <a:picLocks noChangeAspect="1" noChangeArrowheads="1"/>
          </p:cNvPicPr>
          <p:nvPr/>
        </p:nvPicPr>
        <p:blipFill>
          <a:blip r:embed="rId4"/>
          <a:srcRect/>
          <a:stretch>
            <a:fillRect/>
          </a:stretch>
        </p:blipFill>
        <p:spPr bwMode="auto">
          <a:xfrm>
            <a:off x="762000" y="2819401"/>
            <a:ext cx="3733800" cy="3800474"/>
          </a:xfrm>
          <a:prstGeom prst="rect">
            <a:avLst/>
          </a:prstGeom>
          <a:noFill/>
          <a:ln w="9525">
            <a:noFill/>
            <a:miter lim="800000"/>
            <a:headEnd/>
            <a:tailEnd/>
          </a:ln>
        </p:spPr>
      </p:pic>
      <p:cxnSp>
        <p:nvCxnSpPr>
          <p:cNvPr id="7" name="Straight Arrow Connector 6"/>
          <p:cNvCxnSpPr/>
          <p:nvPr/>
        </p:nvCxnSpPr>
        <p:spPr>
          <a:xfrm>
            <a:off x="3352800" y="6248400"/>
            <a:ext cx="3124200" cy="1588"/>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29200" y="5525869"/>
            <a:ext cx="3200400" cy="707886"/>
          </a:xfrm>
          <a:prstGeom prst="rect">
            <a:avLst/>
          </a:prstGeom>
          <a:noFill/>
        </p:spPr>
        <p:txBody>
          <a:bodyPr wrap="square" rtlCol="0">
            <a:spAutoFit/>
          </a:bodyPr>
          <a:lstStyle/>
          <a:p>
            <a:r>
              <a:rPr lang="fa-IR" sz="2000" dirty="0" smtClean="0">
                <a:ln>
                  <a:solidFill>
                    <a:schemeClr val="tx1">
                      <a:lumMod val="95000"/>
                      <a:lumOff val="5000"/>
                    </a:schemeClr>
                  </a:solidFill>
                </a:ln>
                <a:solidFill>
                  <a:srgbClr val="FF0000"/>
                </a:solidFill>
              </a:rPr>
              <a:t>راسته بازارها در مقایسه با راهروی بازارهای امروزی</a:t>
            </a:r>
            <a:endParaRPr lang="en-US" sz="2000" dirty="0">
              <a:ln>
                <a:solidFill>
                  <a:schemeClr val="tx1">
                    <a:lumMod val="95000"/>
                    <a:lumOff val="5000"/>
                  </a:schemeClr>
                </a:solidFill>
              </a:ln>
              <a:solidFill>
                <a:srgbClr val="FF0000"/>
              </a:solidFill>
            </a:endParaRPr>
          </a:p>
        </p:txBody>
      </p:sp>
      <p:cxnSp>
        <p:nvCxnSpPr>
          <p:cNvPr id="9" name="Straight Arrow Connector 8"/>
          <p:cNvCxnSpPr/>
          <p:nvPr/>
        </p:nvCxnSpPr>
        <p:spPr>
          <a:xfrm rot="10800000">
            <a:off x="381000" y="1143000"/>
            <a:ext cx="2667000" cy="1588"/>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1000" y="1182469"/>
            <a:ext cx="2514600" cy="369332"/>
          </a:xfrm>
          <a:prstGeom prst="rect">
            <a:avLst/>
          </a:prstGeom>
          <a:noFill/>
        </p:spPr>
        <p:txBody>
          <a:bodyPr wrap="square" rtlCol="0">
            <a:spAutoFit/>
          </a:bodyPr>
          <a:lstStyle/>
          <a:p>
            <a:r>
              <a:rPr lang="fa-IR" dirty="0" smtClean="0"/>
              <a:t>ن</a:t>
            </a:r>
            <a:r>
              <a:rPr lang="fa-IR" dirty="0" smtClean="0">
                <a:ln>
                  <a:solidFill>
                    <a:schemeClr val="tx1">
                      <a:lumMod val="95000"/>
                      <a:lumOff val="5000"/>
                    </a:schemeClr>
                  </a:solidFill>
                </a:ln>
              </a:rPr>
              <a:t>ورپردازی</a:t>
            </a:r>
            <a:endParaRPr lang="en-US" dirty="0">
              <a:ln>
                <a:solidFill>
                  <a:schemeClr val="tx1">
                    <a:lumMod val="95000"/>
                    <a:lumOff val="5000"/>
                  </a:schemeClr>
                </a:solidFill>
              </a:ln>
            </a:endParaRPr>
          </a:p>
        </p:txBody>
      </p:sp>
      <p:sp>
        <p:nvSpPr>
          <p:cNvPr id="11" name="TextBox 10"/>
          <p:cNvSpPr txBox="1"/>
          <p:nvPr/>
        </p:nvSpPr>
        <p:spPr>
          <a:xfrm>
            <a:off x="381000" y="1487271"/>
            <a:ext cx="4038600" cy="646331"/>
          </a:xfrm>
          <a:prstGeom prst="rect">
            <a:avLst/>
          </a:prstGeom>
          <a:noFill/>
        </p:spPr>
        <p:txBody>
          <a:bodyPr wrap="square" rtlCol="0">
            <a:spAutoFit/>
          </a:bodyPr>
          <a:lstStyle/>
          <a:p>
            <a:r>
              <a:rPr lang="fa-IR" dirty="0" smtClean="0"/>
              <a:t>(</a:t>
            </a:r>
            <a:r>
              <a:rPr lang="fa-IR" dirty="0" smtClean="0">
                <a:ln>
                  <a:solidFill>
                    <a:schemeClr val="tx1">
                      <a:lumMod val="95000"/>
                      <a:lumOff val="5000"/>
                    </a:schemeClr>
                  </a:solidFill>
                </a:ln>
              </a:rPr>
              <a:t>مصنوعی</a:t>
            </a:r>
            <a:r>
              <a:rPr lang="fa-IR" dirty="0" smtClean="0"/>
              <a:t>)</a:t>
            </a:r>
          </a:p>
          <a:p>
            <a:endParaRPr lang="en-US" dirty="0"/>
          </a:p>
        </p:txBody>
      </p:sp>
      <p:sp>
        <p:nvSpPr>
          <p:cNvPr id="12" name="TextBox 11"/>
          <p:cNvSpPr txBox="1"/>
          <p:nvPr/>
        </p:nvSpPr>
        <p:spPr>
          <a:xfrm>
            <a:off x="1828800" y="6534834"/>
            <a:ext cx="3810000" cy="646331"/>
          </a:xfrm>
          <a:prstGeom prst="rect">
            <a:avLst/>
          </a:prstGeom>
          <a:noFill/>
        </p:spPr>
        <p:txBody>
          <a:bodyPr wrap="square" rtlCol="0">
            <a:spAutoFit/>
          </a:bodyPr>
          <a:lstStyle/>
          <a:p>
            <a:r>
              <a:rPr lang="fa-IR" dirty="0" smtClean="0"/>
              <a:t>نورپردازی طبیعی</a:t>
            </a:r>
          </a:p>
          <a:p>
            <a:endParaRPr lang="en-US" dirty="0"/>
          </a:p>
        </p:txBody>
      </p:sp>
      <p:sp>
        <p:nvSpPr>
          <p:cNvPr id="13" name="TextBox 12"/>
          <p:cNvSpPr txBox="1"/>
          <p:nvPr/>
        </p:nvSpPr>
        <p:spPr>
          <a:xfrm>
            <a:off x="8001000" y="5562600"/>
            <a:ext cx="1295400" cy="400110"/>
          </a:xfrm>
          <a:prstGeom prst="rect">
            <a:avLst/>
          </a:prstGeom>
          <a:noFill/>
        </p:spPr>
        <p:txBody>
          <a:bodyPr wrap="square" rtlCol="0">
            <a:spAutoFit/>
          </a:bodyPr>
          <a:lstStyle/>
          <a:p>
            <a:r>
              <a:rPr lang="fa-IR" sz="2000" dirty="0" smtClean="0">
                <a:ln>
                  <a:solidFill>
                    <a:schemeClr val="accent2">
                      <a:lumMod val="75000"/>
                    </a:schemeClr>
                  </a:solidFill>
                </a:ln>
                <a:solidFill>
                  <a:schemeClr val="accent2">
                    <a:lumMod val="50000"/>
                  </a:schemeClr>
                </a:solidFill>
              </a:rPr>
              <a:t>نور پردازی</a:t>
            </a:r>
            <a:endParaRPr lang="en-US" sz="2000" dirty="0">
              <a:ln>
                <a:solidFill>
                  <a:schemeClr val="accent2">
                    <a:lumMod val="75000"/>
                  </a:schemeClr>
                </a:solidFill>
              </a:ln>
              <a:solidFill>
                <a:schemeClr val="accent2">
                  <a:lumMod val="50000"/>
                </a:schemeClr>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_0068.JPG"/>
          <p:cNvPicPr>
            <a:picLocks noGrp="1" noChangeAspect="1"/>
          </p:cNvPicPr>
          <p:nvPr>
            <p:ph idx="1"/>
          </p:nvPr>
        </p:nvPicPr>
        <p:blipFill>
          <a:blip r:embed="rId2"/>
          <a:stretch>
            <a:fillRect/>
          </a:stretch>
        </p:blipFill>
        <p:spPr>
          <a:xfrm>
            <a:off x="3" y="1"/>
            <a:ext cx="9143999" cy="68580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pic>
      <p:sp>
        <p:nvSpPr>
          <p:cNvPr id="5" name="Content Placeholder 2"/>
          <p:cNvSpPr txBox="1">
            <a:spLocks/>
          </p:cNvSpPr>
          <p:nvPr/>
        </p:nvSpPr>
        <p:spPr>
          <a:xfrm>
            <a:off x="1066800" y="533400"/>
            <a:ext cx="7467600" cy="5410200"/>
          </a:xfrm>
          <a:prstGeom prst="rect">
            <a:avLst/>
          </a:prstGeom>
        </p:spPr>
        <p:txBody>
          <a:bodyPr vert="horz" lIns="182880" tIns="91440">
            <a:normAutofit fontScale="92500" lnSpcReduction="20000"/>
          </a:bodyPr>
          <a:lstStyle/>
          <a:p>
            <a:pPr marL="457200" marR="0" lvl="0" indent="-457200" algn="r"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36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p>
          <a:p>
            <a:pPr marL="457200" indent="-457200" algn="just" rtl="1">
              <a:spcBef>
                <a:spcPts val="250"/>
              </a:spcBef>
              <a:buClr>
                <a:schemeClr val="accent1"/>
              </a:buClr>
              <a:buSzPct val="80000"/>
              <a:buFont typeface="Wingdings 2"/>
              <a:buChar char=""/>
              <a:defRPr/>
            </a:pPr>
            <a:r>
              <a:rPr kumimoji="0" lang="fa-IR" sz="2200" b="0" i="0" u="none" strike="noStrike" kern="1200" cap="none" spc="0" normalizeH="0" baseline="0" noProof="0" dirty="0" smtClean="0">
                <a:ln>
                  <a:solidFill>
                    <a:schemeClr val="tx1">
                      <a:lumMod val="85000"/>
                      <a:lumOff val="15000"/>
                    </a:schemeClr>
                  </a:solidFill>
                </a:ln>
                <a:solidFill>
                  <a:schemeClr val="tx1">
                    <a:lumMod val="85000"/>
                    <a:lumOff val="15000"/>
                  </a:schemeClr>
                </a:solidFill>
                <a:effectLst/>
                <a:uLnTx/>
                <a:uFillTx/>
                <a:latin typeface="+mn-lt"/>
                <a:ea typeface="+mn-ea"/>
                <a:cs typeface="+mn-cs"/>
              </a:rPr>
              <a:t>بازارهای بزرگ شهرهای اسلامی که پیکر آنها را اجزا وتکه های در هم چفت شده وبه هم چسبیده شکل داده اند از گذرگاه های اصلی و فرعی (راسته ها) برای خرده فروشی وپیشه وری از خانها برای تجارت عمده و مبادلات خارجی (صادرات و واردتات) واز فضاها و مجموعه های سرپوشیده (قیصریه وتیمچه) برای تجارت کالاهای گرانبهاتر استفاده شده است. راسته ها و خانها در همه بازارها عنصر اصلی هستند و تالارهای سرپوشیده و دالانها و میدان ها تنها در بعضی از شهرهای اراضی مشرق زمین جزء بازارها شمرده می شوند. سایر بناهای مذهبی آموزشی و رفاهی مانند مساجد و تکایا مدارس و دارالشفاء قهوه خانه و خوراک پزی و انبار و سقا خانه که در عمل کامل کننده محله تجارتی –اجتماعی بازار هستند و به تناسب نیاز در محلهای خاصی جای گرفته اند در این محل مسجد به دلیل مقدم بودن وظایف مذهبی مسلمانان از اهمیت خاصی برخوردار بوده است واز دراین رو می توان گفت که از آغاز قرن سیزدهم ساختار معماری بازار در شهرهای گوناگون خاورمیانه از الگوی عمومی و پذیرفته همگانی پیروی کرده است.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Char char=""/>
              <a:tabLst/>
              <a:defRPr/>
            </a:pPr>
            <a:endParaRPr kumimoji="0" lang="en-US" sz="21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990600" y="304800"/>
            <a:ext cx="7467600" cy="914400"/>
          </a:xfrm>
          <a:prstGeom prst="rect">
            <a:avLst/>
          </a:prstGeom>
        </p:spPr>
        <p:txBody>
          <a:bodyPr vert="horz">
            <a:normAutofit fontScale="92500" lnSpcReduction="20000"/>
          </a:bodyPr>
          <a:lstStyle/>
          <a:p>
            <a:pPr marL="914400" lvl="1" indent="-457200" algn="r">
              <a:spcBef>
                <a:spcPts val="600"/>
              </a:spcBef>
              <a:buClr>
                <a:schemeClr val="accent1"/>
              </a:buClr>
              <a:buSzPct val="70000"/>
              <a:buFont typeface="Wingdings"/>
              <a:buNone/>
              <a:defRPr/>
            </a:pPr>
            <a:r>
              <a:rPr kumimoji="0" lang="fa-IR" sz="3600" b="1" i="0" u="none" strike="noStrike" kern="1200" cap="none" spc="0" normalizeH="0" baseline="0" noProof="0" dirty="0" smtClean="0">
                <a:ln>
                  <a:solidFill>
                    <a:srgbClr val="C00000"/>
                  </a:solidFill>
                </a:ln>
                <a:solidFill>
                  <a:srgbClr val="FF0000"/>
                </a:solidFill>
                <a:effectLst/>
                <a:uLnTx/>
                <a:uFillTx/>
                <a:latin typeface="+mn-lt"/>
                <a:ea typeface="+mn-ea"/>
                <a:cs typeface="+mn-cs"/>
              </a:rPr>
              <a:t>چگونگی شکل گیری بازارهای سنتی</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US" sz="2400" b="0" i="0" u="none" strike="noStrike" kern="1200" cap="none" spc="0" normalizeH="0" baseline="0" noProof="0" dirty="0">
              <a:ln>
                <a:noFill/>
              </a:ln>
              <a:solidFill>
                <a:srgbClr val="FF0000"/>
              </a:solidFill>
              <a:effectLst/>
              <a:uLnTx/>
              <a:uFillTx/>
              <a:latin typeface="+mn-lt"/>
              <a:ea typeface="+mn-ea"/>
              <a:cs typeface="+mn-cs"/>
            </a:endParaRPr>
          </a:p>
        </p:txBody>
      </p:sp>
      <p:sp>
        <p:nvSpPr>
          <p:cNvPr id="7" name="TextBox 6"/>
          <p:cNvSpPr txBox="1"/>
          <p:nvPr/>
        </p:nvSpPr>
        <p:spPr>
          <a:xfrm>
            <a:off x="8382000" y="457200"/>
            <a:ext cx="457200" cy="523220"/>
          </a:xfrm>
          <a:prstGeom prst="rect">
            <a:avLst/>
          </a:prstGeom>
          <a:noFill/>
        </p:spPr>
        <p:txBody>
          <a:bodyPr wrap="square" rtlCol="0">
            <a:spAutoFit/>
          </a:bodyPr>
          <a:lstStyle/>
          <a:p>
            <a:r>
              <a:rPr lang="en-US" sz="2800" dirty="0" smtClean="0">
                <a:ln>
                  <a:solidFill>
                    <a:srgbClr val="FF0000"/>
                  </a:solidFill>
                </a:ln>
                <a:solidFill>
                  <a:srgbClr val="FF0000"/>
                </a:solidFill>
                <a:sym typeface="Wingdings"/>
              </a:rPr>
              <a:t></a:t>
            </a:r>
            <a:endParaRPr lang="en-US" sz="2800" dirty="0">
              <a:ln>
                <a:solidFill>
                  <a:srgbClr val="FF0000"/>
                </a:solidFill>
              </a:ln>
              <a:solidFill>
                <a:srgbClr val="FF0000"/>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2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xEl>
                                              <p:pRg st="0" end="0"/>
                                            </p:txEl>
                                          </p:spTgt>
                                        </p:tgtEl>
                                      </p:cBhvr>
                                    </p:animEffect>
                                  </p:childTnLst>
                                </p:cTn>
                              </p:par>
                            </p:childTnLst>
                          </p:cTn>
                        </p:par>
                        <p:par>
                          <p:cTn id="10" fill="hold">
                            <p:stCondLst>
                              <p:cond delay="2000"/>
                            </p:stCondLst>
                            <p:childTnLst>
                              <p:par>
                                <p:cTn id="11" presetID="29"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CIM\100MEDIA\PIC_0065.JPG"/>
          <p:cNvPicPr>
            <a:picLocks noGrp="1" noChangeAspect="1" noChangeArrowheads="1"/>
          </p:cNvPicPr>
          <p:nvPr>
            <p:ph idx="1"/>
          </p:nvPr>
        </p:nvPicPr>
        <p:blipFill>
          <a:blip r:embed="rId2"/>
          <a:stretch>
            <a:fillRect/>
          </a:stretch>
        </p:blipFill>
        <p:spPr bwMode="auto">
          <a:xfrm>
            <a:off x="4191003" y="2819402"/>
            <a:ext cx="5410199" cy="4187825"/>
          </a:xfrm>
          <a:prstGeom prst="rect">
            <a:avLst/>
          </a:prstGeom>
          <a:noFill/>
        </p:spPr>
      </p:pic>
      <p:pic>
        <p:nvPicPr>
          <p:cNvPr id="6146" name="Picture 2" descr="F:\انسیه\PIC_0068.JPG"/>
          <p:cNvPicPr>
            <a:picLocks noChangeAspect="1" noChangeArrowheads="1"/>
          </p:cNvPicPr>
          <p:nvPr/>
        </p:nvPicPr>
        <p:blipFill>
          <a:blip r:embed="rId3"/>
          <a:srcRect/>
          <a:stretch>
            <a:fillRect/>
          </a:stretch>
        </p:blipFill>
        <p:spPr bwMode="auto">
          <a:xfrm>
            <a:off x="4343400" y="-381000"/>
            <a:ext cx="5257800" cy="3312862"/>
          </a:xfrm>
          <a:prstGeom prst="rect">
            <a:avLst/>
          </a:prstGeom>
          <a:noFill/>
        </p:spPr>
      </p:pic>
      <p:sp>
        <p:nvSpPr>
          <p:cNvPr id="10" name="Oval 9"/>
          <p:cNvSpPr/>
          <p:nvPr/>
        </p:nvSpPr>
        <p:spPr>
          <a:xfrm>
            <a:off x="6629400" y="4267200"/>
            <a:ext cx="1295400" cy="137160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7086600" y="2362200"/>
            <a:ext cx="381000" cy="1828800"/>
          </a:xfrm>
          <a:prstGeom prst="upArrow">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724400" y="1752600"/>
            <a:ext cx="5105400" cy="369332"/>
          </a:xfrm>
          <a:prstGeom prst="rect">
            <a:avLst/>
          </a:prstGeom>
          <a:noFill/>
        </p:spPr>
        <p:txBody>
          <a:bodyPr wrap="square" rtlCol="0">
            <a:spAutoFit/>
          </a:bodyPr>
          <a:lstStyle/>
          <a:p>
            <a:r>
              <a:rPr lang="fa-IR" dirty="0" smtClean="0">
                <a:ln>
                  <a:solidFill>
                    <a:schemeClr val="tx1">
                      <a:lumMod val="95000"/>
                      <a:lumOff val="5000"/>
                    </a:schemeClr>
                  </a:solidFill>
                </a:ln>
                <a:solidFill>
                  <a:srgbClr val="FF0000"/>
                </a:solidFill>
              </a:rPr>
              <a:t>نور گیری طبیعی  در فضای مرکزی(بازار تبریز</a:t>
            </a:r>
            <a:r>
              <a:rPr lang="fa-IR" dirty="0" smtClean="0"/>
              <a:t>)</a:t>
            </a:r>
            <a:endParaRPr lang="en-US" dirty="0"/>
          </a:p>
        </p:txBody>
      </p:sp>
      <p:pic>
        <p:nvPicPr>
          <p:cNvPr id="4098" name="Picture 2" descr="F:\bazar\asli\New Picture (1)k.png"/>
          <p:cNvPicPr>
            <a:picLocks noChangeAspect="1" noChangeArrowheads="1"/>
          </p:cNvPicPr>
          <p:nvPr/>
        </p:nvPicPr>
        <p:blipFill>
          <a:blip r:embed="rId4"/>
          <a:srcRect/>
          <a:stretch>
            <a:fillRect/>
          </a:stretch>
        </p:blipFill>
        <p:spPr bwMode="auto">
          <a:xfrm>
            <a:off x="0" y="-381000"/>
            <a:ext cx="4368800" cy="4381500"/>
          </a:xfrm>
          <a:prstGeom prst="rect">
            <a:avLst/>
          </a:prstGeom>
          <a:noFill/>
        </p:spPr>
      </p:pic>
      <p:sp>
        <p:nvSpPr>
          <p:cNvPr id="18" name="Oval 17"/>
          <p:cNvSpPr/>
          <p:nvPr/>
        </p:nvSpPr>
        <p:spPr>
          <a:xfrm>
            <a:off x="1600200" y="1219200"/>
            <a:ext cx="1295400" cy="12954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CIMG0952.JPG"/>
          <p:cNvPicPr>
            <a:picLocks noChangeAspect="1"/>
          </p:cNvPicPr>
          <p:nvPr/>
        </p:nvPicPr>
        <p:blipFill>
          <a:blip r:embed="rId5" cstate="print"/>
          <a:stretch>
            <a:fillRect/>
          </a:stretch>
        </p:blipFill>
        <p:spPr>
          <a:xfrm>
            <a:off x="0" y="3962400"/>
            <a:ext cx="4343400" cy="3048000"/>
          </a:xfrm>
          <a:prstGeom prst="rect">
            <a:avLst/>
          </a:prstGeom>
        </p:spPr>
      </p:pic>
      <p:sp>
        <p:nvSpPr>
          <p:cNvPr id="21" name="Down Arrow 20"/>
          <p:cNvSpPr/>
          <p:nvPr/>
        </p:nvSpPr>
        <p:spPr>
          <a:xfrm>
            <a:off x="2057400" y="2057400"/>
            <a:ext cx="457200" cy="3048000"/>
          </a:xfrm>
          <a:prstGeom prst="downArrow">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85800" y="5181600"/>
            <a:ext cx="3200400" cy="646331"/>
          </a:xfrm>
          <a:prstGeom prst="rect">
            <a:avLst/>
          </a:prstGeom>
          <a:noFill/>
        </p:spPr>
        <p:txBody>
          <a:bodyPr wrap="square" rtlCol="0">
            <a:spAutoFit/>
          </a:bodyPr>
          <a:lstStyle/>
          <a:p>
            <a:r>
              <a:rPr lang="fa-IR" dirty="0" smtClean="0">
                <a:solidFill>
                  <a:srgbClr val="FF0000"/>
                </a:solidFill>
              </a:rPr>
              <a:t>نورگیری از سقف فضای مرکزی (الماس شرق)</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par>
                          <p:cTn id="11" fill="hold">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921.JPG"/>
          <p:cNvPicPr>
            <a:picLocks noGrp="1" noChangeAspect="1" noChangeArrowheads="1"/>
          </p:cNvPicPr>
          <p:nvPr>
            <p:ph idx="1"/>
          </p:nvPr>
        </p:nvPicPr>
        <p:blipFill>
          <a:blip r:embed="rId2"/>
          <a:srcRect/>
          <a:stretch>
            <a:fillRect/>
          </a:stretch>
        </p:blipFill>
        <p:spPr bwMode="auto">
          <a:xfrm rot="5400000">
            <a:off x="533399" y="-533399"/>
            <a:ext cx="8382001" cy="9448799"/>
          </a:xfrm>
          <a:prstGeom prst="rect">
            <a:avLst/>
          </a:prstGeom>
          <a:noFill/>
        </p:spPr>
      </p:pic>
      <p:sp>
        <p:nvSpPr>
          <p:cNvPr id="5" name="Down Arrow 4"/>
          <p:cNvSpPr/>
          <p:nvPr/>
        </p:nvSpPr>
        <p:spPr>
          <a:xfrm>
            <a:off x="3962400" y="1524000"/>
            <a:ext cx="1219200" cy="1447800"/>
          </a:xfrm>
          <a:prstGeom prst="downArrow">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mtClean="0"/>
              <a:t>÷</a:t>
            </a:r>
            <a:endParaRPr lang="en-US" dirty="0"/>
          </a:p>
        </p:txBody>
      </p:sp>
      <p:sp>
        <p:nvSpPr>
          <p:cNvPr id="6" name="TextBox 5"/>
          <p:cNvSpPr txBox="1"/>
          <p:nvPr/>
        </p:nvSpPr>
        <p:spPr>
          <a:xfrm>
            <a:off x="2819400" y="609600"/>
            <a:ext cx="5715000" cy="830997"/>
          </a:xfrm>
          <a:prstGeom prst="rect">
            <a:avLst/>
          </a:prstGeom>
          <a:noFill/>
        </p:spPr>
        <p:txBody>
          <a:bodyPr wrap="square" rtlCol="0">
            <a:spAutoFit/>
          </a:bodyPr>
          <a:lstStyle/>
          <a:p>
            <a:r>
              <a:rPr lang="fa-IR" sz="4800" dirty="0" smtClean="0">
                <a:ln>
                  <a:solidFill>
                    <a:schemeClr val="tx1">
                      <a:lumMod val="95000"/>
                      <a:lumOff val="5000"/>
                    </a:schemeClr>
                  </a:solidFill>
                </a:ln>
              </a:rPr>
              <a:t>نتیجه گیری </a:t>
            </a:r>
            <a:endParaRPr lang="en-US" sz="4800" dirty="0">
              <a:ln>
                <a:solidFill>
                  <a:schemeClr val="tx1">
                    <a:lumMod val="95000"/>
                    <a:lumOff val="5000"/>
                  </a:schemeClr>
                </a:solidFill>
              </a:ln>
            </a:endParaRPr>
          </a:p>
        </p:txBody>
      </p:sp>
      <p:sp>
        <p:nvSpPr>
          <p:cNvPr id="7" name="TextBox 6"/>
          <p:cNvSpPr txBox="1"/>
          <p:nvPr/>
        </p:nvSpPr>
        <p:spPr>
          <a:xfrm>
            <a:off x="533400" y="3276600"/>
            <a:ext cx="8077200" cy="400110"/>
          </a:xfrm>
          <a:prstGeom prst="rect">
            <a:avLst/>
          </a:prstGeom>
          <a:noFill/>
        </p:spPr>
        <p:txBody>
          <a:bodyPr wrap="square" rtlCol="0">
            <a:spAutoFit/>
          </a:bodyPr>
          <a:lstStyle/>
          <a:p>
            <a:r>
              <a:rPr lang="fa-I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حد اکثر استفاده مطلوب  از نور روز در عناصر مختلف بازارسنتی</a:t>
            </a:r>
            <a:endPar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Down Arrow 7"/>
          <p:cNvSpPr/>
          <p:nvPr/>
        </p:nvSpPr>
        <p:spPr>
          <a:xfrm>
            <a:off x="4267200" y="4114800"/>
            <a:ext cx="838200" cy="990600"/>
          </a:xfrm>
          <a:prstGeom prst="downArrow">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3400" y="3200400"/>
            <a:ext cx="79248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33800" y="5105400"/>
            <a:ext cx="213360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a-IR" sz="2400" dirty="0" smtClean="0">
                <a:ln>
                  <a:solidFill>
                    <a:schemeClr val="tx1">
                      <a:lumMod val="95000"/>
                      <a:lumOff val="5000"/>
                    </a:schemeClr>
                  </a:solidFill>
                </a:ln>
              </a:rPr>
              <a:t>تامین نور کافی</a:t>
            </a:r>
            <a:endParaRPr lang="en-US" sz="2400" dirty="0">
              <a:ln>
                <a:solidFill>
                  <a:schemeClr val="tx1">
                    <a:lumMod val="95000"/>
                    <a:lumOff val="5000"/>
                  </a:schemeClr>
                </a:solidFill>
              </a:ln>
            </a:endParaRPr>
          </a:p>
        </p:txBody>
      </p:sp>
      <p:pic>
        <p:nvPicPr>
          <p:cNvPr id="11" name="img" descr="بازار کرمان"/>
          <p:cNvPicPr>
            <a:picLocks noChangeAspect="1" noChangeArrowheads="1"/>
          </p:cNvPicPr>
          <p:nvPr/>
        </p:nvPicPr>
        <p:blipFill>
          <a:blip r:embed="rId3"/>
          <a:srcRect/>
          <a:stretch>
            <a:fillRect/>
          </a:stretch>
        </p:blipFill>
        <p:spPr bwMode="auto">
          <a:xfrm>
            <a:off x="6172200" y="533400"/>
            <a:ext cx="2523959" cy="2569029"/>
          </a:xfrm>
          <a:prstGeom prst="rect">
            <a:avLst/>
          </a:prstGeom>
          <a:noFill/>
          <a:ln w="9525">
            <a:noFill/>
            <a:miter lim="800000"/>
            <a:headEnd/>
            <a:tailEnd/>
          </a:ln>
        </p:spPr>
      </p:pic>
      <p:pic>
        <p:nvPicPr>
          <p:cNvPr id="12" name="Content Placeholder 3" descr="saghfe timche.JPG"/>
          <p:cNvPicPr>
            <a:picLocks noChangeAspect="1" noChangeArrowheads="1"/>
          </p:cNvPicPr>
          <p:nvPr/>
        </p:nvPicPr>
        <p:blipFill>
          <a:blip r:embed="rId4"/>
          <a:srcRect/>
          <a:stretch>
            <a:fillRect/>
          </a:stretch>
        </p:blipFill>
        <p:spPr bwMode="auto">
          <a:xfrm>
            <a:off x="685800" y="533400"/>
            <a:ext cx="2362200" cy="2590800"/>
          </a:xfrm>
          <a:prstGeom prst="rect">
            <a:avLst/>
          </a:prstGeom>
          <a:noFill/>
          <a:ln w="9525">
            <a:noFill/>
            <a:miter lim="800000"/>
            <a:headEnd/>
            <a:tailEnd/>
          </a:ln>
        </p:spPr>
      </p:pic>
      <p:sp>
        <p:nvSpPr>
          <p:cNvPr id="14" name="TextBox 13"/>
          <p:cNvSpPr txBox="1"/>
          <p:nvPr/>
        </p:nvSpPr>
        <p:spPr>
          <a:xfrm>
            <a:off x="2133600" y="5715000"/>
            <a:ext cx="541020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fa-IR" dirty="0" smtClean="0"/>
          </a:p>
          <a:p>
            <a:r>
              <a:rPr lang="fa-IR" dirty="0" smtClean="0">
                <a:ln>
                  <a:solidFill>
                    <a:schemeClr val="tx1">
                      <a:lumMod val="95000"/>
                      <a:lumOff val="5000"/>
                    </a:schemeClr>
                  </a:solidFill>
                </a:ln>
              </a:rPr>
              <a:t> </a:t>
            </a:r>
            <a:r>
              <a:rPr lang="fa-IR" sz="2400" dirty="0" smtClean="0">
                <a:ln>
                  <a:solidFill>
                    <a:schemeClr val="tx1">
                      <a:lumMod val="95000"/>
                      <a:lumOff val="5000"/>
                    </a:schemeClr>
                  </a:solidFill>
                </a:ln>
              </a:rPr>
              <a:t>ایجاد حس تمایل  وکشش  در مجموعه</a:t>
            </a:r>
            <a:endParaRPr lang="en-US" sz="2400" dirty="0">
              <a:ln>
                <a:solidFill>
                  <a:schemeClr val="tx1">
                    <a:lumMod val="95000"/>
                    <a:lumOff val="5000"/>
                  </a:schemeClr>
                </a:solidFill>
              </a:ln>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1_2.jpg"/>
          <p:cNvPicPr>
            <a:picLocks noGrp="1" noChangeAspect="1"/>
          </p:cNvPicPr>
          <p:nvPr>
            <p:ph idx="1"/>
          </p:nvPr>
        </p:nvPicPr>
        <p:blipFill>
          <a:blip r:embed="rId2" cstate="print"/>
          <a:stretch>
            <a:fillRect/>
          </a:stretch>
        </p:blipFill>
        <p:spPr>
          <a:xfrm>
            <a:off x="2286002" y="0"/>
            <a:ext cx="6858001" cy="4648200"/>
          </a:xfrm>
          <a:noFill/>
        </p:spPr>
      </p:pic>
      <p:pic>
        <p:nvPicPr>
          <p:cNvPr id="5" name="Picture 4" descr="PIC_0071.JPG"/>
          <p:cNvPicPr>
            <a:picLocks noChangeAspect="1"/>
          </p:cNvPicPr>
          <p:nvPr/>
        </p:nvPicPr>
        <p:blipFill>
          <a:blip r:embed="rId3"/>
          <a:stretch>
            <a:fillRect/>
          </a:stretch>
        </p:blipFill>
        <p:spPr>
          <a:xfrm>
            <a:off x="0" y="2971800"/>
            <a:ext cx="5638800" cy="3744022"/>
          </a:xfrm>
          <a:prstGeom prst="rect">
            <a:avLst/>
          </a:prstGeom>
          <a:ln>
            <a:solidFill>
              <a:schemeClr val="tx1"/>
            </a:solidFill>
            <a:prstDash val="sysDot"/>
          </a:ln>
        </p:spPr>
      </p:pic>
      <p:sp>
        <p:nvSpPr>
          <p:cNvPr id="8" name="TextBox 7"/>
          <p:cNvSpPr txBox="1"/>
          <p:nvPr/>
        </p:nvSpPr>
        <p:spPr>
          <a:xfrm>
            <a:off x="152400" y="6324601"/>
            <a:ext cx="3048000" cy="369332"/>
          </a:xfrm>
          <a:prstGeom prst="rect">
            <a:avLst/>
          </a:prstGeom>
          <a:noFill/>
        </p:spPr>
        <p:txBody>
          <a:bodyPr wrap="square" rtlCol="0">
            <a:spAutoFit/>
          </a:bodyPr>
          <a:lstStyle/>
          <a:p>
            <a:r>
              <a:rPr lang="fa-IR" dirty="0" smtClean="0"/>
              <a:t>ن</a:t>
            </a:r>
            <a:r>
              <a:rPr lang="fa-IR" dirty="0" smtClean="0">
                <a:solidFill>
                  <a:schemeClr val="bg1"/>
                </a:solidFill>
              </a:rPr>
              <a:t>مایی از سرای  بازار سنتی</a:t>
            </a:r>
            <a:endParaRPr lang="en-US" dirty="0">
              <a:solidFill>
                <a:schemeClr val="bg1"/>
              </a:solidFill>
            </a:endParaRPr>
          </a:p>
        </p:txBody>
      </p:sp>
      <p:sp>
        <p:nvSpPr>
          <p:cNvPr id="9" name="TextBox 8"/>
          <p:cNvSpPr txBox="1"/>
          <p:nvPr/>
        </p:nvSpPr>
        <p:spPr>
          <a:xfrm>
            <a:off x="6934200" y="2"/>
            <a:ext cx="3733800" cy="646331"/>
          </a:xfrm>
          <a:prstGeom prst="rect">
            <a:avLst/>
          </a:prstGeom>
          <a:noFill/>
        </p:spPr>
        <p:txBody>
          <a:bodyPr wrap="square" rtlCol="0">
            <a:spAutoFit/>
          </a:bodyPr>
          <a:lstStyle/>
          <a:p>
            <a:r>
              <a:rPr lang="fa-IR" dirty="0" smtClean="0">
                <a:solidFill>
                  <a:schemeClr val="accent2">
                    <a:lumMod val="20000"/>
                    <a:lumOff val="80000"/>
                  </a:schemeClr>
                </a:solidFill>
              </a:rPr>
              <a:t>نمایی از بازار امروزی</a:t>
            </a:r>
          </a:p>
          <a:p>
            <a:endParaRPr lang="en-US" dirty="0"/>
          </a:p>
        </p:txBody>
      </p:sp>
      <p:sp>
        <p:nvSpPr>
          <p:cNvPr id="14" name="Right Bracket 13"/>
          <p:cNvSpPr/>
          <p:nvPr/>
        </p:nvSpPr>
        <p:spPr>
          <a:xfrm>
            <a:off x="3581403" y="5257800"/>
            <a:ext cx="45719" cy="1219200"/>
          </a:xfrm>
          <a:prstGeom prst="rightBracket">
            <a:avLst/>
          </a:prstGeom>
          <a:ln w="7620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ket 14"/>
          <p:cNvSpPr/>
          <p:nvPr/>
        </p:nvSpPr>
        <p:spPr>
          <a:xfrm>
            <a:off x="4038600" y="4038600"/>
            <a:ext cx="76200" cy="2362200"/>
          </a:xfrm>
          <a:prstGeom prst="rightBracket">
            <a:avLst/>
          </a:prstGeom>
          <a:ln w="7620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nip Same Side Corner Rectangle 15"/>
          <p:cNvSpPr/>
          <p:nvPr/>
        </p:nvSpPr>
        <p:spPr>
          <a:xfrm>
            <a:off x="1600200" y="3124200"/>
            <a:ext cx="609600" cy="457200"/>
          </a:xfrm>
          <a:prstGeom prst="snip2Same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7" name="Snip Same Side Corner Rectangle 16"/>
          <p:cNvSpPr/>
          <p:nvPr/>
        </p:nvSpPr>
        <p:spPr>
          <a:xfrm>
            <a:off x="3352800" y="3124200"/>
            <a:ext cx="609600" cy="457200"/>
          </a:xfrm>
          <a:prstGeom prst="snip2Same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nip Same Side Corner Rectangle 17"/>
          <p:cNvSpPr/>
          <p:nvPr/>
        </p:nvSpPr>
        <p:spPr>
          <a:xfrm>
            <a:off x="2514600" y="3124200"/>
            <a:ext cx="609600" cy="457200"/>
          </a:xfrm>
          <a:prstGeom prst="snip2Same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nip Same Side Corner Rectangle 18"/>
          <p:cNvSpPr/>
          <p:nvPr/>
        </p:nvSpPr>
        <p:spPr>
          <a:xfrm>
            <a:off x="4724400" y="304800"/>
            <a:ext cx="2057400" cy="1295400"/>
          </a:xfrm>
          <a:prstGeom prst="snip2SameRect">
            <a:avLst/>
          </a:prstGeom>
          <a:noFill/>
          <a:ln w="38100">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rved Left Arrow 20"/>
          <p:cNvSpPr/>
          <p:nvPr/>
        </p:nvSpPr>
        <p:spPr>
          <a:xfrm>
            <a:off x="5791200" y="2590800"/>
            <a:ext cx="2133600" cy="3962400"/>
          </a:xfrm>
          <a:prstGeom prst="curvedLeftArrow">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ight Bracket 23"/>
          <p:cNvSpPr/>
          <p:nvPr/>
        </p:nvSpPr>
        <p:spPr>
          <a:xfrm>
            <a:off x="5943603" y="1600200"/>
            <a:ext cx="45719" cy="1981200"/>
          </a:xfrm>
          <a:prstGeom prst="rightBracke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Bracket 24"/>
          <p:cNvSpPr/>
          <p:nvPr/>
        </p:nvSpPr>
        <p:spPr>
          <a:xfrm>
            <a:off x="5715003" y="2743200"/>
            <a:ext cx="45719" cy="914400"/>
          </a:xfrm>
          <a:prstGeom prst="righ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Curved Right Arrow 26"/>
          <p:cNvSpPr/>
          <p:nvPr/>
        </p:nvSpPr>
        <p:spPr>
          <a:xfrm>
            <a:off x="2057400" y="152400"/>
            <a:ext cx="1905000" cy="3505200"/>
          </a:xfrm>
          <a:prstGeom prst="curvedRightArrow">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0" y="990602"/>
            <a:ext cx="2438400" cy="1200329"/>
          </a:xfrm>
          <a:prstGeom prst="rect">
            <a:avLst/>
          </a:prstGeom>
          <a:noFill/>
        </p:spPr>
        <p:txBody>
          <a:bodyPr wrap="square" rtlCol="0">
            <a:spAutoFit/>
          </a:bodyPr>
          <a:lstStyle/>
          <a:p>
            <a:r>
              <a:rPr lang="fa-IR" dirty="0" smtClean="0">
                <a:ln>
                  <a:solidFill>
                    <a:schemeClr val="accent3">
                      <a:lumMod val="50000"/>
                    </a:schemeClr>
                  </a:solidFill>
                </a:ln>
              </a:rPr>
              <a:t>چگونگی تاکید فضایی  در نقاط عطف بازار سنتی و مدرن</a:t>
            </a:r>
          </a:p>
          <a:p>
            <a:endParaRPr lang="en-US" dirty="0">
              <a:ln>
                <a:solidFill>
                  <a:schemeClr val="accent3">
                    <a:lumMod val="50000"/>
                  </a:schemeClr>
                </a:solidFill>
              </a:ln>
            </a:endParaRPr>
          </a:p>
        </p:txBody>
      </p:sp>
      <p:sp>
        <p:nvSpPr>
          <p:cNvPr id="30" name="TextBox 29"/>
          <p:cNvSpPr txBox="1"/>
          <p:nvPr/>
        </p:nvSpPr>
        <p:spPr>
          <a:xfrm>
            <a:off x="5715000" y="4876801"/>
            <a:ext cx="3429000" cy="646331"/>
          </a:xfrm>
          <a:prstGeom prst="rect">
            <a:avLst/>
          </a:prstGeom>
          <a:noFill/>
        </p:spPr>
        <p:txBody>
          <a:bodyPr wrap="square" rtlCol="0">
            <a:spAutoFit/>
          </a:bodyPr>
          <a:lstStyle/>
          <a:p>
            <a:r>
              <a:rPr lang="fa-IR" dirty="0" smtClean="0">
                <a:ln>
                  <a:solidFill>
                    <a:schemeClr val="accent3">
                      <a:lumMod val="50000"/>
                    </a:schemeClr>
                  </a:solidFill>
                </a:ln>
              </a:rPr>
              <a:t>مقایسه مقیاس انسانی </a:t>
            </a:r>
            <a:r>
              <a:rPr lang="fa-IR" dirty="0" err="1" smtClean="0">
                <a:ln>
                  <a:solidFill>
                    <a:schemeClr val="accent3">
                      <a:lumMod val="50000"/>
                    </a:schemeClr>
                  </a:solidFill>
                </a:ln>
              </a:rPr>
              <a:t>درنمای</a:t>
            </a:r>
            <a:r>
              <a:rPr lang="fa-IR" dirty="0" smtClean="0">
                <a:ln>
                  <a:solidFill>
                    <a:schemeClr val="accent3">
                      <a:lumMod val="50000"/>
                    </a:schemeClr>
                  </a:solidFill>
                </a:ln>
              </a:rPr>
              <a:t>  بازارهای سنتی </a:t>
            </a:r>
            <a:r>
              <a:rPr lang="fa-IR" dirty="0" err="1" smtClean="0">
                <a:ln>
                  <a:solidFill>
                    <a:schemeClr val="accent3">
                      <a:lumMod val="50000"/>
                    </a:schemeClr>
                  </a:solidFill>
                </a:ln>
              </a:rPr>
              <a:t>ومدرن</a:t>
            </a:r>
            <a:endParaRPr lang="en-US" dirty="0">
              <a:ln>
                <a:solidFill>
                  <a:schemeClr val="accent3">
                    <a:lumMod val="50000"/>
                  </a:schemeClr>
                </a:solidFill>
              </a:ln>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par>
                                <p:cTn id="17" presetID="2" presetClass="entr" presetSubtype="1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F:\bazar\asli\PIC_007011.JPG"/>
          <p:cNvPicPr>
            <a:picLocks noGrp="1" noChangeAspect="1" noChangeArrowheads="1"/>
          </p:cNvPicPr>
          <p:nvPr>
            <p:ph idx="1"/>
          </p:nvPr>
        </p:nvPicPr>
        <p:blipFill>
          <a:blip r:embed="rId2"/>
          <a:srcRect/>
          <a:stretch>
            <a:fillRect/>
          </a:stretch>
        </p:blipFill>
        <p:spPr bwMode="auto">
          <a:xfrm>
            <a:off x="0" y="0"/>
            <a:ext cx="9144000" cy="7131248"/>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5" name="Picture 4" descr="PIC_0071.JPG"/>
          <p:cNvPicPr>
            <a:picLocks noChangeAspect="1"/>
          </p:cNvPicPr>
          <p:nvPr/>
        </p:nvPicPr>
        <p:blipFill>
          <a:blip r:embed="rId3"/>
          <a:stretch>
            <a:fillRect/>
          </a:stretch>
        </p:blipFill>
        <p:spPr>
          <a:xfrm>
            <a:off x="304800" y="3429000"/>
            <a:ext cx="4361008" cy="3200400"/>
          </a:xfrm>
          <a:prstGeom prst="rect">
            <a:avLst/>
          </a:prstGeom>
          <a:ln>
            <a:solidFill>
              <a:schemeClr val="tx1"/>
            </a:solidFill>
            <a:prstDash val="sysDot"/>
          </a:ln>
        </p:spPr>
      </p:pic>
      <p:sp>
        <p:nvSpPr>
          <p:cNvPr id="6" name="TextBox 5"/>
          <p:cNvSpPr txBox="1"/>
          <p:nvPr/>
        </p:nvSpPr>
        <p:spPr>
          <a:xfrm>
            <a:off x="533400" y="152402"/>
            <a:ext cx="3657600" cy="646331"/>
          </a:xfrm>
          <a:prstGeom prst="rect">
            <a:avLst/>
          </a:prstGeom>
          <a:ln w="7620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a-IR"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نتیجه گیری </a:t>
            </a:r>
            <a:endParaRPr lang="en-US"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Down Arrow 6"/>
          <p:cNvSpPr/>
          <p:nvPr/>
        </p:nvSpPr>
        <p:spPr>
          <a:xfrm>
            <a:off x="1676400" y="1143000"/>
            <a:ext cx="1219200" cy="1219200"/>
          </a:xfrm>
          <a:prstGeom prst="downArrow">
            <a:avLst/>
          </a:prstGeom>
          <a:noFill/>
          <a:ln w="57150">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p:cNvSpPr txBox="1"/>
          <p:nvPr/>
        </p:nvSpPr>
        <p:spPr>
          <a:xfrm>
            <a:off x="152400" y="2590801"/>
            <a:ext cx="4876800" cy="984885"/>
          </a:xfrm>
          <a:prstGeom prst="rect">
            <a:avLst/>
          </a:prstGeom>
          <a:ln>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fa-IR" sz="2000" dirty="0" smtClean="0">
                <a:ln>
                  <a:solidFill>
                    <a:schemeClr val="accent2">
                      <a:lumMod val="50000"/>
                    </a:schemeClr>
                  </a:solidFill>
                </a:ln>
                <a:solidFill>
                  <a:schemeClr val="bg2">
                    <a:lumMod val="10000"/>
                  </a:schemeClr>
                </a:solidFill>
              </a:rPr>
              <a:t>وجود مقیاس انسا</a:t>
            </a:r>
            <a:r>
              <a:rPr lang="fa-IR" sz="2000" b="1" dirty="0" smtClean="0">
                <a:ln>
                  <a:solidFill>
                    <a:schemeClr val="accent2">
                      <a:lumMod val="50000"/>
                    </a:schemeClr>
                  </a:solidFill>
                </a:ln>
                <a:solidFill>
                  <a:schemeClr val="bg2">
                    <a:lumMod val="10000"/>
                  </a:schemeClr>
                </a:solidFill>
              </a:rPr>
              <a:t>ن</a:t>
            </a:r>
            <a:r>
              <a:rPr lang="fa-IR" sz="2000" dirty="0" smtClean="0">
                <a:ln>
                  <a:solidFill>
                    <a:schemeClr val="accent2">
                      <a:lumMod val="50000"/>
                    </a:schemeClr>
                  </a:solidFill>
                </a:ln>
                <a:solidFill>
                  <a:schemeClr val="bg2">
                    <a:lumMod val="10000"/>
                  </a:schemeClr>
                </a:solidFill>
              </a:rPr>
              <a:t>ی </a:t>
            </a:r>
            <a:r>
              <a:rPr lang="fa-IR" sz="2000" dirty="0" err="1" smtClean="0">
                <a:ln>
                  <a:solidFill>
                    <a:schemeClr val="accent2">
                      <a:lumMod val="50000"/>
                    </a:schemeClr>
                  </a:solidFill>
                </a:ln>
                <a:solidFill>
                  <a:schemeClr val="bg2">
                    <a:lumMod val="10000"/>
                  </a:schemeClr>
                </a:solidFill>
              </a:rPr>
              <a:t>وتناسبات</a:t>
            </a:r>
            <a:r>
              <a:rPr lang="fa-IR" sz="2000" dirty="0" smtClean="0">
                <a:ln>
                  <a:solidFill>
                    <a:schemeClr val="accent2">
                      <a:lumMod val="50000"/>
                    </a:schemeClr>
                  </a:solidFill>
                </a:ln>
                <a:solidFill>
                  <a:schemeClr val="bg2">
                    <a:lumMod val="10000"/>
                  </a:schemeClr>
                </a:solidFill>
              </a:rPr>
              <a:t> در بازارهای سنتی </a:t>
            </a:r>
          </a:p>
          <a:p>
            <a:endParaRPr lang="en-US" dirty="0"/>
          </a:p>
        </p:txBody>
      </p:sp>
      <p:sp>
        <p:nvSpPr>
          <p:cNvPr id="10" name="TextBox 9"/>
          <p:cNvSpPr txBox="1"/>
          <p:nvPr/>
        </p:nvSpPr>
        <p:spPr>
          <a:xfrm>
            <a:off x="6019800" y="5029201"/>
            <a:ext cx="2667000" cy="1477328"/>
          </a:xfrm>
          <a:prstGeom prst="rect">
            <a:avLst/>
          </a:prstGeom>
          <a:ln>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fa-IR" dirty="0" smtClean="0">
                <a:ln>
                  <a:solidFill>
                    <a:schemeClr val="accent2">
                      <a:lumMod val="50000"/>
                    </a:schemeClr>
                  </a:solidFill>
                </a:ln>
              </a:rPr>
              <a:t>سقف این قسمت از بنا علاوه بر به کار گیری انرژی های طبیعی ُ </a:t>
            </a:r>
            <a:r>
              <a:rPr lang="fa-IR" dirty="0" err="1" smtClean="0">
                <a:ln>
                  <a:solidFill>
                    <a:schemeClr val="accent2">
                      <a:lumMod val="50000"/>
                    </a:schemeClr>
                  </a:solidFill>
                </a:ln>
              </a:rPr>
              <a:t>بااستفاده</a:t>
            </a:r>
            <a:r>
              <a:rPr lang="fa-IR" dirty="0" smtClean="0">
                <a:ln>
                  <a:solidFill>
                    <a:schemeClr val="accent2">
                      <a:lumMod val="50000"/>
                    </a:schemeClr>
                  </a:solidFill>
                </a:ln>
              </a:rPr>
              <a:t> از 3عنصر تکرار شونده ایجاد حس تعادل </a:t>
            </a:r>
            <a:endParaRPr lang="en-US" dirty="0">
              <a:ln>
                <a:solidFill>
                  <a:schemeClr val="accent2">
                    <a:lumMod val="50000"/>
                  </a:schemeClr>
                </a:solidFill>
              </a:ln>
            </a:endParaRPr>
          </a:p>
        </p:txBody>
      </p:sp>
      <p:sp>
        <p:nvSpPr>
          <p:cNvPr id="11" name="Up Arrow 10"/>
          <p:cNvSpPr/>
          <p:nvPr/>
        </p:nvSpPr>
        <p:spPr>
          <a:xfrm>
            <a:off x="6629400" y="3429000"/>
            <a:ext cx="1295400" cy="1219200"/>
          </a:xfrm>
          <a:prstGeom prst="upArrow">
            <a:avLst/>
          </a:prstGeom>
          <a:noFill/>
          <a:ln w="57150">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5791200" y="2667001"/>
            <a:ext cx="2743200" cy="646331"/>
          </a:xfrm>
          <a:prstGeom prst="rect">
            <a:avLst/>
          </a:prstGeom>
          <a:ln>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fa-IR" dirty="0" smtClean="0"/>
              <a:t>و</a:t>
            </a:r>
            <a:r>
              <a:rPr lang="fa-IR" dirty="0" smtClean="0">
                <a:ln>
                  <a:solidFill>
                    <a:schemeClr val="accent2">
                      <a:lumMod val="50000"/>
                    </a:schemeClr>
                  </a:solidFill>
                </a:ln>
              </a:rPr>
              <a:t>جود سلسله مراتب مناسب در نما</a:t>
            </a:r>
            <a:endParaRPr lang="en-US" dirty="0">
              <a:ln>
                <a:solidFill>
                  <a:schemeClr val="accent2">
                    <a:lumMod val="50000"/>
                  </a:schemeClr>
                </a:solidFill>
              </a:ln>
            </a:endParaRPr>
          </a:p>
        </p:txBody>
      </p:sp>
      <p:sp>
        <p:nvSpPr>
          <p:cNvPr id="13" name="Up Arrow 12"/>
          <p:cNvSpPr/>
          <p:nvPr/>
        </p:nvSpPr>
        <p:spPr>
          <a:xfrm>
            <a:off x="6553200" y="1143000"/>
            <a:ext cx="1295400" cy="1219200"/>
          </a:xfrm>
          <a:prstGeom prst="upArrow">
            <a:avLst/>
          </a:prstGeom>
          <a:noFill/>
          <a:ln w="57150">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5638800" y="457201"/>
            <a:ext cx="2895600" cy="646331"/>
          </a:xfrm>
          <a:prstGeom prst="rect">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a-IR" dirty="0" smtClean="0">
                <a:ln>
                  <a:solidFill>
                    <a:schemeClr val="accent2">
                      <a:lumMod val="50000"/>
                    </a:schemeClr>
                  </a:solidFill>
                </a:ln>
              </a:rPr>
              <a:t>ایجاد حس کشش به داخل مجموعه </a:t>
            </a:r>
            <a:r>
              <a:rPr lang="fa-IR" dirty="0" err="1" smtClean="0">
                <a:ln>
                  <a:solidFill>
                    <a:schemeClr val="accent2">
                      <a:lumMod val="50000"/>
                    </a:schemeClr>
                  </a:solidFill>
                </a:ln>
              </a:rPr>
              <a:t>وایجاد</a:t>
            </a:r>
            <a:r>
              <a:rPr lang="fa-IR" dirty="0" smtClean="0">
                <a:ln>
                  <a:solidFill>
                    <a:schemeClr val="accent2">
                      <a:lumMod val="50000"/>
                    </a:schemeClr>
                  </a:solidFill>
                </a:ln>
              </a:rPr>
              <a:t> </a:t>
            </a:r>
            <a:r>
              <a:rPr lang="fa-IR" dirty="0" err="1" smtClean="0">
                <a:ln>
                  <a:solidFill>
                    <a:schemeClr val="accent2">
                      <a:lumMod val="50000"/>
                    </a:schemeClr>
                  </a:solidFill>
                </a:ln>
              </a:rPr>
              <a:t>ارامش</a:t>
            </a:r>
            <a:endParaRPr lang="en-US" dirty="0">
              <a:ln>
                <a:solidFill>
                  <a:schemeClr val="accent2">
                    <a:lumMod val="50000"/>
                  </a:schemeClr>
                </a:solidFill>
              </a:ln>
            </a:endParaRPr>
          </a:p>
        </p:txBody>
      </p:sp>
      <p:sp>
        <p:nvSpPr>
          <p:cNvPr id="15" name="Right Arrow 14"/>
          <p:cNvSpPr/>
          <p:nvPr/>
        </p:nvSpPr>
        <p:spPr>
          <a:xfrm>
            <a:off x="4724400" y="4953000"/>
            <a:ext cx="1219200" cy="1219200"/>
          </a:xfrm>
          <a:prstGeom prst="rightArrow">
            <a:avLst/>
          </a:prstGeom>
          <a:noFill/>
          <a:ln w="57150">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811.JPG"/>
          <p:cNvPicPr>
            <a:picLocks noGrp="1" noChangeAspect="1" noChangeArrowheads="1"/>
          </p:cNvPicPr>
          <p:nvPr>
            <p:ph idx="1"/>
          </p:nvPr>
        </p:nvPicPr>
        <p:blipFill>
          <a:blip r:embed="rId2"/>
          <a:srcRect/>
          <a:stretch>
            <a:fillRect/>
          </a:stretch>
        </p:blipFill>
        <p:spPr bwMode="auto">
          <a:xfrm>
            <a:off x="1" y="0"/>
            <a:ext cx="9144000" cy="6858000"/>
          </a:xfrm>
          <a:prstGeom prst="rect">
            <a:avLst/>
          </a:prstGeom>
          <a:noFill/>
        </p:spPr>
      </p:pic>
      <p:sp>
        <p:nvSpPr>
          <p:cNvPr id="5" name="Title 1"/>
          <p:cNvSpPr txBox="1">
            <a:spLocks/>
          </p:cNvSpPr>
          <p:nvPr/>
        </p:nvSpPr>
        <p:spPr>
          <a:xfrm>
            <a:off x="457200" y="0"/>
            <a:ext cx="8183880" cy="1051560"/>
          </a:xfrm>
          <a:prstGeom prst="rect">
            <a:avLst/>
          </a:prstGeom>
        </p:spPr>
        <p:txBody>
          <a:bodyPr vert="horz" anchor="b">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sym typeface="Wingdings"/>
              </a:rPr>
              <a:t></a:t>
            </a:r>
            <a:r>
              <a:rPr kumimoji="0" lang="fa-IR" sz="2800" b="0" i="0" u="none" strike="noStrike" kern="1200" cap="none" spc="0" normalizeH="0" baseline="0" noProof="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sym typeface="Wingdings"/>
              </a:rPr>
              <a:t> آسیب شناسی بازارها                                      </a:t>
            </a:r>
            <a:endParaRPr kumimoji="0" lang="en-US" sz="2800" b="0"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endParaRPr>
          </a:p>
        </p:txBody>
      </p:sp>
      <p:sp>
        <p:nvSpPr>
          <p:cNvPr id="6" name="Content Placeholder 2"/>
          <p:cNvSpPr txBox="1">
            <a:spLocks/>
          </p:cNvSpPr>
          <p:nvPr/>
        </p:nvSpPr>
        <p:spPr>
          <a:xfrm>
            <a:off x="4800600" y="1143000"/>
            <a:ext cx="4145280" cy="4800600"/>
          </a:xfrm>
          <a:prstGeom prst="rect">
            <a:avLst/>
          </a:prstGeom>
        </p:spPr>
        <p:txBody>
          <a:bodyPr vert="horz" lIns="182880" tIns="91440">
            <a:normAutofit lnSpcReduction="10000"/>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800" b="0" i="0" u="none" strike="noStrike" kern="1200" cap="none" spc="0" normalizeH="0" baseline="0" noProof="0" smtClean="0">
                <a:ln>
                  <a:noFill/>
                </a:ln>
                <a:solidFill>
                  <a:schemeClr val="tx1"/>
                </a:solidFill>
                <a:effectLst/>
                <a:uLnTx/>
                <a:uFillTx/>
                <a:latin typeface="+mn-lt"/>
                <a:ea typeface="+mn-ea"/>
                <a:cs typeface="+mn-cs"/>
              </a:rPr>
              <a:t>    آسیب های کالبدی: با توجه به عمده 150 تا 200 ساله بازار بیش از هر چیز ناشی از کهنگی و کهولت آن است.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800" b="0" i="0" u="none" strike="noStrike" kern="1200" cap="none" spc="0" normalizeH="0" baseline="0" noProof="0" smtClean="0">
                <a:ln>
                  <a:noFill/>
                </a:ln>
                <a:solidFill>
                  <a:schemeClr val="tx1"/>
                </a:solidFill>
                <a:effectLst/>
                <a:uLnTx/>
                <a:uFillTx/>
                <a:latin typeface="+mn-lt"/>
                <a:ea typeface="+mn-ea"/>
                <a:cs typeface="+mn-cs"/>
              </a:rPr>
              <a:t>    1-تجاوزها و تخلفها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800" b="0" i="0" u="none" strike="noStrike" kern="1200" cap="none" spc="0" normalizeH="0" baseline="0" noProof="0" smtClean="0">
                <a:ln>
                  <a:noFill/>
                </a:ln>
                <a:solidFill>
                  <a:schemeClr val="tx1"/>
                </a:solidFill>
                <a:effectLst/>
                <a:uLnTx/>
                <a:uFillTx/>
                <a:latin typeface="+mn-lt"/>
                <a:ea typeface="+mn-ea"/>
                <a:cs typeface="+mn-cs"/>
              </a:rPr>
              <a:t>    2- ایجاد طبقات اضافه در حجره ها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800" b="0" i="0" u="none" strike="noStrike" kern="1200" cap="none" spc="0" normalizeH="0" baseline="0" noProof="0" smtClean="0">
                <a:ln>
                  <a:noFill/>
                </a:ln>
                <a:solidFill>
                  <a:schemeClr val="tx1"/>
                </a:solidFill>
                <a:effectLst/>
                <a:uLnTx/>
                <a:uFillTx/>
                <a:latin typeface="+mn-lt"/>
                <a:ea typeface="+mn-ea"/>
                <a:cs typeface="+mn-cs"/>
              </a:rPr>
              <a:t>    3- تقسیم یک حجره به دو یا چند حجره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800" b="0" i="0" u="none" strike="noStrike" kern="1200" cap="none" spc="0" normalizeH="0" baseline="0" noProof="0" smtClean="0">
                <a:ln>
                  <a:noFill/>
                </a:ln>
                <a:solidFill>
                  <a:schemeClr val="tx1"/>
                </a:solidFill>
                <a:effectLst/>
                <a:uLnTx/>
                <a:uFillTx/>
                <a:latin typeface="+mn-lt"/>
                <a:ea typeface="+mn-ea"/>
                <a:cs typeface="+mn-cs"/>
              </a:rPr>
              <a:t>    4-اضافه کردن حجره درورودی سراها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800" b="0" i="0" u="none" strike="noStrike" kern="1200" cap="none" spc="0" normalizeH="0" baseline="0" noProof="0" smtClean="0">
                <a:ln>
                  <a:noFill/>
                </a:ln>
                <a:solidFill>
                  <a:schemeClr val="tx1"/>
                </a:solidFill>
                <a:effectLst/>
                <a:uLnTx/>
                <a:uFillTx/>
                <a:latin typeface="+mn-lt"/>
                <a:ea typeface="+mn-ea"/>
                <a:cs typeface="+mn-cs"/>
              </a:rPr>
              <a:t>    5-تعویض دروپنجره های قدیمی با مصالح ویترینهای جدید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800" b="0" i="0" u="none" strike="noStrike" kern="1200" cap="none" spc="0" normalizeH="0" baseline="0" noProof="0" smtClean="0">
                <a:ln>
                  <a:noFill/>
                </a:ln>
                <a:solidFill>
                  <a:schemeClr val="tx1"/>
                </a:solidFill>
                <a:effectLst/>
                <a:uLnTx/>
                <a:uFillTx/>
                <a:latin typeface="+mn-lt"/>
                <a:ea typeface="+mn-ea"/>
                <a:cs typeface="+mn-cs"/>
              </a:rPr>
              <a:t>    6- نازک کردن جرزها برای دستیابی به فضای بیش تر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800" b="0" i="0" u="none" strike="noStrike" kern="1200" cap="none" spc="0" normalizeH="0" baseline="0" noProof="0" smtClean="0">
                <a:ln>
                  <a:noFill/>
                </a:ln>
                <a:solidFill>
                  <a:schemeClr val="tx1"/>
                </a:solidFill>
                <a:effectLst/>
                <a:uLnTx/>
                <a:uFillTx/>
                <a:latin typeface="+mn-lt"/>
                <a:ea typeface="+mn-ea"/>
                <a:cs typeface="+mn-cs"/>
              </a:rPr>
              <a:t>   7-نصب تابلوهای نا متناسب با فضای بازار و...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800" b="0" i="0" u="none" strike="noStrike" kern="1200" cap="none" spc="0" normalizeH="0" baseline="0" noProof="0" smtClean="0">
                <a:ln>
                  <a:noFill/>
                </a:ln>
                <a:solidFill>
                  <a:schemeClr val="tx1"/>
                </a:solidFill>
                <a:effectLst/>
                <a:uLnTx/>
                <a:uFillTx/>
                <a:latin typeface="+mn-lt"/>
                <a:ea typeface="+mn-ea"/>
                <a:cs typeface="+mn-cs"/>
              </a:rPr>
              <a:t>  از جمله آسیب های کالبدی مهم بازاراند.</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PIC_0073.JPG"/>
          <p:cNvPicPr>
            <a:picLocks noChangeAspect="1"/>
          </p:cNvPicPr>
          <p:nvPr/>
        </p:nvPicPr>
        <p:blipFill>
          <a:blip r:embed="rId3"/>
          <a:stretch>
            <a:fillRect/>
          </a:stretch>
        </p:blipFill>
        <p:spPr>
          <a:xfrm>
            <a:off x="152400" y="1295400"/>
            <a:ext cx="4572000" cy="4267200"/>
          </a:xfrm>
          <a:prstGeom prst="rect">
            <a:avLst/>
          </a:prstGeom>
        </p:spPr>
      </p:pic>
      <p:sp>
        <p:nvSpPr>
          <p:cNvPr id="9" name="TextBox 8"/>
          <p:cNvSpPr txBox="1"/>
          <p:nvPr/>
        </p:nvSpPr>
        <p:spPr>
          <a:xfrm>
            <a:off x="4038600" y="5562601"/>
            <a:ext cx="2133600" cy="646331"/>
          </a:xfrm>
          <a:prstGeom prst="rect">
            <a:avLst/>
          </a:prstGeom>
          <a:noFill/>
        </p:spPr>
        <p:txBody>
          <a:bodyPr wrap="square" rtlCol="0">
            <a:spAutoFit/>
          </a:bodyPr>
          <a:lstStyle/>
          <a:p>
            <a:r>
              <a:rPr lang="fa-IR" dirty="0" smtClean="0"/>
              <a:t>آسیب های شهری مربوط به بازار</a:t>
            </a:r>
            <a:endParaRPr lang="en-US"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6">
                                            <p:txEl>
                                              <p:pRg st="0" end="0"/>
                                            </p:txEl>
                                          </p:spTgt>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6">
                                            <p:txEl>
                                              <p:pRg st="1" end="1"/>
                                            </p:txEl>
                                          </p:spTgt>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6">
                                            <p:txEl>
                                              <p:pRg st="2" end="2"/>
                                            </p:txEl>
                                          </p:spTgt>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p:cTn id="31"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32"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6">
                                            <p:txEl>
                                              <p:pRg st="3" end="3"/>
                                            </p:txEl>
                                          </p:spTgt>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p:cTn id="37"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38"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9" dur="1000"/>
                                        <p:tgtEl>
                                          <p:spTgt spid="6">
                                            <p:txEl>
                                              <p:pRg st="4" end="4"/>
                                            </p:txEl>
                                          </p:spTgt>
                                        </p:tgtEl>
                                      </p:cBhvr>
                                    </p:animEffect>
                                  </p:childTnLst>
                                </p:cTn>
                              </p:par>
                            </p:childTnLst>
                          </p:cTn>
                        </p:par>
                        <p:par>
                          <p:cTn id="40" fill="hold">
                            <p:stCondLst>
                              <p:cond delay="6000"/>
                            </p:stCondLst>
                            <p:childTnLst>
                              <p:par>
                                <p:cTn id="41" presetID="55" presetClass="entr" presetSubtype="0" fill="hold" nodeType="after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 calcmode="lin" valueType="num">
                                      <p:cBhvr>
                                        <p:cTn id="43" dur="1000" fill="hold"/>
                                        <p:tgtEl>
                                          <p:spTgt spid="6">
                                            <p:txEl>
                                              <p:pRg st="5" end="5"/>
                                            </p:txEl>
                                          </p:spTgt>
                                        </p:tgtEl>
                                        <p:attrNameLst>
                                          <p:attrName>ppt_w</p:attrName>
                                        </p:attrNameLst>
                                      </p:cBhvr>
                                      <p:tavLst>
                                        <p:tav tm="0">
                                          <p:val>
                                            <p:strVal val="#ppt_w*0.70"/>
                                          </p:val>
                                        </p:tav>
                                        <p:tav tm="100000">
                                          <p:val>
                                            <p:strVal val="#ppt_w"/>
                                          </p:val>
                                        </p:tav>
                                      </p:tavLst>
                                    </p:anim>
                                    <p:anim calcmode="lin" valueType="num">
                                      <p:cBhvr>
                                        <p:cTn id="44" dur="10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45" dur="1000"/>
                                        <p:tgtEl>
                                          <p:spTgt spid="6">
                                            <p:txEl>
                                              <p:pRg st="5" end="5"/>
                                            </p:txEl>
                                          </p:spTgt>
                                        </p:tgtEl>
                                      </p:cBhvr>
                                    </p:animEffect>
                                  </p:childTnLst>
                                </p:cTn>
                              </p:par>
                            </p:childTnLst>
                          </p:cTn>
                        </p:par>
                        <p:par>
                          <p:cTn id="46" fill="hold">
                            <p:stCondLst>
                              <p:cond delay="7000"/>
                            </p:stCondLst>
                            <p:childTnLst>
                              <p:par>
                                <p:cTn id="47" presetID="55" presetClass="entr" presetSubtype="0" fill="hold" nodeType="after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 calcmode="lin" valueType="num">
                                      <p:cBhvr>
                                        <p:cTn id="49" dur="1000" fill="hold"/>
                                        <p:tgtEl>
                                          <p:spTgt spid="6">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6">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6">
                                            <p:txEl>
                                              <p:pRg st="6" end="6"/>
                                            </p:txEl>
                                          </p:spTgt>
                                        </p:tgtEl>
                                      </p:cBhvr>
                                    </p:animEffect>
                                  </p:childTnLst>
                                </p:cTn>
                              </p:par>
                            </p:childTnLst>
                          </p:cTn>
                        </p:par>
                        <p:par>
                          <p:cTn id="52" fill="hold">
                            <p:stCondLst>
                              <p:cond delay="8000"/>
                            </p:stCondLst>
                            <p:childTnLst>
                              <p:par>
                                <p:cTn id="53" presetID="55" presetClass="entr" presetSubtype="0" fill="hold" nodeType="after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 calcmode="lin" valueType="num">
                                      <p:cBhvr>
                                        <p:cTn id="55" dur="1000" fill="hold"/>
                                        <p:tgtEl>
                                          <p:spTgt spid="6">
                                            <p:txEl>
                                              <p:pRg st="7" end="7"/>
                                            </p:txEl>
                                          </p:spTgt>
                                        </p:tgtEl>
                                        <p:attrNameLst>
                                          <p:attrName>ppt_w</p:attrName>
                                        </p:attrNameLst>
                                      </p:cBhvr>
                                      <p:tavLst>
                                        <p:tav tm="0">
                                          <p:val>
                                            <p:strVal val="#ppt_w*0.70"/>
                                          </p:val>
                                        </p:tav>
                                        <p:tav tm="100000">
                                          <p:val>
                                            <p:strVal val="#ppt_w"/>
                                          </p:val>
                                        </p:tav>
                                      </p:tavLst>
                                    </p:anim>
                                    <p:anim calcmode="lin" valueType="num">
                                      <p:cBhvr>
                                        <p:cTn id="56" dur="1000" fill="hold"/>
                                        <p:tgtEl>
                                          <p:spTgt spid="6">
                                            <p:txEl>
                                              <p:pRg st="7" end="7"/>
                                            </p:txEl>
                                          </p:spTgt>
                                        </p:tgtEl>
                                        <p:attrNameLst>
                                          <p:attrName>ppt_h</p:attrName>
                                        </p:attrNameLst>
                                      </p:cBhvr>
                                      <p:tavLst>
                                        <p:tav tm="0">
                                          <p:val>
                                            <p:strVal val="#ppt_h"/>
                                          </p:val>
                                        </p:tav>
                                        <p:tav tm="100000">
                                          <p:val>
                                            <p:strVal val="#ppt_h"/>
                                          </p:val>
                                        </p:tav>
                                      </p:tavLst>
                                    </p:anim>
                                    <p:animEffect transition="in" filter="fade">
                                      <p:cBhvr>
                                        <p:cTn id="57" dur="1000"/>
                                        <p:tgtEl>
                                          <p:spTgt spid="6">
                                            <p:txEl>
                                              <p:pRg st="7" end="7"/>
                                            </p:txEl>
                                          </p:spTgt>
                                        </p:tgtEl>
                                      </p:cBhvr>
                                    </p:animEffect>
                                  </p:childTnLst>
                                </p:cTn>
                              </p:par>
                            </p:childTnLst>
                          </p:cTn>
                        </p:par>
                        <p:par>
                          <p:cTn id="58" fill="hold">
                            <p:stCondLst>
                              <p:cond delay="9000"/>
                            </p:stCondLst>
                            <p:childTnLst>
                              <p:par>
                                <p:cTn id="59" presetID="55" presetClass="entr" presetSubtype="0" fill="hold" nodeType="after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anim calcmode="lin" valueType="num">
                                      <p:cBhvr>
                                        <p:cTn id="61" dur="1000" fill="hold"/>
                                        <p:tgtEl>
                                          <p:spTgt spid="6">
                                            <p:txEl>
                                              <p:pRg st="8" end="8"/>
                                            </p:txEl>
                                          </p:spTgt>
                                        </p:tgtEl>
                                        <p:attrNameLst>
                                          <p:attrName>ppt_w</p:attrName>
                                        </p:attrNameLst>
                                      </p:cBhvr>
                                      <p:tavLst>
                                        <p:tav tm="0">
                                          <p:val>
                                            <p:strVal val="#ppt_w*0.70"/>
                                          </p:val>
                                        </p:tav>
                                        <p:tav tm="100000">
                                          <p:val>
                                            <p:strVal val="#ppt_w"/>
                                          </p:val>
                                        </p:tav>
                                      </p:tavLst>
                                    </p:anim>
                                    <p:anim calcmode="lin" valueType="num">
                                      <p:cBhvr>
                                        <p:cTn id="62" dur="1000" fill="hold"/>
                                        <p:tgtEl>
                                          <p:spTgt spid="6">
                                            <p:txEl>
                                              <p:pRg st="8" end="8"/>
                                            </p:txEl>
                                          </p:spTgt>
                                        </p:tgtEl>
                                        <p:attrNameLst>
                                          <p:attrName>ppt_h</p:attrName>
                                        </p:attrNameLst>
                                      </p:cBhvr>
                                      <p:tavLst>
                                        <p:tav tm="0">
                                          <p:val>
                                            <p:strVal val="#ppt_h"/>
                                          </p:val>
                                        </p:tav>
                                        <p:tav tm="100000">
                                          <p:val>
                                            <p:strVal val="#ppt_h"/>
                                          </p:val>
                                        </p:tav>
                                      </p:tavLst>
                                    </p:anim>
                                    <p:animEffect transition="in" filter="fade">
                                      <p:cBhvr>
                                        <p:cTn id="63"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_0068.JPG"/>
          <p:cNvPicPr>
            <a:picLocks noGrp="1" noChangeAspect="1"/>
          </p:cNvPicPr>
          <p:nvPr>
            <p:ph idx="1"/>
          </p:nvPr>
        </p:nvPicPr>
        <p:blipFill>
          <a:blip r:embed="rId2"/>
          <a:stretch>
            <a:fillRect/>
          </a:stretch>
        </p:blipFill>
        <p:spPr>
          <a:xfrm>
            <a:off x="1" y="0"/>
            <a:ext cx="9143999" cy="6858000"/>
          </a:xfrm>
        </p:spPr>
      </p:pic>
      <p:sp>
        <p:nvSpPr>
          <p:cNvPr id="5" name="Content Placeholder 2"/>
          <p:cNvSpPr txBox="1">
            <a:spLocks/>
          </p:cNvSpPr>
          <p:nvPr/>
        </p:nvSpPr>
        <p:spPr>
          <a:xfrm>
            <a:off x="228600" y="2057400"/>
            <a:ext cx="8183880" cy="5486400"/>
          </a:xfrm>
          <a:prstGeom prst="rect">
            <a:avLst/>
          </a:prstGeom>
        </p:spPr>
        <p:txBody>
          <a:bodyPr vert="horz" lIns="182880" tIns="91440">
            <a:normAutofit/>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800" b="0" i="0" u="none" strike="noStrike" kern="1200" cap="none" spc="0" normalizeH="0" baseline="0" noProof="0" dirty="0" smtClean="0">
                <a:ln>
                  <a:solidFill>
                    <a:schemeClr val="tx1">
                      <a:lumMod val="85000"/>
                      <a:lumOff val="15000"/>
                    </a:schemeClr>
                  </a:solidFill>
                </a:ln>
                <a:solidFill>
                  <a:schemeClr val="tx1">
                    <a:lumMod val="85000"/>
                    <a:lumOff val="15000"/>
                  </a:schemeClr>
                </a:solidFill>
                <a:effectLst/>
                <a:uLnTx/>
                <a:uFillTx/>
                <a:latin typeface="+mn-lt"/>
                <a:ea typeface="+mn-ea"/>
                <a:cs typeface="+mn-cs"/>
              </a:rPr>
              <a:t>1- قرارگیری در اصلی ترین شریان ودرکنار مهم ترین بناها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800" b="0" i="0" u="none" strike="noStrike" kern="1200" cap="none" spc="0" normalizeH="0" baseline="0" noProof="0" dirty="0" smtClean="0">
                <a:ln>
                  <a:solidFill>
                    <a:schemeClr val="tx1">
                      <a:lumMod val="85000"/>
                      <a:lumOff val="15000"/>
                    </a:schemeClr>
                  </a:solidFill>
                </a:ln>
                <a:solidFill>
                  <a:schemeClr val="tx1">
                    <a:lumMod val="85000"/>
                    <a:lumOff val="15000"/>
                  </a:schemeClr>
                </a:solidFill>
                <a:effectLst/>
                <a:uLnTx/>
                <a:uFillTx/>
                <a:latin typeface="+mn-lt"/>
                <a:ea typeface="+mn-ea"/>
                <a:cs typeface="+mn-cs"/>
              </a:rPr>
              <a:t>2-هم جواری مراکز وراسته های تخصصی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800" b="0" i="0" u="none" strike="noStrike" kern="1200" cap="none" spc="0" normalizeH="0" baseline="0" noProof="0" dirty="0" smtClean="0">
                <a:ln>
                  <a:solidFill>
                    <a:schemeClr val="tx1">
                      <a:lumMod val="85000"/>
                      <a:lumOff val="15000"/>
                    </a:schemeClr>
                  </a:solidFill>
                </a:ln>
                <a:solidFill>
                  <a:schemeClr val="tx1">
                    <a:lumMod val="85000"/>
                    <a:lumOff val="15000"/>
                  </a:schemeClr>
                </a:solidFill>
                <a:effectLst/>
                <a:uLnTx/>
                <a:uFillTx/>
                <a:latin typeface="+mn-lt"/>
                <a:ea typeface="+mn-ea"/>
                <a:cs typeface="+mn-cs"/>
              </a:rPr>
              <a:t>3-همگرایی فعالیتهای سازگار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800" b="0" i="0" u="none" strike="noStrike" kern="1200" cap="none" spc="0" normalizeH="0" baseline="0" noProof="0" dirty="0" smtClean="0">
                <a:ln>
                  <a:solidFill>
                    <a:schemeClr val="tx1">
                      <a:lumMod val="85000"/>
                      <a:lumOff val="15000"/>
                    </a:schemeClr>
                  </a:solidFill>
                </a:ln>
                <a:solidFill>
                  <a:schemeClr val="tx1">
                    <a:lumMod val="85000"/>
                    <a:lumOff val="15000"/>
                  </a:schemeClr>
                </a:solidFill>
                <a:effectLst/>
                <a:uLnTx/>
                <a:uFillTx/>
                <a:latin typeface="+mn-lt"/>
                <a:ea typeface="+mn-ea"/>
                <a:cs typeface="+mn-cs"/>
              </a:rPr>
              <a:t>4-واگرایی فعالیت های ناسازگار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800" b="0" i="0" u="none" strike="noStrike" kern="1200" cap="none" spc="0" normalizeH="0" baseline="0" noProof="0" dirty="0" smtClean="0">
                <a:ln>
                  <a:solidFill>
                    <a:schemeClr val="tx1">
                      <a:lumMod val="85000"/>
                      <a:lumOff val="15000"/>
                    </a:schemeClr>
                  </a:solidFill>
                </a:ln>
                <a:solidFill>
                  <a:schemeClr val="tx1">
                    <a:lumMod val="85000"/>
                    <a:lumOff val="15000"/>
                  </a:schemeClr>
                </a:solidFill>
                <a:effectLst/>
                <a:uLnTx/>
                <a:uFillTx/>
                <a:latin typeface="+mn-lt"/>
                <a:ea typeface="+mn-ea"/>
                <a:cs typeface="+mn-cs"/>
              </a:rPr>
              <a:t>5-تاثیر وطن ومذهب بازرگانان وتولیدکنندگان وتجمع آنها دریک محل</a:t>
            </a:r>
            <a:endParaRPr kumimoji="0" lang="en-US" sz="2800" b="0" i="0" u="none" strike="noStrike" kern="1200" cap="none" spc="0" normalizeH="0" baseline="0" noProof="0" dirty="0">
              <a:ln>
                <a:solidFill>
                  <a:schemeClr val="tx1">
                    <a:lumMod val="85000"/>
                    <a:lumOff val="15000"/>
                  </a:schemeClr>
                </a:solidFill>
              </a:ln>
              <a:solidFill>
                <a:schemeClr val="tx1">
                  <a:lumMod val="85000"/>
                  <a:lumOff val="15000"/>
                </a:schemeClr>
              </a:solidFill>
              <a:effectLst/>
              <a:uLnTx/>
              <a:uFillTx/>
              <a:latin typeface="+mn-lt"/>
              <a:ea typeface="+mn-ea"/>
              <a:cs typeface="+mn-cs"/>
            </a:endParaRPr>
          </a:p>
        </p:txBody>
      </p:sp>
      <p:sp>
        <p:nvSpPr>
          <p:cNvPr id="7" name="Title 1"/>
          <p:cNvSpPr txBox="1">
            <a:spLocks/>
          </p:cNvSpPr>
          <p:nvPr/>
        </p:nvSpPr>
        <p:spPr>
          <a:xfrm>
            <a:off x="381000" y="304800"/>
            <a:ext cx="8534400" cy="1219200"/>
          </a:xfrm>
          <a:prstGeom prst="rect">
            <a:avLst/>
          </a:prstGeom>
        </p:spPr>
        <p:txBody>
          <a:bodyPr vert="horz" anchor="b">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smtClean="0">
                <a:ln>
                  <a:solidFill>
                    <a:srgbClr val="C00000"/>
                  </a:solidFill>
                </a:ln>
                <a:solidFill>
                  <a:srgbClr val="FF0000"/>
                </a:solidFill>
                <a:effectLst>
                  <a:outerShdw blurRad="53975" dist="22860" dir="5400000" algn="tl" rotWithShape="0">
                    <a:srgbClr val="000000">
                      <a:alpha val="55000"/>
                    </a:srgbClr>
                  </a:outerShdw>
                </a:effectLst>
                <a:uLnTx/>
                <a:uFillTx/>
                <a:latin typeface="+mj-lt"/>
                <a:ea typeface="+mj-ea"/>
                <a:cs typeface="+mj-cs"/>
                <a:sym typeface="Wingdings"/>
              </a:rPr>
              <a:t></a:t>
            </a:r>
            <a:r>
              <a:rPr kumimoji="0" lang="fa-IR" sz="2200" b="1" i="0" u="none" strike="noStrike" kern="1200" cap="none" spc="0" normalizeH="0" baseline="0" noProof="0" dirty="0" smtClean="0">
                <a:ln>
                  <a:solidFill>
                    <a:srgbClr val="C00000"/>
                  </a:solidFill>
                </a:ln>
                <a:solidFill>
                  <a:srgbClr val="FF0000"/>
                </a:solidFill>
                <a:effectLst>
                  <a:outerShdw blurRad="53975" dist="22860" dir="5400000" algn="tl" rotWithShape="0">
                    <a:srgbClr val="000000">
                      <a:alpha val="55000"/>
                    </a:srgbClr>
                  </a:outerShdw>
                </a:effectLst>
                <a:uLnTx/>
                <a:uFillTx/>
                <a:latin typeface="+mj-lt"/>
                <a:ea typeface="+mj-ea"/>
                <a:cs typeface="+mj-cs"/>
                <a:sym typeface="Wingdings"/>
              </a:rPr>
              <a:t>چگونگی استقرار راسته </a:t>
            </a:r>
            <a:r>
              <a:rPr kumimoji="0" lang="fa-IR" sz="2200" b="1" i="0" u="none" strike="noStrike" kern="1200" cap="none" spc="0" normalizeH="0" baseline="0" noProof="0" dirty="0" err="1" smtClean="0">
                <a:ln>
                  <a:solidFill>
                    <a:srgbClr val="C00000"/>
                  </a:solidFill>
                </a:ln>
                <a:solidFill>
                  <a:srgbClr val="FF0000"/>
                </a:solidFill>
                <a:effectLst>
                  <a:outerShdw blurRad="53975" dist="22860" dir="5400000" algn="tl" rotWithShape="0">
                    <a:srgbClr val="000000">
                      <a:alpha val="55000"/>
                    </a:srgbClr>
                  </a:outerShdw>
                </a:effectLst>
                <a:uLnTx/>
                <a:uFillTx/>
                <a:latin typeface="+mj-lt"/>
                <a:ea typeface="+mj-ea"/>
                <a:cs typeface="+mj-cs"/>
                <a:sym typeface="Wingdings"/>
              </a:rPr>
              <a:t>هاوفضاهای</a:t>
            </a:r>
            <a:r>
              <a:rPr kumimoji="0" lang="fa-IR" sz="2200" b="1" i="0" u="none" strike="noStrike" kern="1200" cap="none" spc="0" normalizeH="0" baseline="0" noProof="0" dirty="0" smtClean="0">
                <a:ln>
                  <a:solidFill>
                    <a:srgbClr val="C00000"/>
                  </a:solidFill>
                </a:ln>
                <a:solidFill>
                  <a:srgbClr val="FF0000"/>
                </a:solidFill>
                <a:effectLst>
                  <a:outerShdw blurRad="53975" dist="22860" dir="5400000" algn="tl" rotWithShape="0">
                    <a:srgbClr val="000000">
                      <a:alpha val="55000"/>
                    </a:srgbClr>
                  </a:outerShdw>
                </a:effectLst>
                <a:uLnTx/>
                <a:uFillTx/>
                <a:latin typeface="+mj-lt"/>
                <a:ea typeface="+mj-ea"/>
                <a:cs typeface="+mj-cs"/>
                <a:sym typeface="Wingdings"/>
              </a:rPr>
              <a:t> گوناگون </a:t>
            </a:r>
            <a:r>
              <a:rPr kumimoji="0" lang="fa-IR" sz="2200" b="1" i="0" u="none" strike="noStrike" kern="1200" cap="none" spc="0" normalizeH="0" baseline="0" noProof="0" dirty="0" err="1" smtClean="0">
                <a:ln>
                  <a:solidFill>
                    <a:srgbClr val="C00000"/>
                  </a:solidFill>
                </a:ln>
                <a:solidFill>
                  <a:srgbClr val="FF0000"/>
                </a:solidFill>
                <a:effectLst>
                  <a:outerShdw blurRad="53975" dist="22860" dir="5400000" algn="tl" rotWithShape="0">
                    <a:srgbClr val="000000">
                      <a:alpha val="55000"/>
                    </a:srgbClr>
                  </a:outerShdw>
                </a:effectLst>
                <a:uLnTx/>
                <a:uFillTx/>
                <a:latin typeface="+mj-lt"/>
                <a:ea typeface="+mj-ea"/>
                <a:cs typeface="+mj-cs"/>
                <a:sym typeface="Wingdings"/>
              </a:rPr>
              <a:t>بازارنسبت</a:t>
            </a:r>
            <a:r>
              <a:rPr kumimoji="0" lang="fa-IR" sz="2200" b="1" i="0" u="none" strike="noStrike" kern="1200" cap="none" spc="0" normalizeH="0" baseline="0" noProof="0" dirty="0" smtClean="0">
                <a:ln>
                  <a:solidFill>
                    <a:srgbClr val="C00000"/>
                  </a:solidFill>
                </a:ln>
                <a:solidFill>
                  <a:srgbClr val="FF0000"/>
                </a:solidFill>
                <a:effectLst>
                  <a:outerShdw blurRad="53975" dist="22860" dir="5400000" algn="tl" rotWithShape="0">
                    <a:srgbClr val="000000">
                      <a:alpha val="55000"/>
                    </a:srgbClr>
                  </a:outerShdw>
                </a:effectLst>
                <a:uLnTx/>
                <a:uFillTx/>
                <a:latin typeface="+mj-lt"/>
                <a:ea typeface="+mj-ea"/>
                <a:cs typeface="+mj-cs"/>
                <a:sym typeface="Wingdings"/>
              </a:rPr>
              <a:t> به موقعیت شهر </a:t>
            </a:r>
            <a:endParaRPr kumimoji="0" lang="en-US" sz="2200" b="1" i="0" u="none" strike="noStrike" kern="1200" cap="none" spc="0" normalizeH="0" baseline="0" noProof="0" dirty="0">
              <a:ln>
                <a:solidFill>
                  <a:srgbClr val="C00000"/>
                </a:solidFill>
              </a:ln>
              <a:solidFill>
                <a:srgbClr val="FF0000"/>
              </a:solidFill>
              <a:effectLst>
                <a:outerShdw blurRad="53975" dist="22860" dir="5400000" algn="tl" rotWithShape="0">
                  <a:srgbClr val="000000">
                    <a:alpha val="55000"/>
                  </a:srgbClr>
                </a:outerShdw>
              </a:effectLst>
              <a:uLnTx/>
              <a:uFillTx/>
              <a:latin typeface="+mj-lt"/>
              <a:ea typeface="+mj-ea"/>
              <a:cs typeface="+mj-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anim calcmode="lin" valueType="num">
                                      <p:cBhvr>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anim calcmode="lin" valueType="num">
                                      <p:cBhvr>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anim calcmode="lin" valueType="num">
                                      <p:cBhvr>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anim calcmode="lin" valueType="num">
                                      <p:cBhvr>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shops_square_matthewlloyd040407.jpg"/>
          <p:cNvPicPr>
            <a:picLocks noChangeAspect="1"/>
          </p:cNvPicPr>
          <p:nvPr/>
        </p:nvPicPr>
        <p:blipFill>
          <a:blip r:embed="rId2"/>
          <a:stretch>
            <a:fillRect/>
          </a:stretch>
        </p:blipFill>
        <p:spPr>
          <a:xfrm>
            <a:off x="1" y="0"/>
            <a:ext cx="9585859" cy="7141464"/>
          </a:xfrm>
          <a:prstGeom prst="rect">
            <a:avLst/>
          </a:prstGeom>
        </p:spPr>
      </p:pic>
      <p:sp>
        <p:nvSpPr>
          <p:cNvPr id="7" name="TextBox 6"/>
          <p:cNvSpPr txBox="1"/>
          <p:nvPr/>
        </p:nvSpPr>
        <p:spPr>
          <a:xfrm>
            <a:off x="2667000" y="0"/>
            <a:ext cx="8001000" cy="707886"/>
          </a:xfrm>
          <a:prstGeom prst="rect">
            <a:avLst/>
          </a:prstGeom>
          <a:noFill/>
        </p:spPr>
        <p:txBody>
          <a:bodyPr wrap="square" rtlCol="0">
            <a:spAutoFit/>
          </a:bodyPr>
          <a:lstStyle/>
          <a:p>
            <a:r>
              <a:rPr lang="fa-IR" sz="4000" dirty="0" smtClean="0">
                <a:solidFill>
                  <a:srgbClr val="FF0000"/>
                </a:solidFill>
              </a:rPr>
              <a:t>تقسیم بندی بازارهای امروزی</a:t>
            </a:r>
            <a:endParaRPr lang="en-US" sz="4000" dirty="0">
              <a:solidFill>
                <a:srgbClr val="FF0000"/>
              </a:solidFill>
            </a:endParaRPr>
          </a:p>
        </p:txBody>
      </p:sp>
    </p:spTree>
  </p:cSld>
  <p:clrMapOvr>
    <a:masterClrMapping/>
  </p:clrMapOvr>
  <p:transition spd="slow">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450080"/>
            <a:ext cx="8183880" cy="1051560"/>
          </a:xfrm>
        </p:spPr>
        <p:txBody>
          <a:bodyPr/>
          <a:lstStyle/>
          <a:p>
            <a:endParaRPr lang="en-US"/>
          </a:p>
        </p:txBody>
      </p:sp>
      <p:pic>
        <p:nvPicPr>
          <p:cNvPr id="4098" name="Picture 2" descr="F:\shop-pic\harbur\la_defense_offices_almere_unstudio07_2.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5" name="Content Placeholder 2"/>
          <p:cNvSpPr txBox="1">
            <a:spLocks/>
          </p:cNvSpPr>
          <p:nvPr/>
        </p:nvSpPr>
        <p:spPr>
          <a:xfrm>
            <a:off x="533400" y="685800"/>
            <a:ext cx="8183880" cy="4721352"/>
          </a:xfrm>
          <a:prstGeom prst="rect">
            <a:avLst/>
          </a:prstGeom>
          <a:ln w="28575">
            <a:solidFill>
              <a:schemeClr val="accent1">
                <a:lumMod val="75000"/>
              </a:schemeClr>
            </a:solidFill>
          </a:ln>
        </p:spPr>
        <p:txBody>
          <a:bodyPr vert="horz" lIns="182880" tIns="91440">
            <a:normAutofit/>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400" b="0" i="0" u="none" strike="noStrike" kern="1200" cap="none" spc="0" normalizeH="0" baseline="0" noProof="0" dirty="0" smtClean="0">
                <a:ln>
                  <a:solidFill>
                    <a:schemeClr val="tx1">
                      <a:lumMod val="95000"/>
                      <a:lumOff val="5000"/>
                    </a:schemeClr>
                  </a:solidFill>
                </a:ln>
                <a:solidFill>
                  <a:schemeClr val="tx1"/>
                </a:solidFill>
                <a:effectLst/>
                <a:uLnTx/>
                <a:uFillTx/>
                <a:latin typeface="+mn-lt"/>
                <a:ea typeface="+mn-ea"/>
                <a:cs typeface="+mn-cs"/>
                <a:sym typeface="Wingdings"/>
              </a:rPr>
              <a:t>1 مراکز تجاری محله ای    در محلات شهری        رفع نیازهای روزانه شهروندان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400" b="0" i="0" u="none" strike="noStrike" kern="1200" cap="none" spc="0" normalizeH="0" baseline="0" noProof="0" dirty="0" smtClean="0">
                <a:ln>
                  <a:solidFill>
                    <a:schemeClr val="tx1">
                      <a:lumMod val="95000"/>
                      <a:lumOff val="5000"/>
                    </a:schemeClr>
                  </a:solidFill>
                </a:ln>
                <a:solidFill>
                  <a:schemeClr val="tx1"/>
                </a:solidFill>
                <a:effectLst/>
                <a:uLnTx/>
                <a:uFillTx/>
                <a:latin typeface="+mn-lt"/>
                <a:ea typeface="+mn-ea"/>
                <a:cs typeface="+mn-cs"/>
                <a:sym typeface="Wingdings"/>
              </a:rPr>
              <a:t>2 مراکز تجاری کنار خیابان     در امتداد مسیرهای ارتباطی    تعریف بدنه شهری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400" b="0" i="0" u="none" strike="noStrike" kern="1200" cap="none" spc="0" normalizeH="0" baseline="0" noProof="0" dirty="0" smtClean="0">
                <a:ln>
                  <a:solidFill>
                    <a:schemeClr val="tx1">
                      <a:lumMod val="95000"/>
                      <a:lumOff val="5000"/>
                    </a:schemeClr>
                  </a:solidFill>
                </a:ln>
                <a:solidFill>
                  <a:schemeClr val="tx1"/>
                </a:solidFill>
                <a:effectLst/>
                <a:uLnTx/>
                <a:uFillTx/>
                <a:latin typeface="+mn-lt"/>
                <a:ea typeface="+mn-ea"/>
                <a:cs typeface="+mn-cs"/>
                <a:sym typeface="Wingdings"/>
              </a:rPr>
              <a:t>3 پاساژها      مجموعه ای از </a:t>
            </a:r>
            <a:r>
              <a:rPr kumimoji="0" lang="fa-IR" sz="2400" b="0" i="0" u="none" strike="noStrike" kern="1200" cap="none" spc="0" normalizeH="0" baseline="0" noProof="0" dirty="0" err="1" smtClean="0">
                <a:ln>
                  <a:solidFill>
                    <a:schemeClr val="tx1">
                      <a:lumMod val="95000"/>
                      <a:lumOff val="5000"/>
                    </a:schemeClr>
                  </a:solidFill>
                </a:ln>
                <a:solidFill>
                  <a:schemeClr val="tx1"/>
                </a:solidFill>
                <a:effectLst/>
                <a:uLnTx/>
                <a:uFillTx/>
                <a:latin typeface="+mn-lt"/>
                <a:ea typeface="+mn-ea"/>
                <a:cs typeface="+mn-cs"/>
                <a:sym typeface="Wingdings"/>
              </a:rPr>
              <a:t>تجاریها</a:t>
            </a:r>
            <a:r>
              <a:rPr kumimoji="0" lang="fa-IR" sz="2400" b="0" i="0" u="none" strike="noStrike" kern="1200" cap="none" spc="0" normalizeH="0" baseline="0" noProof="0" dirty="0" smtClean="0">
                <a:ln>
                  <a:solidFill>
                    <a:schemeClr val="tx1">
                      <a:lumMod val="95000"/>
                      <a:lumOff val="5000"/>
                    </a:schemeClr>
                  </a:solidFill>
                </a:ln>
                <a:solidFill>
                  <a:schemeClr val="tx1"/>
                </a:solidFill>
                <a:effectLst/>
                <a:uLnTx/>
                <a:uFillTx/>
                <a:latin typeface="+mn-lt"/>
                <a:ea typeface="+mn-ea"/>
                <a:cs typeface="+mn-cs"/>
                <a:sym typeface="Wingdings"/>
              </a:rPr>
              <a:t> در فضای سرپوشیده        فعالیتهای همگرا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400" b="0" i="0" u="none" strike="noStrike" kern="1200" cap="none" spc="0" normalizeH="0" baseline="0" noProof="0" dirty="0" smtClean="0">
                <a:ln>
                  <a:solidFill>
                    <a:schemeClr val="tx1">
                      <a:lumMod val="95000"/>
                      <a:lumOff val="5000"/>
                    </a:schemeClr>
                  </a:solidFill>
                </a:ln>
                <a:solidFill>
                  <a:schemeClr val="tx1"/>
                </a:solidFill>
                <a:effectLst/>
                <a:uLnTx/>
                <a:uFillTx/>
                <a:latin typeface="+mn-lt"/>
                <a:ea typeface="+mn-ea"/>
                <a:cs typeface="+mn-cs"/>
                <a:sym typeface="Wingdings"/>
              </a:rPr>
              <a:t>4 فروشگاه های زنجیره ای     دارای مدیریت مرکزی در نقاط پر جمعیت شهری در ارتباط با شریانهای اصلی     رفع نیازهای ضروری </a:t>
            </a:r>
            <a:r>
              <a:rPr kumimoji="0" lang="fa-IR" sz="2400" b="0" i="0" u="none" strike="noStrike" kern="1200" cap="none" spc="0" normalizeH="0" baseline="0" noProof="0" dirty="0" err="1" smtClean="0">
                <a:ln>
                  <a:solidFill>
                    <a:schemeClr val="tx1">
                      <a:lumMod val="95000"/>
                      <a:lumOff val="5000"/>
                    </a:schemeClr>
                  </a:solidFill>
                </a:ln>
                <a:solidFill>
                  <a:schemeClr val="tx1"/>
                </a:solidFill>
                <a:effectLst/>
                <a:uLnTx/>
                <a:uFillTx/>
                <a:latin typeface="+mn-lt"/>
                <a:ea typeface="+mn-ea"/>
                <a:cs typeface="+mn-cs"/>
                <a:sym typeface="Wingdings"/>
              </a:rPr>
              <a:t>واساس</a:t>
            </a:r>
            <a:r>
              <a:rPr kumimoji="0" lang="fa-IR" sz="2400" b="0" i="0" u="none" strike="noStrike" kern="1200" cap="none" spc="0" normalizeH="0" baseline="0" noProof="0" dirty="0" smtClean="0">
                <a:ln>
                  <a:solidFill>
                    <a:schemeClr val="tx1">
                      <a:lumMod val="95000"/>
                      <a:lumOff val="5000"/>
                    </a:schemeClr>
                  </a:solidFill>
                </a:ln>
                <a:solidFill>
                  <a:schemeClr val="tx1"/>
                </a:solidFill>
                <a:effectLst/>
                <a:uLnTx/>
                <a:uFillTx/>
                <a:latin typeface="+mn-lt"/>
                <a:ea typeface="+mn-ea"/>
                <a:cs typeface="+mn-cs"/>
                <a:sym typeface="Wingdings"/>
              </a:rPr>
              <a:t> </a:t>
            </a:r>
            <a:r>
              <a:rPr kumimoji="0" lang="fa-IR" sz="2400" b="0" i="0" u="none" strike="noStrike" kern="1200" cap="none" spc="0" normalizeH="0" baseline="0" noProof="0" dirty="0" err="1" smtClean="0">
                <a:ln>
                  <a:solidFill>
                    <a:schemeClr val="tx1">
                      <a:lumMod val="95000"/>
                      <a:lumOff val="5000"/>
                    </a:schemeClr>
                  </a:solidFill>
                </a:ln>
                <a:solidFill>
                  <a:schemeClr val="tx1"/>
                </a:solidFill>
                <a:effectLst/>
                <a:uLnTx/>
                <a:uFillTx/>
                <a:latin typeface="+mn-lt"/>
                <a:ea typeface="+mn-ea"/>
                <a:cs typeface="+mn-cs"/>
                <a:sym typeface="Wingdings"/>
              </a:rPr>
              <a:t>وخدماتی</a:t>
            </a:r>
            <a:r>
              <a:rPr kumimoji="0" lang="fa-IR" sz="2400" b="0" i="0" u="none" strike="noStrike" kern="1200" cap="none" spc="0" normalizeH="0" baseline="0" noProof="0" dirty="0" smtClean="0">
                <a:ln>
                  <a:solidFill>
                    <a:schemeClr val="tx1">
                      <a:lumMod val="95000"/>
                      <a:lumOff val="5000"/>
                    </a:schemeClr>
                  </a:solidFill>
                </a:ln>
                <a:solidFill>
                  <a:schemeClr val="tx1"/>
                </a:solidFill>
                <a:effectLst/>
                <a:uLnTx/>
                <a:uFillTx/>
                <a:latin typeface="+mn-lt"/>
                <a:ea typeface="+mn-ea"/>
                <a:cs typeface="+mn-cs"/>
                <a:sym typeface="Wingdings"/>
              </a:rPr>
              <a:t> مردم </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400" b="0" i="0" u="none" strike="noStrike" kern="1200" cap="none" spc="0" normalizeH="0" baseline="0" noProof="0" dirty="0" smtClean="0">
                <a:ln>
                  <a:solidFill>
                    <a:schemeClr val="tx1">
                      <a:lumMod val="95000"/>
                      <a:lumOff val="5000"/>
                    </a:schemeClr>
                  </a:solidFill>
                </a:ln>
                <a:solidFill>
                  <a:schemeClr val="tx1"/>
                </a:solidFill>
                <a:effectLst/>
                <a:uLnTx/>
                <a:uFillTx/>
                <a:latin typeface="+mn-lt"/>
                <a:ea typeface="+mn-ea"/>
                <a:cs typeface="+mn-cs"/>
                <a:sym typeface="Wingdings"/>
              </a:rPr>
              <a:t>5 مراکز تجاری    چهره نوین پاساژ ها در مقیاس بزرگتر     خدمات دهی مناسب تر از جنبه پارکینگ ٬ دسترسی ها و...  </a:t>
            </a:r>
            <a:endParaRPr kumimoji="0" lang="en-US" sz="2400" b="0" i="0" u="none" strike="noStrike" kern="1200" cap="none" spc="0" normalizeH="0" baseline="0" noProof="0" dirty="0">
              <a:ln>
                <a:solidFill>
                  <a:schemeClr val="tx1">
                    <a:lumMod val="95000"/>
                    <a:lumOff val="5000"/>
                  </a:schemeClr>
                </a:solidFill>
              </a:ln>
              <a:solidFill>
                <a:schemeClr val="tx1"/>
              </a:solidFill>
              <a:effectLst/>
              <a:uLnTx/>
              <a:uFillTx/>
              <a:latin typeface="+mn-lt"/>
              <a:ea typeface="+mn-ea"/>
              <a:cs typeface="+mn-cs"/>
            </a:endParaRPr>
          </a:p>
        </p:txBody>
      </p:sp>
      <p:sp>
        <p:nvSpPr>
          <p:cNvPr id="6" name="TextBox 5"/>
          <p:cNvSpPr txBox="1"/>
          <p:nvPr/>
        </p:nvSpPr>
        <p:spPr>
          <a:xfrm>
            <a:off x="8305800" y="152400"/>
            <a:ext cx="990600" cy="369332"/>
          </a:xfrm>
          <a:prstGeom prst="rect">
            <a:avLst/>
          </a:prstGeom>
          <a:noFill/>
        </p:spPr>
        <p:txBody>
          <a:bodyPr wrap="square" rtlCol="0">
            <a:spAutoFit/>
          </a:bodyPr>
          <a:lstStyle/>
          <a:p>
            <a:r>
              <a:rPr lang="en-US" dirty="0" smtClean="0">
                <a:ln>
                  <a:solidFill>
                    <a:schemeClr val="tx1">
                      <a:lumMod val="95000"/>
                      <a:lumOff val="5000"/>
                    </a:schemeClr>
                  </a:solidFill>
                </a:ln>
                <a:sym typeface="Wingdings"/>
              </a:rPr>
              <a:t></a:t>
            </a:r>
            <a:endParaRPr lang="en-US" dirty="0">
              <a:ln>
                <a:solidFill>
                  <a:schemeClr val="tx1">
                    <a:lumMod val="95000"/>
                    <a:lumOff val="5000"/>
                  </a:schemeClr>
                </a:solidFill>
              </a:ln>
            </a:endParaRPr>
          </a:p>
        </p:txBody>
      </p:sp>
      <p:cxnSp>
        <p:nvCxnSpPr>
          <p:cNvPr id="7" name="Straight Arrow Connector 6"/>
          <p:cNvCxnSpPr/>
          <p:nvPr/>
        </p:nvCxnSpPr>
        <p:spPr>
          <a:xfrm rot="10800000">
            <a:off x="4800600" y="990600"/>
            <a:ext cx="533400" cy="158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1371600" y="990600"/>
            <a:ext cx="838200" cy="158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4572000" y="1752600"/>
            <a:ext cx="457200" cy="158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6019800" y="4419600"/>
            <a:ext cx="609600" cy="158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629400" y="2514600"/>
            <a:ext cx="533400" cy="158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1295400" y="3733800"/>
            <a:ext cx="685800" cy="158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6553200" y="4419600"/>
            <a:ext cx="381000" cy="158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4572000" y="3352800"/>
            <a:ext cx="533400" cy="158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4038600" y="3733800"/>
            <a:ext cx="381000" cy="158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2133600" y="4419600"/>
            <a:ext cx="457200" cy="158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381000" y="-525780"/>
            <a:ext cx="8183880" cy="1051560"/>
          </a:xfrm>
          <a:prstGeom prst="rect">
            <a:avLst/>
          </a:prstGeom>
        </p:spPr>
        <p:txBody>
          <a:bodyPr vert="horz" anchor="b">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kumimoji="0" lang="fa-IR" sz="2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طبقه بندی انواع گونه های تجاری در شهرهای امروز ایران</a:t>
            </a:r>
            <a:endParaRPr kumimoji="0" lang="en-US" sz="2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shop-pic\harbur\la_defense_offices_almere_unstudio07_2.jpg"/>
          <p:cNvPicPr>
            <a:picLocks noGrp="1" noChangeAspect="1" noChangeArrowheads="1"/>
          </p:cNvPicPr>
          <p:nvPr>
            <p:ph idx="1"/>
          </p:nvPr>
        </p:nvPicPr>
        <p:blipFill>
          <a:blip r:embed="rId2"/>
          <a:srcRect/>
          <a:stretch>
            <a:fillRect/>
          </a:stretch>
        </p:blipFill>
        <p:spPr bwMode="auto">
          <a:xfrm>
            <a:off x="0" y="3"/>
            <a:ext cx="9144000" cy="6857999"/>
          </a:xfrm>
          <a:prstGeom prst="rect">
            <a:avLst/>
          </a:prstGeom>
          <a:noFill/>
        </p:spPr>
      </p:pic>
      <p:sp>
        <p:nvSpPr>
          <p:cNvPr id="5" name="Title 1"/>
          <p:cNvSpPr txBox="1">
            <a:spLocks/>
          </p:cNvSpPr>
          <p:nvPr/>
        </p:nvSpPr>
        <p:spPr>
          <a:xfrm>
            <a:off x="457200" y="152400"/>
            <a:ext cx="8183880" cy="1051560"/>
          </a:xfrm>
          <a:prstGeom prst="rect">
            <a:avLst/>
          </a:prstGeom>
        </p:spPr>
        <p:txBody>
          <a:bodyPr vert="horz" anchor="b">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sym typeface="Wingdings"/>
              </a:rPr>
              <a:t></a:t>
            </a:r>
            <a:r>
              <a:rPr kumimoji="0" lang="fa-IR" sz="28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sym typeface="Wingdings"/>
              </a:rPr>
              <a:t>بررسی یک نمونه تطبیقی مجتمع تجاری زیست </a:t>
            </a:r>
            <a:r>
              <a:rPr kumimoji="0" lang="fa-IR" sz="2800" b="0" i="0" u="none" strike="noStrike" kern="1200" cap="none" spc="0" normalizeH="0" baseline="0" noProof="0" dirty="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sym typeface="Wingdings"/>
              </a:rPr>
              <a:t>خاور </a:t>
            </a:r>
            <a:endParaRPr kumimoji="0" lang="en-US" sz="2800" b="0"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endParaRPr>
          </a:p>
        </p:txBody>
      </p:sp>
      <p:pic>
        <p:nvPicPr>
          <p:cNvPr id="6" name="Content Placeholder 3" descr="014.jpg"/>
          <p:cNvPicPr>
            <a:picLocks noChangeAspect="1"/>
          </p:cNvPicPr>
          <p:nvPr/>
        </p:nvPicPr>
        <p:blipFill>
          <a:blip r:embed="rId3" cstate="print"/>
          <a:stretch>
            <a:fillRect/>
          </a:stretch>
        </p:blipFill>
        <p:spPr>
          <a:xfrm>
            <a:off x="381000" y="1143000"/>
            <a:ext cx="8534400" cy="57150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shop-pic\harbur\la_defense_offices_almere_unstudio07_2.jpg"/>
          <p:cNvPicPr>
            <a:picLocks noGrp="1" noChangeAspect="1" noChangeArrowheads="1"/>
          </p:cNvPicPr>
          <p:nvPr>
            <p:ph idx="1"/>
          </p:nvPr>
        </p:nvPicPr>
        <p:blipFill>
          <a:blip r:embed="rId2"/>
          <a:srcRect/>
          <a:stretch>
            <a:fillRect/>
          </a:stretch>
        </p:blipFill>
        <p:spPr bwMode="auto">
          <a:xfrm>
            <a:off x="0" y="2"/>
            <a:ext cx="9144000" cy="7086599"/>
          </a:xfrm>
          <a:prstGeom prst="rect">
            <a:avLst/>
          </a:prstGeom>
          <a:noFill/>
        </p:spPr>
      </p:pic>
      <p:pic>
        <p:nvPicPr>
          <p:cNvPr id="5" name="Content Placeholder 3" descr="014.jpg"/>
          <p:cNvPicPr>
            <a:picLocks noChangeAspect="1"/>
          </p:cNvPicPr>
          <p:nvPr/>
        </p:nvPicPr>
        <p:blipFill>
          <a:blip r:embed="rId3" cstate="print"/>
          <a:stretch>
            <a:fillRect/>
          </a:stretch>
        </p:blipFill>
        <p:spPr>
          <a:xfrm>
            <a:off x="304800" y="381000"/>
            <a:ext cx="8534400" cy="6477000"/>
          </a:xfrm>
          <a:prstGeom prst="rect">
            <a:avLst/>
          </a:prstGeom>
        </p:spPr>
      </p:pic>
      <p:sp>
        <p:nvSpPr>
          <p:cNvPr id="6" name="Oval 5"/>
          <p:cNvSpPr/>
          <p:nvPr/>
        </p:nvSpPr>
        <p:spPr>
          <a:xfrm>
            <a:off x="4114800" y="3429000"/>
            <a:ext cx="1219200" cy="8382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057400" y="3399368"/>
            <a:ext cx="609600" cy="791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334000" y="3810000"/>
            <a:ext cx="2819400" cy="2159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001000" y="3581400"/>
            <a:ext cx="1524000" cy="707886"/>
          </a:xfrm>
          <a:prstGeom prst="rect">
            <a:avLst/>
          </a:prstGeom>
          <a:noFill/>
        </p:spPr>
        <p:txBody>
          <a:bodyPr wrap="square" rtlCol="0">
            <a:spAutoFit/>
          </a:bodyPr>
          <a:lstStyle/>
          <a:p>
            <a:r>
              <a:rPr lang="fa-IR" sz="2000" dirty="0" smtClean="0"/>
              <a:t>ورودی اصلی </a:t>
            </a:r>
            <a:endParaRPr lang="en-US" sz="2000" dirty="0"/>
          </a:p>
        </p:txBody>
      </p:sp>
      <p:sp>
        <p:nvSpPr>
          <p:cNvPr id="10" name="TextBox 9"/>
          <p:cNvSpPr txBox="1"/>
          <p:nvPr/>
        </p:nvSpPr>
        <p:spPr>
          <a:xfrm>
            <a:off x="457200" y="2969125"/>
            <a:ext cx="914400" cy="1938992"/>
          </a:xfrm>
          <a:prstGeom prst="rect">
            <a:avLst/>
          </a:prstGeom>
          <a:noFill/>
        </p:spPr>
        <p:txBody>
          <a:bodyPr wrap="square" rtlCol="0">
            <a:spAutoFit/>
          </a:bodyPr>
          <a:lstStyle/>
          <a:p>
            <a:r>
              <a:rPr lang="fa-IR" sz="2000" dirty="0" smtClean="0"/>
              <a:t>ورودی فرعی در ضلع شرقی </a:t>
            </a:r>
            <a:endParaRPr lang="en-US" sz="2000" dirty="0"/>
          </a:p>
        </p:txBody>
      </p:sp>
      <p:sp>
        <p:nvSpPr>
          <p:cNvPr id="11" name="Left Arrow 10"/>
          <p:cNvSpPr/>
          <p:nvPr/>
        </p:nvSpPr>
        <p:spPr>
          <a:xfrm>
            <a:off x="1295400" y="3670300"/>
            <a:ext cx="762000" cy="215900"/>
          </a:xfrm>
          <a:prstGeom prst="leftArrow">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839200" y="3124200"/>
            <a:ext cx="184731" cy="369332"/>
          </a:xfrm>
          <a:prstGeom prst="rect">
            <a:avLst/>
          </a:prstGeom>
          <a:noFill/>
        </p:spPr>
        <p:txBody>
          <a:bodyPr wrap="none" rtlCol="0">
            <a:spAutoFit/>
          </a:bodyPr>
          <a:lstStyle/>
          <a:p>
            <a:endParaRPr lang="en-US" dirty="0"/>
          </a:p>
        </p:txBody>
      </p:sp>
      <p:sp>
        <p:nvSpPr>
          <p:cNvPr id="13" name="TextBox 12"/>
          <p:cNvSpPr txBox="1"/>
          <p:nvPr/>
        </p:nvSpPr>
        <p:spPr>
          <a:xfrm>
            <a:off x="5257800" y="4191000"/>
            <a:ext cx="3886200" cy="646331"/>
          </a:xfrm>
          <a:prstGeom prst="rect">
            <a:avLst/>
          </a:prstGeom>
          <a:noFill/>
        </p:spPr>
        <p:txBody>
          <a:bodyPr wrap="square" rtlCol="0">
            <a:spAutoFit/>
          </a:bodyPr>
          <a:lstStyle/>
          <a:p>
            <a:r>
              <a:rPr lang="fa-IR" dirty="0" smtClean="0">
                <a:ln w="18415" cmpd="sng">
                  <a:solidFill>
                    <a:schemeClr val="tx1">
                      <a:lumMod val="95000"/>
                      <a:lumOff val="5000"/>
                    </a:schemeClr>
                  </a:solidFill>
                  <a:prstDash val="solid"/>
                </a:ln>
                <a:solidFill>
                  <a:schemeClr val="tx1">
                    <a:lumMod val="95000"/>
                    <a:lumOff val="5000"/>
                  </a:schemeClr>
                </a:solidFill>
                <a:effectLst>
                  <a:outerShdw blurRad="63500" dir="3600000" algn="tl" rotWithShape="0">
                    <a:srgbClr val="000000">
                      <a:alpha val="70000"/>
                    </a:srgbClr>
                  </a:outerShdw>
                </a:effectLst>
              </a:rPr>
              <a:t>تعریف مناسب ورودی </a:t>
            </a:r>
            <a:r>
              <a:rPr lang="fa-IR" dirty="0" err="1" smtClean="0">
                <a:ln w="18415" cmpd="sng">
                  <a:solidFill>
                    <a:schemeClr val="tx1">
                      <a:lumMod val="95000"/>
                      <a:lumOff val="5000"/>
                    </a:schemeClr>
                  </a:solidFill>
                  <a:prstDash val="solid"/>
                </a:ln>
                <a:solidFill>
                  <a:schemeClr val="tx1">
                    <a:lumMod val="95000"/>
                    <a:lumOff val="5000"/>
                  </a:schemeClr>
                </a:solidFill>
                <a:effectLst>
                  <a:outerShdw blurRad="63500" dir="3600000" algn="tl" rotWithShape="0">
                    <a:srgbClr val="000000">
                      <a:alpha val="70000"/>
                    </a:srgbClr>
                  </a:outerShdw>
                </a:effectLst>
              </a:rPr>
              <a:t>بارعایت</a:t>
            </a:r>
            <a:r>
              <a:rPr lang="fa-IR" dirty="0" smtClean="0">
                <a:ln w="18415" cmpd="sng">
                  <a:solidFill>
                    <a:schemeClr val="tx1">
                      <a:lumMod val="95000"/>
                      <a:lumOff val="5000"/>
                    </a:schemeClr>
                  </a:solidFill>
                  <a:prstDash val="solid"/>
                </a:ln>
                <a:solidFill>
                  <a:schemeClr val="tx1">
                    <a:lumMod val="95000"/>
                    <a:lumOff val="5000"/>
                  </a:schemeClr>
                </a:solidFill>
                <a:effectLst>
                  <a:outerShdw blurRad="63500" dir="3600000" algn="tl" rotWithShape="0">
                    <a:srgbClr val="000000">
                      <a:alpha val="70000"/>
                    </a:srgbClr>
                  </a:outerShdw>
                </a:effectLst>
              </a:rPr>
              <a:t> مناسب سلسله مراتب فضایی</a:t>
            </a:r>
            <a:endParaRPr lang="en-US" dirty="0">
              <a:ln w="18415" cmpd="sng">
                <a:solidFill>
                  <a:schemeClr val="tx1">
                    <a:lumMod val="95000"/>
                    <a:lumOff val="5000"/>
                  </a:schemeClr>
                </a:solidFill>
                <a:prstDash val="solid"/>
              </a:ln>
              <a:solidFill>
                <a:schemeClr val="tx1">
                  <a:lumMod val="95000"/>
                  <a:lumOff val="5000"/>
                </a:schemeClr>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9" presetClass="entr" presetSubtype="0" fill="hold"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p:cTn id="27"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28"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9">
                                            <p:txEl>
                                              <p:pRg st="0" end="0"/>
                                            </p:txEl>
                                          </p:spTgt>
                                        </p:tgtEl>
                                      </p:cBhvr>
                                    </p:animEffect>
                                  </p:childTnLst>
                                </p:cTn>
                              </p:par>
                            </p:childTnLst>
                          </p:cTn>
                        </p:par>
                        <p:par>
                          <p:cTn id="30" fill="hold">
                            <p:stCondLst>
                              <p:cond delay="3000"/>
                            </p:stCondLst>
                            <p:childTnLst>
                              <p:par>
                                <p:cTn id="31" presetID="29" presetClass="entr" presetSubtype="0" fill="hold"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p:cTn id="33"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34"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3400" y="533400"/>
            <a:ext cx="7772400" cy="639762"/>
          </a:xfrm>
        </p:spPr>
        <p:txBody>
          <a:bodyPr>
            <a:normAutofit fontScale="90000"/>
          </a:bodyPr>
          <a:lstStyle/>
          <a:p>
            <a:pPr algn="r"/>
            <a:r>
              <a:rPr lang="fa-IR" b="0" dirty="0" smtClean="0">
                <a:solidFill>
                  <a:schemeClr val="accent1">
                    <a:lumMod val="75000"/>
                  </a:schemeClr>
                </a:solidFill>
              </a:rPr>
              <a:t>پیوستگی میان اجزای مختلف بازار </a:t>
            </a:r>
            <a:endParaRPr lang="en-US" b="0" dirty="0">
              <a:solidFill>
                <a:schemeClr val="accent1">
                  <a:lumMod val="75000"/>
                </a:schemeClr>
              </a:solidFill>
            </a:endParaRPr>
          </a:p>
        </p:txBody>
      </p:sp>
      <p:pic>
        <p:nvPicPr>
          <p:cNvPr id="4" name="Content Placeholder 3" descr="PIC_0068.JPG"/>
          <p:cNvPicPr>
            <a:picLocks noGrp="1" noChangeAspect="1"/>
          </p:cNvPicPr>
          <p:nvPr>
            <p:ph idx="1"/>
          </p:nvPr>
        </p:nvPicPr>
        <p:blipFill>
          <a:blip r:embed="rId3"/>
          <a:stretch>
            <a:fillRect/>
          </a:stretch>
        </p:blipFill>
        <p:spPr>
          <a:xfrm>
            <a:off x="3" y="-76200"/>
            <a:ext cx="9143999" cy="6858000"/>
          </a:xfrm>
        </p:spPr>
      </p:pic>
      <p:sp>
        <p:nvSpPr>
          <p:cNvPr id="5" name="Content Placeholder 2"/>
          <p:cNvSpPr txBox="1">
            <a:spLocks/>
          </p:cNvSpPr>
          <p:nvPr/>
        </p:nvSpPr>
        <p:spPr>
          <a:xfrm>
            <a:off x="838200" y="1371600"/>
            <a:ext cx="7467600" cy="5102352"/>
          </a:xfrm>
          <a:prstGeom prst="rect">
            <a:avLst/>
          </a:prstGeom>
        </p:spPr>
        <p:txBody>
          <a:bodyPr vert="horz" lIns="182880" tIns="91440">
            <a:normAutofit lnSpcReduction="10000"/>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en-US" sz="1900" b="0" i="0" u="none" strike="noStrike" kern="1200" cap="none" spc="0" normalizeH="0" baseline="0" noProof="0" dirty="0" smtClean="0">
                <a:ln>
                  <a:solidFill>
                    <a:schemeClr val="tx1">
                      <a:lumMod val="85000"/>
                      <a:lumOff val="15000"/>
                    </a:schemeClr>
                  </a:solidFill>
                </a:ln>
                <a:solidFill>
                  <a:schemeClr val="tx1"/>
                </a:solidFill>
                <a:effectLst/>
                <a:uLnTx/>
                <a:uFillTx/>
                <a:latin typeface="+mn-lt"/>
                <a:ea typeface="+mn-ea"/>
                <a:cs typeface="+mn-cs"/>
              </a:rPr>
              <a:t>   </a:t>
            </a:r>
            <a:r>
              <a:rPr kumimoji="0" lang="fa-IR" sz="2400" b="0" i="0" u="none" strike="noStrike" kern="1200" cap="none" spc="0" normalizeH="0" baseline="0" noProof="0" dirty="0" smtClean="0">
                <a:ln>
                  <a:solidFill>
                    <a:schemeClr val="tx1">
                      <a:lumMod val="85000"/>
                      <a:lumOff val="15000"/>
                    </a:schemeClr>
                  </a:solidFill>
                </a:ln>
                <a:solidFill>
                  <a:schemeClr val="tx1">
                    <a:lumMod val="85000"/>
                    <a:lumOff val="15000"/>
                  </a:schemeClr>
                </a:solidFill>
                <a:effectLst/>
                <a:uLnTx/>
                <a:uFillTx/>
                <a:latin typeface="+mn-lt"/>
                <a:ea typeface="+mn-ea"/>
                <a:cs typeface="+mn-cs"/>
              </a:rPr>
              <a:t>درشهرهای اسلامی بیش تر بازارهای بزرگ که به صورت مجموعه های به هم پیوسته با معماری و مصالح کم وبیش یکسان دیده می شوند از گسترش یک هسته اصلی در محله های مجاور پدید آمده اند واین روند راستاهای و مجموعه های بسته جدیدتر با معماری یک دست و مصالح مشابه به مجموعه پیشین افزوده شده اند تعداد بازارهایی نظیر بازار وکیل شیراز که اجزای اصلی آن راسته ها وسراها هم زمان ساخته شده اند بسیار کم است. بدین ترتیب یک بازار بزرگ یک مجموعه ساختمانی متراکم و همگانی است که اجزای آن قدمتهای متفاوت دارند این یکدستی ساختمان از وجوهی است که بازار شرقی اسلامی از کویرهای تجارتی اروپا وهند که در آنها ساختمانها طرح معماری و مصالح یکسان ندارند متمایز می کند.</a:t>
            </a:r>
            <a:endParaRPr kumimoji="0" lang="en-US" sz="2400" b="0" i="0" u="none" strike="noStrike" kern="1200" cap="none" spc="0" normalizeH="0" baseline="0" noProof="0" dirty="0">
              <a:ln>
                <a:solidFill>
                  <a:schemeClr val="tx1">
                    <a:lumMod val="85000"/>
                    <a:lumOff val="15000"/>
                  </a:schemeClr>
                </a:solidFill>
              </a:ln>
              <a:solidFill>
                <a:schemeClr val="tx1">
                  <a:lumMod val="85000"/>
                  <a:lumOff val="15000"/>
                </a:schemeClr>
              </a:solidFill>
              <a:effectLst/>
              <a:uLnTx/>
              <a:uFillTx/>
              <a:latin typeface="+mn-lt"/>
              <a:ea typeface="+mn-ea"/>
              <a:cs typeface="+mn-cs"/>
            </a:endParaRPr>
          </a:p>
        </p:txBody>
      </p:sp>
      <p:sp>
        <p:nvSpPr>
          <p:cNvPr id="8" name="TextBox 7"/>
          <p:cNvSpPr txBox="1"/>
          <p:nvPr/>
        </p:nvSpPr>
        <p:spPr>
          <a:xfrm>
            <a:off x="8305800" y="914400"/>
            <a:ext cx="609600" cy="369332"/>
          </a:xfrm>
          <a:prstGeom prst="rect">
            <a:avLst/>
          </a:prstGeom>
          <a:noFill/>
        </p:spPr>
        <p:txBody>
          <a:bodyPr wrap="square" rtlCol="0">
            <a:spAutoFit/>
          </a:bodyPr>
          <a:lstStyle/>
          <a:p>
            <a:r>
              <a:rPr lang="en-US" dirty="0" smtClean="0">
                <a:solidFill>
                  <a:srgbClr val="FF0000"/>
                </a:solidFill>
                <a:sym typeface="Wingdings"/>
              </a:rPr>
              <a:t></a:t>
            </a:r>
            <a:endParaRPr lang="en-US" dirty="0">
              <a:solidFill>
                <a:srgbClr val="FF0000"/>
              </a:solidFill>
            </a:endParaRPr>
          </a:p>
        </p:txBody>
      </p:sp>
      <p:sp>
        <p:nvSpPr>
          <p:cNvPr id="6" name="Title 1"/>
          <p:cNvSpPr txBox="1">
            <a:spLocks/>
          </p:cNvSpPr>
          <p:nvPr/>
        </p:nvSpPr>
        <p:spPr>
          <a:xfrm>
            <a:off x="685800" y="685800"/>
            <a:ext cx="7772400" cy="639762"/>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a-IR" sz="3600" b="0" i="0" u="none" strike="noStrike" kern="1200" cap="none" spc="0" normalizeH="0" baseline="0" noProof="0" dirty="0" smtClean="0">
                <a:ln>
                  <a:solidFill>
                    <a:srgbClr val="FF0000"/>
                  </a:solidFill>
                </a:ln>
                <a:solidFill>
                  <a:srgbClr val="FF0000"/>
                </a:solidFill>
                <a:effectLst>
                  <a:outerShdw blurRad="53975" dist="22860" dir="5400000" algn="tl" rotWithShape="0">
                    <a:srgbClr val="000000">
                      <a:alpha val="55000"/>
                    </a:srgbClr>
                  </a:outerShdw>
                </a:effectLst>
                <a:uLnTx/>
                <a:uFillTx/>
                <a:latin typeface="+mj-lt"/>
                <a:ea typeface="+mj-ea"/>
                <a:cs typeface="+mj-cs"/>
              </a:rPr>
              <a:t>پیوستگی میان اجزای مختلف بازار </a:t>
            </a:r>
            <a:endParaRPr kumimoji="0" lang="en-US" sz="3600" b="0" i="0" u="none" strike="noStrike" kern="1200" cap="none" spc="0" normalizeH="0" baseline="0" noProof="0" dirty="0">
              <a:ln>
                <a:solidFill>
                  <a:srgbClr val="FF0000"/>
                </a:solidFill>
              </a:ln>
              <a:solidFill>
                <a:srgbClr val="FF0000"/>
              </a:solidFill>
              <a:effectLst>
                <a:outerShdw blurRad="53975" dist="22860" dir="5400000" algn="tl" rotWithShape="0">
                  <a:srgbClr val="000000">
                    <a:alpha val="55000"/>
                  </a:srgbClr>
                </a:outerShdw>
              </a:effectLst>
              <a:uLnTx/>
              <a:uFillTx/>
              <a:latin typeface="+mj-lt"/>
              <a:ea typeface="+mj-ea"/>
              <a:cs typeface="+mj-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shop-pic\harbur\la_defense_offices_almere_unstudio07_2.jpg"/>
          <p:cNvPicPr>
            <a:picLocks noGrp="1" noChangeAspect="1" noChangeArrowheads="1"/>
          </p:cNvPicPr>
          <p:nvPr>
            <p:ph idx="1"/>
          </p:nvPr>
        </p:nvPicPr>
        <p:blipFill>
          <a:blip r:embed="rId2"/>
          <a:srcRect/>
          <a:stretch>
            <a:fillRect/>
          </a:stretch>
        </p:blipFill>
        <p:spPr bwMode="auto">
          <a:xfrm>
            <a:off x="-118389" y="2"/>
            <a:ext cx="9262391" cy="7143619"/>
          </a:xfrm>
          <a:prstGeom prst="rect">
            <a:avLst/>
          </a:prstGeom>
          <a:noFill/>
        </p:spPr>
      </p:pic>
      <p:pic>
        <p:nvPicPr>
          <p:cNvPr id="5" name="Content Placeholder 3" descr="014.jpg"/>
          <p:cNvPicPr>
            <a:picLocks noChangeAspect="1"/>
          </p:cNvPicPr>
          <p:nvPr/>
        </p:nvPicPr>
        <p:blipFill>
          <a:blip r:embed="rId3"/>
          <a:stretch>
            <a:fillRect/>
          </a:stretch>
        </p:blipFill>
        <p:spPr>
          <a:xfrm>
            <a:off x="152400" y="304800"/>
            <a:ext cx="8763000" cy="6553200"/>
          </a:xfrm>
          <a:prstGeom prst="rect">
            <a:avLst/>
          </a:prstGeom>
        </p:spPr>
      </p:pic>
      <p:sp>
        <p:nvSpPr>
          <p:cNvPr id="6" name="Oval 5"/>
          <p:cNvSpPr/>
          <p:nvPr/>
        </p:nvSpPr>
        <p:spPr>
          <a:xfrm>
            <a:off x="4648200" y="3810000"/>
            <a:ext cx="9144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5400000">
            <a:off x="3695700" y="4076700"/>
            <a:ext cx="7620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3658394" y="4876006"/>
            <a:ext cx="609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81600" y="4572002"/>
            <a:ext cx="1524000" cy="1015663"/>
          </a:xfrm>
          <a:prstGeom prst="rect">
            <a:avLst/>
          </a:prstGeom>
          <a:noFill/>
          <a:ln>
            <a:solidFill>
              <a:srgbClr val="FF0000"/>
            </a:solidFill>
          </a:ln>
        </p:spPr>
        <p:txBody>
          <a:bodyPr wrap="square" rtlCol="0">
            <a:spAutoFit/>
          </a:bodyPr>
          <a:lstStyle/>
          <a:p>
            <a:r>
              <a:rPr lang="fa-IR" sz="2000" dirty="0" smtClean="0">
                <a:ln>
                  <a:solidFill>
                    <a:schemeClr val="tx1">
                      <a:lumMod val="95000"/>
                      <a:lumOff val="5000"/>
                    </a:schemeClr>
                  </a:solidFill>
                </a:ln>
                <a:solidFill>
                  <a:srgbClr val="FF0000"/>
                </a:solidFill>
              </a:rPr>
              <a:t>وجود پله در فضای باز و دیوار مورب</a:t>
            </a:r>
            <a:r>
              <a:rPr lang="fa-IR" sz="2000" dirty="0" smtClean="0">
                <a:ln>
                  <a:solidFill>
                    <a:schemeClr val="tx1">
                      <a:lumMod val="95000"/>
                      <a:lumOff val="5000"/>
                    </a:schemeClr>
                  </a:solidFill>
                </a:ln>
              </a:rPr>
              <a:t> </a:t>
            </a:r>
            <a:endParaRPr lang="en-US" sz="2000" dirty="0">
              <a:ln>
                <a:solidFill>
                  <a:schemeClr val="tx1">
                    <a:lumMod val="95000"/>
                    <a:lumOff val="5000"/>
                  </a:schemeClr>
                </a:solidFill>
              </a:ln>
            </a:endParaRPr>
          </a:p>
        </p:txBody>
      </p:sp>
      <p:cxnSp>
        <p:nvCxnSpPr>
          <p:cNvPr id="10" name="Straight Arrow Connector 9"/>
          <p:cNvCxnSpPr/>
          <p:nvPr/>
        </p:nvCxnSpPr>
        <p:spPr>
          <a:xfrm>
            <a:off x="5105400" y="4038600"/>
            <a:ext cx="838200" cy="68580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14800" y="4648200"/>
            <a:ext cx="2362200" cy="60960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48600" y="2514600"/>
            <a:ext cx="1295400" cy="1938992"/>
          </a:xfrm>
          <a:prstGeom prst="rect">
            <a:avLst/>
          </a:prstGeom>
          <a:noFill/>
        </p:spPr>
        <p:txBody>
          <a:bodyPr wrap="square" rtlCol="0">
            <a:spAutoFit/>
          </a:bodyPr>
          <a:lstStyle/>
          <a:p>
            <a:r>
              <a:rPr lang="fa-IR" sz="2000" dirty="0" smtClean="0"/>
              <a:t>ایجاد حس حرکت و کشش به طرف مجموعه</a:t>
            </a:r>
            <a:endParaRPr lang="en-US" sz="2000" dirty="0"/>
          </a:p>
        </p:txBody>
      </p:sp>
      <p:cxnSp>
        <p:nvCxnSpPr>
          <p:cNvPr id="13" name="Shape 12"/>
          <p:cNvCxnSpPr>
            <a:stCxn id="9" idx="3"/>
            <a:endCxn id="12" idx="2"/>
          </p:cNvCxnSpPr>
          <p:nvPr/>
        </p:nvCxnSpPr>
        <p:spPr>
          <a:xfrm flipV="1">
            <a:off x="6705600" y="4453592"/>
            <a:ext cx="1790700" cy="626242"/>
          </a:xfrm>
          <a:prstGeom prst="bentConnector2">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4" name="Picture 2" descr="I:\zist\PIC_0005.JPG"/>
          <p:cNvPicPr>
            <a:picLocks noChangeAspect="1" noChangeArrowheads="1"/>
          </p:cNvPicPr>
          <p:nvPr/>
        </p:nvPicPr>
        <p:blipFill>
          <a:blip r:embed="rId4" cstate="print"/>
          <a:srcRect/>
          <a:stretch>
            <a:fillRect/>
          </a:stretch>
        </p:blipFill>
        <p:spPr bwMode="auto">
          <a:xfrm>
            <a:off x="5105400" y="228600"/>
            <a:ext cx="3714750" cy="2701636"/>
          </a:xfrm>
          <a:prstGeom prst="rect">
            <a:avLst/>
          </a:prstGeom>
          <a:noFill/>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p:cTn id="3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9" presetClass="entr" presetSubtype="0" fill="hold" nodeType="after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 calcmode="lin" valueType="num">
                                      <p:cBhvr>
                                        <p:cTn id="42"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43"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 name="Picture 2" descr="F:\shop-pic\harbur\la_defense_offices_almere_unstudio07_2.jpg"/>
          <p:cNvPicPr>
            <a:picLocks noGrp="1" noChangeAspect="1" noChangeArrowheads="1"/>
          </p:cNvPicPr>
          <p:nvPr>
            <p:ph idx="1"/>
          </p:nvPr>
        </p:nvPicPr>
        <p:blipFill>
          <a:blip r:embed="rId2"/>
          <a:srcRect/>
          <a:stretch>
            <a:fillRect/>
          </a:stretch>
        </p:blipFill>
        <p:spPr bwMode="auto">
          <a:xfrm>
            <a:off x="0" y="0"/>
            <a:ext cx="9144000" cy="7052310"/>
          </a:xfrm>
          <a:prstGeom prst="rect">
            <a:avLst/>
          </a:prstGeom>
          <a:noFill/>
        </p:spPr>
      </p:pic>
      <p:sp>
        <p:nvSpPr>
          <p:cNvPr id="15" name="Title 1"/>
          <p:cNvSpPr txBox="1">
            <a:spLocks/>
          </p:cNvSpPr>
          <p:nvPr/>
        </p:nvSpPr>
        <p:spPr>
          <a:xfrm>
            <a:off x="304800" y="0"/>
            <a:ext cx="8183880" cy="1051560"/>
          </a:xfrm>
          <a:prstGeom prst="rect">
            <a:avLst/>
          </a:prstGeom>
        </p:spPr>
        <p:txBody>
          <a:bodyPr vert="horz" anchor="b">
            <a:normAutofit fontScale="97500"/>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kumimoji="0" lang="fa-IR" sz="3200" b="0" i="0" u="none" strike="noStrike" kern="1200" cap="none" spc="0" normalizeH="0" baseline="0" noProof="0" dirty="0" smtClean="0">
                <a:ln>
                  <a:noFill/>
                </a:ln>
                <a:solidFill>
                  <a:srgbClr val="FFC000"/>
                </a:solidFill>
                <a:effectLst>
                  <a:outerShdw blurRad="53975" dist="22860" dir="5400000" algn="tl" rotWithShape="0">
                    <a:srgbClr val="000000">
                      <a:alpha val="55000"/>
                    </a:srgbClr>
                  </a:outerShdw>
                </a:effectLst>
                <a:uLnTx/>
                <a:uFillTx/>
                <a:latin typeface="+mj-lt"/>
                <a:ea typeface="+mj-ea"/>
                <a:cs typeface="+mj-cs"/>
              </a:rPr>
              <a:t>2پله برقی </a:t>
            </a:r>
            <a:r>
              <a:rPr kumimoji="0" lang="fa-IR" sz="3200" b="0" i="0" u="none" strike="noStrike" kern="1200" cap="none" spc="0" normalizeH="0" baseline="0" noProof="0" dirty="0" err="1" smtClean="0">
                <a:ln>
                  <a:noFill/>
                </a:ln>
                <a:solidFill>
                  <a:srgbClr val="FFC000"/>
                </a:solidFill>
                <a:effectLst>
                  <a:outerShdw blurRad="53975" dist="22860" dir="5400000" algn="tl" rotWithShape="0">
                    <a:srgbClr val="000000">
                      <a:alpha val="55000"/>
                    </a:srgbClr>
                  </a:outerShdw>
                </a:effectLst>
                <a:uLnTx/>
                <a:uFillTx/>
                <a:latin typeface="+mj-lt"/>
                <a:ea typeface="+mj-ea"/>
                <a:cs typeface="+mj-cs"/>
              </a:rPr>
              <a:t>بهمراه</a:t>
            </a:r>
            <a:r>
              <a:rPr kumimoji="0" lang="fa-IR" sz="3200" b="0" i="0" u="none" strike="noStrike" kern="1200" cap="none" spc="0" normalizeH="0" baseline="0" noProof="0" dirty="0" smtClean="0">
                <a:ln>
                  <a:noFill/>
                </a:ln>
                <a:solidFill>
                  <a:srgbClr val="FFC000"/>
                </a:solidFill>
                <a:effectLst>
                  <a:outerShdw blurRad="53975" dist="22860" dir="5400000" algn="tl" rotWithShape="0">
                    <a:srgbClr val="000000">
                      <a:alpha val="55000"/>
                    </a:srgbClr>
                  </a:outerShdw>
                </a:effectLst>
                <a:uLnTx/>
                <a:uFillTx/>
                <a:latin typeface="+mj-lt"/>
                <a:ea typeface="+mj-ea"/>
                <a:cs typeface="+mj-cs"/>
              </a:rPr>
              <a:t> </a:t>
            </a:r>
            <a:r>
              <a:rPr kumimoji="0" lang="fa-IR" sz="3200" b="0" i="0" u="none" strike="noStrike" kern="1200" cap="none" spc="0" normalizeH="0" baseline="0" noProof="0" dirty="0" err="1" smtClean="0">
                <a:ln>
                  <a:noFill/>
                </a:ln>
                <a:solidFill>
                  <a:srgbClr val="FFC000"/>
                </a:solidFill>
                <a:effectLst>
                  <a:outerShdw blurRad="53975" dist="22860" dir="5400000" algn="tl" rotWithShape="0">
                    <a:srgbClr val="000000">
                      <a:alpha val="55000"/>
                    </a:srgbClr>
                  </a:outerShdw>
                </a:effectLst>
                <a:uLnTx/>
                <a:uFillTx/>
                <a:latin typeface="+mj-lt"/>
                <a:ea typeface="+mj-ea"/>
                <a:cs typeface="+mj-cs"/>
              </a:rPr>
              <a:t>وید</a:t>
            </a:r>
            <a:r>
              <a:rPr kumimoji="0" lang="fa-IR" sz="3200" b="0" i="0" u="none" strike="noStrike" kern="1200" cap="none" spc="0" normalizeH="0" baseline="0" noProof="0" dirty="0" smtClean="0">
                <a:ln>
                  <a:noFill/>
                </a:ln>
                <a:solidFill>
                  <a:srgbClr val="FFC000"/>
                </a:solidFill>
                <a:effectLst>
                  <a:outerShdw blurRad="53975" dist="22860" dir="5400000" algn="tl" rotWithShape="0">
                    <a:srgbClr val="000000">
                      <a:alpha val="55000"/>
                    </a:srgbClr>
                  </a:outerShdw>
                </a:effectLst>
                <a:uLnTx/>
                <a:uFillTx/>
                <a:latin typeface="+mj-lt"/>
                <a:ea typeface="+mj-ea"/>
                <a:cs typeface="+mj-cs"/>
              </a:rPr>
              <a:t> مرکزی 3 عنصر اصلی میدان گاه مجموعه حساب می آیند </a:t>
            </a:r>
            <a:endParaRPr kumimoji="0" lang="en-US" sz="3200" b="0" i="0" u="none" strike="noStrike" kern="1200" cap="none" spc="0" normalizeH="0" baseline="0" noProof="0" dirty="0">
              <a:ln>
                <a:noFill/>
              </a:ln>
              <a:solidFill>
                <a:srgbClr val="FFC000"/>
              </a:solidFill>
              <a:effectLst>
                <a:outerShdw blurRad="53975" dist="22860" dir="5400000" algn="tl" rotWithShape="0">
                  <a:srgbClr val="000000">
                    <a:alpha val="55000"/>
                  </a:srgbClr>
                </a:outerShdw>
              </a:effectLst>
              <a:uLnTx/>
              <a:uFillTx/>
              <a:latin typeface="+mj-lt"/>
              <a:ea typeface="+mj-ea"/>
              <a:cs typeface="+mj-cs"/>
            </a:endParaRPr>
          </a:p>
        </p:txBody>
      </p:sp>
      <p:pic>
        <p:nvPicPr>
          <p:cNvPr id="17" name="Picture 16" descr="void wide.jpg"/>
          <p:cNvPicPr>
            <a:picLocks noChangeAspect="1"/>
          </p:cNvPicPr>
          <p:nvPr/>
        </p:nvPicPr>
        <p:blipFill>
          <a:blip r:embed="rId3"/>
          <a:stretch>
            <a:fillRect/>
          </a:stretch>
        </p:blipFill>
        <p:spPr>
          <a:xfrm>
            <a:off x="381000" y="2743200"/>
            <a:ext cx="4800600" cy="3657600"/>
          </a:xfrm>
          <a:prstGeom prst="rect">
            <a:avLst/>
          </a:prstGeom>
        </p:spPr>
      </p:pic>
      <p:pic>
        <p:nvPicPr>
          <p:cNvPr id="18" name="Picture 2" descr="F:\bazar\zist\PIC_0004.JPG"/>
          <p:cNvPicPr>
            <a:picLocks noChangeAspect="1" noChangeArrowheads="1"/>
          </p:cNvPicPr>
          <p:nvPr/>
        </p:nvPicPr>
        <p:blipFill>
          <a:blip r:embed="rId4" cstate="print"/>
          <a:srcRect/>
          <a:stretch>
            <a:fillRect/>
          </a:stretch>
        </p:blipFill>
        <p:spPr bwMode="auto">
          <a:xfrm>
            <a:off x="5410200" y="4204856"/>
            <a:ext cx="3429001" cy="2653144"/>
          </a:xfrm>
          <a:prstGeom prst="rect">
            <a:avLst/>
          </a:prstGeom>
          <a:noFill/>
        </p:spPr>
      </p:pic>
      <p:pic>
        <p:nvPicPr>
          <p:cNvPr id="19" name="Picture 3" descr="F:\bazar\zist\PIC_0003.JPG"/>
          <p:cNvPicPr>
            <a:picLocks noChangeAspect="1" noChangeArrowheads="1"/>
          </p:cNvPicPr>
          <p:nvPr/>
        </p:nvPicPr>
        <p:blipFill>
          <a:blip r:embed="rId5" cstate="print"/>
          <a:srcRect/>
          <a:stretch>
            <a:fillRect/>
          </a:stretch>
        </p:blipFill>
        <p:spPr bwMode="auto">
          <a:xfrm>
            <a:off x="5410200" y="1219200"/>
            <a:ext cx="3352800" cy="2667000"/>
          </a:xfrm>
          <a:prstGeom prst="rect">
            <a:avLst/>
          </a:prstGeom>
          <a:noFill/>
        </p:spPr>
      </p:pic>
      <p:pic>
        <p:nvPicPr>
          <p:cNvPr id="20" name="Picture 2"/>
          <p:cNvPicPr>
            <a:picLocks noChangeAspect="1" noChangeArrowheads="1"/>
          </p:cNvPicPr>
          <p:nvPr/>
        </p:nvPicPr>
        <p:blipFill>
          <a:blip r:embed="rId6" cstate="print"/>
          <a:srcRect/>
          <a:stretch>
            <a:fillRect/>
          </a:stretch>
        </p:blipFill>
        <p:spPr bwMode="auto">
          <a:xfrm>
            <a:off x="381002" y="1066801"/>
            <a:ext cx="3047998" cy="3606800"/>
          </a:xfrm>
          <a:prstGeom prst="rect">
            <a:avLst/>
          </a:prstGeom>
          <a:noFill/>
          <a:ln w="9525">
            <a:noFill/>
            <a:miter lim="800000"/>
            <a:headEnd/>
            <a:tailEnd/>
          </a:ln>
          <a:effectLst/>
        </p:spPr>
      </p:pic>
      <p:sp>
        <p:nvSpPr>
          <p:cNvPr id="21" name="Rectangle 20"/>
          <p:cNvSpPr/>
          <p:nvPr/>
        </p:nvSpPr>
        <p:spPr>
          <a:xfrm>
            <a:off x="3810000" y="4800601"/>
            <a:ext cx="4953000" cy="1200329"/>
          </a:xfrm>
          <a:prstGeom prst="rect">
            <a:avLst/>
          </a:prstGeom>
        </p:spPr>
        <p:txBody>
          <a:bodyPr wrap="square">
            <a:spAutoFit/>
          </a:bodyPr>
          <a:lstStyle/>
          <a:p>
            <a:pPr algn="just" rtl="1"/>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چرخش ی می شود ٬ نحوه ی قرارگیری </a:t>
            </a:r>
            <a:r>
              <a:rPr lang="fa-I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پلکانهای</a:t>
            </a: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فرعی در انتهای دو راهروی اصلی موازی باهم طوری است که نسبت به مرکز یک حرکت </a:t>
            </a:r>
            <a:r>
              <a:rPr lang="fa-I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ضربدری</a:t>
            </a: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در </a:t>
            </a:r>
            <a:r>
              <a:rPr lang="fa-I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پلان</a:t>
            </a: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ایجاد شده است.</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876800"/>
            <a:ext cx="8183880" cy="1051560"/>
          </a:xfrm>
        </p:spPr>
        <p:txBody>
          <a:bodyPr/>
          <a:lstStyle/>
          <a:p>
            <a:pPr algn="just" rtl="1"/>
            <a:r>
              <a:rPr lang="en-US" dirty="0" smtClean="0">
                <a:sym typeface="Wingdings"/>
              </a:rPr>
              <a:t></a:t>
            </a:r>
            <a:r>
              <a:rPr lang="fa-IR" dirty="0" smtClean="0">
                <a:sym typeface="Wingdings"/>
              </a:rPr>
              <a:t>مجتمع تجاری الماس شرق</a:t>
            </a:r>
            <a:endParaRPr lang="en-US" dirty="0"/>
          </a:p>
        </p:txBody>
      </p:sp>
      <p:pic>
        <p:nvPicPr>
          <p:cNvPr id="1026" name="Picture 2" descr="F:\alms\daneshjoo\pic almas\view\Images first\01_2.jpg"/>
          <p:cNvPicPr>
            <a:picLocks noGrp="1" noChangeAspect="1" noChangeArrowheads="1"/>
          </p:cNvPicPr>
          <p:nvPr>
            <p:ph idx="1"/>
          </p:nvPr>
        </p:nvPicPr>
        <p:blipFill>
          <a:blip r:embed="rId2" cstate="print"/>
          <a:srcRect/>
          <a:stretch>
            <a:fillRect/>
          </a:stretch>
        </p:blipFill>
        <p:spPr bwMode="auto">
          <a:xfrm>
            <a:off x="381000" y="457200"/>
            <a:ext cx="8382000" cy="4724400"/>
          </a:xfrm>
          <a:prstGeom prst="rect">
            <a:avLst/>
          </a:prstGeom>
          <a:noFill/>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srcRect/>
          <a:stretch>
            <a:fillRect/>
          </a:stretch>
        </p:blipFill>
        <p:spPr bwMode="auto">
          <a:xfrm>
            <a:off x="-304800" y="0"/>
            <a:ext cx="10152244" cy="7562850"/>
          </a:xfrm>
          <a:prstGeom prst="rect">
            <a:avLst/>
          </a:prstGeom>
          <a:noFill/>
          <a:ln w="9525">
            <a:noFill/>
            <a:miter lim="800000"/>
            <a:headEnd/>
            <a:tailEnd/>
          </a:ln>
          <a:effectLst/>
        </p:spPr>
      </p:pic>
      <p:cxnSp>
        <p:nvCxnSpPr>
          <p:cNvPr id="10" name="Straight Arrow Connector 9"/>
          <p:cNvCxnSpPr/>
          <p:nvPr/>
        </p:nvCxnSpPr>
        <p:spPr>
          <a:xfrm rot="16200000" flipH="1">
            <a:off x="6019798" y="3581400"/>
            <a:ext cx="1371600" cy="1219200"/>
          </a:xfrm>
          <a:prstGeom prst="straightConnector1">
            <a:avLst/>
          </a:prstGeom>
          <a:ln w="3810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62798" y="4800602"/>
            <a:ext cx="1447800" cy="646331"/>
          </a:xfrm>
          <a:prstGeom prst="rect">
            <a:avLst/>
          </a:prstGeom>
          <a:noFill/>
        </p:spPr>
        <p:txBody>
          <a:bodyPr wrap="square" rtlCol="0">
            <a:spAutoFit/>
          </a:bodyPr>
          <a:lstStyle/>
          <a:p>
            <a:r>
              <a:rPr lang="en-US" dirty="0" smtClean="0"/>
              <a:t>Parking</a:t>
            </a:r>
          </a:p>
          <a:p>
            <a:endParaRPr lang="en-US" dirty="0"/>
          </a:p>
        </p:txBody>
      </p:sp>
      <p:sp>
        <p:nvSpPr>
          <p:cNvPr id="12" name="Rounded Rectangle 11"/>
          <p:cNvSpPr/>
          <p:nvPr/>
        </p:nvSpPr>
        <p:spPr>
          <a:xfrm>
            <a:off x="7086598" y="4724400"/>
            <a:ext cx="12192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rot="5400000">
            <a:off x="2628900" y="2781300"/>
            <a:ext cx="2743200" cy="2362200"/>
          </a:xfrm>
          <a:prstGeom prst="straightConnector1">
            <a:avLst/>
          </a:prstGeom>
          <a:ln w="5715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419600" y="4114800"/>
            <a:ext cx="1524000" cy="990600"/>
          </a:xfrm>
          <a:prstGeom prst="ellipse">
            <a:avLst/>
          </a:prstGeom>
          <a:noFill/>
          <a:ln w="571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8200" y="6096000"/>
            <a:ext cx="7315200" cy="584775"/>
          </a:xfrm>
          <a:prstGeom prst="rect">
            <a:avLst/>
          </a:prstGeom>
          <a:noFill/>
        </p:spPr>
        <p:txBody>
          <a:bodyPr wrap="square" rtlCol="0">
            <a:spAutoFit/>
          </a:bodyPr>
          <a:lstStyle/>
          <a:p>
            <a:r>
              <a:rPr lang="fa-IR" sz="3200" dirty="0" smtClean="0">
                <a:ln>
                  <a:solidFill>
                    <a:schemeClr val="tx1">
                      <a:lumMod val="95000"/>
                      <a:lumOff val="5000"/>
                    </a:schemeClr>
                  </a:solidFill>
                </a:ln>
                <a:solidFill>
                  <a:schemeClr val="tx1">
                    <a:lumMod val="95000"/>
                    <a:lumOff val="5000"/>
                  </a:schemeClr>
                </a:solidFill>
              </a:rPr>
              <a:t>سایت مجتمع تجاری الماس شرق</a:t>
            </a:r>
            <a:endParaRPr lang="en-US" sz="3200" dirty="0">
              <a:ln>
                <a:solidFill>
                  <a:schemeClr val="tx1">
                    <a:lumMod val="95000"/>
                    <a:lumOff val="5000"/>
                  </a:schemeClr>
                </a:solidFill>
              </a:ln>
              <a:solidFill>
                <a:schemeClr val="tx1">
                  <a:lumMod val="95000"/>
                  <a:lumOff val="5000"/>
                </a:schemeClr>
              </a:solidFill>
            </a:endParaRPr>
          </a:p>
        </p:txBody>
      </p:sp>
      <p:sp>
        <p:nvSpPr>
          <p:cNvPr id="17" name="TextBox 16"/>
          <p:cNvSpPr txBox="1"/>
          <p:nvPr/>
        </p:nvSpPr>
        <p:spPr>
          <a:xfrm>
            <a:off x="1828798" y="5105400"/>
            <a:ext cx="3276600" cy="369332"/>
          </a:xfrm>
          <a:prstGeom prst="rect">
            <a:avLst/>
          </a:prstGeom>
          <a:noFill/>
        </p:spPr>
        <p:txBody>
          <a:bodyPr wrap="square" rtlCol="0">
            <a:spAutoFit/>
          </a:bodyPr>
          <a:lstStyle/>
          <a:p>
            <a:r>
              <a:rPr lang="fa-IR" dirty="0" smtClean="0">
                <a:solidFill>
                  <a:srgbClr val="FF0000"/>
                </a:solidFill>
              </a:rPr>
              <a:t>ورودی اصلی</a:t>
            </a:r>
            <a:endParaRPr lang="en-US" dirty="0">
              <a:solidFill>
                <a:srgbClr val="FF0000"/>
              </a:solidFill>
            </a:endParaRPr>
          </a:p>
        </p:txBody>
      </p:sp>
      <p:pic>
        <p:nvPicPr>
          <p:cNvPr id="1026" name="Picture 2" descr="F:\bazar\golara\الماس شرق\CIMG0927.JPG"/>
          <p:cNvPicPr>
            <a:picLocks noChangeAspect="1" noChangeArrowheads="1"/>
          </p:cNvPicPr>
          <p:nvPr/>
        </p:nvPicPr>
        <p:blipFill>
          <a:blip r:embed="rId3" cstate="print"/>
          <a:srcRect/>
          <a:stretch>
            <a:fillRect/>
          </a:stretch>
        </p:blipFill>
        <p:spPr bwMode="auto">
          <a:xfrm>
            <a:off x="4800600" y="0"/>
            <a:ext cx="4343400" cy="2667000"/>
          </a:xfrm>
          <a:prstGeom prst="rect">
            <a:avLst/>
          </a:prstGeom>
          <a:noFill/>
        </p:spPr>
      </p:pic>
      <p:sp>
        <p:nvSpPr>
          <p:cNvPr id="18" name="TextBox 17"/>
          <p:cNvSpPr txBox="1"/>
          <p:nvPr/>
        </p:nvSpPr>
        <p:spPr>
          <a:xfrm>
            <a:off x="838200" y="838200"/>
            <a:ext cx="6781800" cy="369332"/>
          </a:xfrm>
          <a:prstGeom prst="rect">
            <a:avLst/>
          </a:prstGeom>
          <a:noFill/>
        </p:spPr>
        <p:txBody>
          <a:bodyPr wrap="square" rtlCol="0">
            <a:spAutoFit/>
          </a:bodyPr>
          <a:lstStyle/>
          <a:p>
            <a:r>
              <a:rPr lang="fa-IR" dirty="0" smtClean="0">
                <a:solidFill>
                  <a:schemeClr val="tx1">
                    <a:lumMod val="85000"/>
                    <a:lumOff val="15000"/>
                  </a:schemeClr>
                </a:solidFill>
              </a:rPr>
              <a:t>پارکینگ به داخل مجموعه ورودی </a:t>
            </a:r>
            <a:endParaRPr lang="en-US" dirty="0">
              <a:solidFill>
                <a:schemeClr val="tx1">
                  <a:lumMod val="85000"/>
                  <a:lumOff val="15000"/>
                </a:schemeClr>
              </a:solidFill>
            </a:endParaRPr>
          </a:p>
        </p:txBody>
      </p:sp>
      <p:sp>
        <p:nvSpPr>
          <p:cNvPr id="19" name="Right Arrow 18"/>
          <p:cNvSpPr/>
          <p:nvPr/>
        </p:nvSpPr>
        <p:spPr>
          <a:xfrm>
            <a:off x="762000" y="685800"/>
            <a:ext cx="3886200" cy="7620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ent-Up Arrow 21"/>
          <p:cNvSpPr/>
          <p:nvPr/>
        </p:nvSpPr>
        <p:spPr>
          <a:xfrm>
            <a:off x="6477000" y="1676400"/>
            <a:ext cx="2209800" cy="2514600"/>
          </a:xfrm>
          <a:prstGeom prst="ben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alms\daneshjoo\pic almas\New Folder\P0.WMF"/>
          <p:cNvPicPr>
            <a:picLocks noGrp="1" noChangeAspect="1" noChangeArrowheads="1"/>
          </p:cNvPicPr>
          <p:nvPr>
            <p:ph idx="1"/>
          </p:nvPr>
        </p:nvPicPr>
        <p:blipFill>
          <a:blip r:embed="rId2"/>
          <a:srcRect/>
          <a:stretch>
            <a:fillRect/>
          </a:stretch>
        </p:blipFill>
        <p:spPr bwMode="auto">
          <a:xfrm>
            <a:off x="0" y="381000"/>
            <a:ext cx="8915400" cy="6172200"/>
          </a:xfrm>
          <a:prstGeom prst="rect">
            <a:avLst/>
          </a:prstGeom>
          <a:noFill/>
        </p:spPr>
      </p:pic>
      <p:cxnSp>
        <p:nvCxnSpPr>
          <p:cNvPr id="6" name="Straight Arrow Connector 5"/>
          <p:cNvCxnSpPr/>
          <p:nvPr/>
        </p:nvCxnSpPr>
        <p:spPr>
          <a:xfrm rot="10800000" flipV="1">
            <a:off x="2743200" y="4495800"/>
            <a:ext cx="1524000" cy="114300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43000" y="5410200"/>
            <a:ext cx="2057400" cy="369332"/>
          </a:xfrm>
          <a:prstGeom prst="rect">
            <a:avLst/>
          </a:prstGeom>
          <a:noFill/>
        </p:spPr>
        <p:txBody>
          <a:bodyPr wrap="square" rtlCol="0">
            <a:spAutoFit/>
          </a:bodyPr>
          <a:lstStyle/>
          <a:p>
            <a:r>
              <a:rPr lang="fa-IR" dirty="0" smtClean="0"/>
              <a:t>ورودی اصلی</a:t>
            </a:r>
            <a:endParaRPr lang="en-US" dirty="0"/>
          </a:p>
        </p:txBody>
      </p:sp>
      <p:cxnSp>
        <p:nvCxnSpPr>
          <p:cNvPr id="9" name="Straight Arrow Connector 8"/>
          <p:cNvCxnSpPr/>
          <p:nvPr/>
        </p:nvCxnSpPr>
        <p:spPr>
          <a:xfrm>
            <a:off x="6248400" y="4419600"/>
            <a:ext cx="1447800" cy="121920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72400" y="5486400"/>
            <a:ext cx="2133600" cy="369332"/>
          </a:xfrm>
          <a:prstGeom prst="rect">
            <a:avLst/>
          </a:prstGeom>
          <a:noFill/>
        </p:spPr>
        <p:txBody>
          <a:bodyPr wrap="square" rtlCol="0">
            <a:spAutoFit/>
          </a:bodyPr>
          <a:lstStyle/>
          <a:p>
            <a:r>
              <a:rPr lang="fa-IR" dirty="0" smtClean="0"/>
              <a:t>ورودی دوم</a:t>
            </a:r>
            <a:endParaRPr lang="en-US" dirty="0"/>
          </a:p>
        </p:txBody>
      </p:sp>
      <p:sp>
        <p:nvSpPr>
          <p:cNvPr id="16" name="Bent-Up Arrow 15"/>
          <p:cNvSpPr/>
          <p:nvPr/>
        </p:nvSpPr>
        <p:spPr>
          <a:xfrm>
            <a:off x="7315200" y="4800600"/>
            <a:ext cx="1219200" cy="381000"/>
          </a:xfrm>
          <a:prstGeom prst="bentUpArrow">
            <a:avLst>
              <a:gd name="adj1" fmla="val 25000"/>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848600" y="4038601"/>
            <a:ext cx="1066800" cy="646331"/>
          </a:xfrm>
          <a:prstGeom prst="rect">
            <a:avLst/>
          </a:prstGeom>
          <a:noFill/>
        </p:spPr>
        <p:txBody>
          <a:bodyPr wrap="square" rtlCol="0">
            <a:spAutoFit/>
          </a:bodyPr>
          <a:lstStyle/>
          <a:p>
            <a:r>
              <a:rPr lang="fa-IR" dirty="0" smtClean="0"/>
              <a:t>ورودی پارکینگ</a:t>
            </a:r>
            <a:endParaRPr lang="en-US" dirty="0"/>
          </a:p>
        </p:txBody>
      </p:sp>
      <p:pic>
        <p:nvPicPr>
          <p:cNvPr id="3075" name="Picture 3" descr="F:\alms\daneshjoo\pic almas\view\Images first\01_2.jpg"/>
          <p:cNvPicPr>
            <a:picLocks noChangeAspect="1" noChangeArrowheads="1"/>
          </p:cNvPicPr>
          <p:nvPr/>
        </p:nvPicPr>
        <p:blipFill>
          <a:blip r:embed="rId3" cstate="print"/>
          <a:srcRect/>
          <a:stretch>
            <a:fillRect/>
          </a:stretch>
        </p:blipFill>
        <p:spPr bwMode="auto">
          <a:xfrm>
            <a:off x="152400" y="533401"/>
            <a:ext cx="4343400" cy="3124200"/>
          </a:xfrm>
          <a:prstGeom prst="rect">
            <a:avLst/>
          </a:prstGeom>
          <a:noFill/>
        </p:spPr>
      </p:pic>
      <p:sp>
        <p:nvSpPr>
          <p:cNvPr id="19" name="Rectangle 18"/>
          <p:cNvSpPr/>
          <p:nvPr/>
        </p:nvSpPr>
        <p:spPr>
          <a:xfrm>
            <a:off x="1371600" y="1600200"/>
            <a:ext cx="2286000" cy="16002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62400" y="1600200"/>
            <a:ext cx="685800" cy="8382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19" idx="2"/>
          </p:cNvCxnSpPr>
          <p:nvPr/>
        </p:nvCxnSpPr>
        <p:spPr>
          <a:xfrm rot="5400000">
            <a:off x="1409700" y="4305300"/>
            <a:ext cx="2209800" cy="1588"/>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5"/>
          </p:cNvCxnSpPr>
          <p:nvPr/>
        </p:nvCxnSpPr>
        <p:spPr>
          <a:xfrm rot="16200000" flipH="1">
            <a:off x="5146210" y="1717209"/>
            <a:ext cx="2484951" cy="3681833"/>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6629400" y="990600"/>
            <a:ext cx="914400" cy="91440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467600" y="685801"/>
            <a:ext cx="1447800" cy="646331"/>
          </a:xfrm>
          <a:prstGeom prst="rect">
            <a:avLst/>
          </a:prstGeom>
          <a:noFill/>
        </p:spPr>
        <p:txBody>
          <a:bodyPr wrap="square" rtlCol="0">
            <a:spAutoFit/>
          </a:bodyPr>
          <a:lstStyle/>
          <a:p>
            <a:r>
              <a:rPr lang="fa-IR" dirty="0" smtClean="0"/>
              <a:t>ورودی فرعی</a:t>
            </a:r>
          </a:p>
          <a:p>
            <a:endParaRPr lang="en-US" dirty="0"/>
          </a:p>
        </p:txBody>
      </p:sp>
      <p:sp>
        <p:nvSpPr>
          <p:cNvPr id="18" name="TextBox 17"/>
          <p:cNvSpPr txBox="1"/>
          <p:nvPr/>
        </p:nvSpPr>
        <p:spPr>
          <a:xfrm>
            <a:off x="533400" y="4114802"/>
            <a:ext cx="3048000" cy="461665"/>
          </a:xfrm>
          <a:prstGeom prst="rect">
            <a:avLst/>
          </a:prstGeom>
          <a:noFill/>
        </p:spPr>
        <p:txBody>
          <a:bodyPr wrap="square" rtlCol="0">
            <a:spAutoFit/>
          </a:bodyPr>
          <a:lstStyle/>
          <a:p>
            <a:r>
              <a:rPr lang="fa-IR" sz="2400" dirty="0" smtClean="0">
                <a:sym typeface="Wingdings"/>
              </a:rPr>
              <a:t>طبقه همکف </a:t>
            </a:r>
            <a:r>
              <a:rPr lang="en-US" sz="2400" dirty="0" smtClean="0">
                <a:sym typeface="Wingdings"/>
              </a:rPr>
              <a:t></a:t>
            </a:r>
            <a:endParaRPr lang="en-US" sz="2400"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9" presetClass="entr" presetSubtype="0"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p:cTn id="17"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xEl>
                                              <p:pRg st="0" end="0"/>
                                            </p:txEl>
                                          </p:spTgt>
                                        </p:tgtEl>
                                      </p:cBhvr>
                                    </p:animEffect>
                                  </p:childTnLst>
                                </p:cTn>
                              </p:par>
                            </p:childTnLst>
                          </p:cTn>
                        </p:par>
                        <p:par>
                          <p:cTn id="20" fill="hold">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23" presetClass="entr" presetSubtype="16"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fade">
                                      <p:cBhvr>
                                        <p:cTn id="33" dur="1000"/>
                                        <p:tgtEl>
                                          <p:spTgt spid="17">
                                            <p:txEl>
                                              <p:pRg st="0" end="0"/>
                                            </p:txEl>
                                          </p:spTgt>
                                        </p:tgtEl>
                                      </p:cBhvr>
                                    </p:animEffect>
                                    <p:anim calcmode="lin" valueType="num">
                                      <p:cBhvr>
                                        <p:cTn id="34"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1000"/>
                                        <p:tgtEl>
                                          <p:spTgt spid="11">
                                            <p:txEl>
                                              <p:pRg st="0" end="0"/>
                                            </p:txEl>
                                          </p:spTgt>
                                        </p:tgtEl>
                                      </p:cBhvr>
                                    </p:animEffect>
                                    <p:anim calcmode="lin" valueType="num">
                                      <p:cBhvr>
                                        <p:cTn id="4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nodeType="after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animEffect transition="in" filter="fade">
                                      <p:cBhvr>
                                        <p:cTn id="45" dur="1000"/>
                                        <p:tgtEl>
                                          <p:spTgt spid="29">
                                            <p:txEl>
                                              <p:pRg st="0" end="0"/>
                                            </p:txEl>
                                          </p:spTgt>
                                        </p:tgtEl>
                                      </p:cBhvr>
                                    </p:animEffect>
                                    <p:anim calcmode="lin" valueType="num">
                                      <p:cBhvr>
                                        <p:cTn id="46"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F:\ddd\P2.bmp"/>
          <p:cNvPicPr>
            <a:picLocks noChangeAspect="1" noChangeArrowheads="1"/>
          </p:cNvPicPr>
          <p:nvPr/>
        </p:nvPicPr>
        <p:blipFill>
          <a:blip r:embed="rId2"/>
          <a:srcRect/>
          <a:stretch>
            <a:fillRect/>
          </a:stretch>
        </p:blipFill>
        <p:spPr bwMode="auto">
          <a:xfrm>
            <a:off x="0" y="457200"/>
            <a:ext cx="8382000" cy="5410200"/>
          </a:xfrm>
          <a:prstGeom prst="rect">
            <a:avLst/>
          </a:prstGeom>
          <a:noFill/>
        </p:spPr>
      </p:pic>
      <p:sp>
        <p:nvSpPr>
          <p:cNvPr id="3" name="Right Arrow 2"/>
          <p:cNvSpPr/>
          <p:nvPr/>
        </p:nvSpPr>
        <p:spPr>
          <a:xfrm>
            <a:off x="5715000" y="3124200"/>
            <a:ext cx="838200" cy="228600"/>
          </a:xfrm>
          <a:prstGeom prst="rightArrow">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4800600" y="3962400"/>
            <a:ext cx="1447800" cy="228600"/>
          </a:xfrm>
          <a:prstGeom prst="rightArrow">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53200" y="3048001"/>
            <a:ext cx="1981200" cy="369332"/>
          </a:xfrm>
          <a:prstGeom prst="rect">
            <a:avLst/>
          </a:prstGeom>
          <a:noFill/>
        </p:spPr>
        <p:txBody>
          <a:bodyPr wrap="square" rtlCol="0">
            <a:spAutoFit/>
          </a:bodyPr>
          <a:lstStyle/>
          <a:p>
            <a:r>
              <a:rPr lang="fa-IR" dirty="0" smtClean="0"/>
              <a:t>کریدور کناری:تخت </a:t>
            </a:r>
            <a:endParaRPr lang="en-US" dirty="0"/>
          </a:p>
        </p:txBody>
      </p:sp>
      <p:sp>
        <p:nvSpPr>
          <p:cNvPr id="11" name="TextBox 10"/>
          <p:cNvSpPr txBox="1"/>
          <p:nvPr/>
        </p:nvSpPr>
        <p:spPr>
          <a:xfrm>
            <a:off x="6324600" y="3657601"/>
            <a:ext cx="2133600" cy="646331"/>
          </a:xfrm>
          <a:prstGeom prst="rect">
            <a:avLst/>
          </a:prstGeom>
          <a:noFill/>
        </p:spPr>
        <p:txBody>
          <a:bodyPr wrap="square" rtlCol="0">
            <a:spAutoFit/>
          </a:bodyPr>
          <a:lstStyle/>
          <a:p>
            <a:r>
              <a:rPr lang="fa-IR" dirty="0" smtClean="0"/>
              <a:t>کریدور میانی رمپ: اتصال به طبقه بعد</a:t>
            </a:r>
            <a:endParaRPr lang="en-US" dirty="0"/>
          </a:p>
        </p:txBody>
      </p:sp>
      <p:sp>
        <p:nvSpPr>
          <p:cNvPr id="12" name="TextBox 11"/>
          <p:cNvSpPr txBox="1"/>
          <p:nvPr/>
        </p:nvSpPr>
        <p:spPr>
          <a:xfrm>
            <a:off x="152400" y="2362200"/>
            <a:ext cx="1676400" cy="923330"/>
          </a:xfrm>
          <a:prstGeom prst="rect">
            <a:avLst/>
          </a:prstGeom>
          <a:noFill/>
        </p:spPr>
        <p:txBody>
          <a:bodyPr wrap="square" rtlCol="0">
            <a:spAutoFit/>
          </a:bodyPr>
          <a:lstStyle/>
          <a:p>
            <a:r>
              <a:rPr lang="fa-IR" dirty="0" smtClean="0"/>
              <a:t>کریدور مرکزی :پلکانی اتصال به طبقه بعد</a:t>
            </a:r>
            <a:endParaRPr lang="en-US" dirty="0"/>
          </a:p>
        </p:txBody>
      </p:sp>
      <p:pic>
        <p:nvPicPr>
          <p:cNvPr id="2050" name="Picture 2" descr="F:\alms\daneshjoo\pic almas\view\Images first\06.JPG"/>
          <p:cNvPicPr>
            <a:picLocks noChangeAspect="1" noChangeArrowheads="1"/>
          </p:cNvPicPr>
          <p:nvPr/>
        </p:nvPicPr>
        <p:blipFill>
          <a:blip r:embed="rId3" cstate="print"/>
          <a:srcRect/>
          <a:stretch>
            <a:fillRect/>
          </a:stretch>
        </p:blipFill>
        <p:spPr bwMode="auto">
          <a:xfrm>
            <a:off x="5867400" y="0"/>
            <a:ext cx="3276600" cy="2809240"/>
          </a:xfrm>
          <a:prstGeom prst="rect">
            <a:avLst/>
          </a:prstGeom>
          <a:noFill/>
        </p:spPr>
      </p:pic>
      <p:pic>
        <p:nvPicPr>
          <p:cNvPr id="2051" name="Picture 3" descr="F:\alms\daneshjoo\pic almas\salon\DSCN0254.JPG"/>
          <p:cNvPicPr>
            <a:picLocks noChangeAspect="1" noChangeArrowheads="1"/>
          </p:cNvPicPr>
          <p:nvPr/>
        </p:nvPicPr>
        <p:blipFill>
          <a:blip r:embed="rId4" cstate="print"/>
          <a:srcRect/>
          <a:stretch>
            <a:fillRect/>
          </a:stretch>
        </p:blipFill>
        <p:spPr bwMode="auto">
          <a:xfrm>
            <a:off x="6019800" y="4419600"/>
            <a:ext cx="3124200" cy="2438400"/>
          </a:xfrm>
          <a:prstGeom prst="rect">
            <a:avLst/>
          </a:prstGeom>
          <a:noFill/>
        </p:spPr>
      </p:pic>
      <p:pic>
        <p:nvPicPr>
          <p:cNvPr id="2" name="Picture 2" descr="F:\golara\الماس شرق\CIMG0974.JPG"/>
          <p:cNvPicPr>
            <a:picLocks noChangeAspect="1" noChangeArrowheads="1"/>
          </p:cNvPicPr>
          <p:nvPr/>
        </p:nvPicPr>
        <p:blipFill>
          <a:blip r:embed="rId5" cstate="print"/>
          <a:srcRect/>
          <a:stretch>
            <a:fillRect/>
          </a:stretch>
        </p:blipFill>
        <p:spPr bwMode="auto">
          <a:xfrm>
            <a:off x="0" y="3810000"/>
            <a:ext cx="2971800" cy="2228850"/>
          </a:xfrm>
          <a:prstGeom prst="rect">
            <a:avLst/>
          </a:prstGeom>
          <a:noFill/>
        </p:spPr>
      </p:pic>
      <p:cxnSp>
        <p:nvCxnSpPr>
          <p:cNvPr id="14" name="Straight Arrow Connector 13"/>
          <p:cNvCxnSpPr/>
          <p:nvPr/>
        </p:nvCxnSpPr>
        <p:spPr>
          <a:xfrm rot="10800000" flipV="1">
            <a:off x="1676400" y="3124200"/>
            <a:ext cx="1905000" cy="121920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3400" y="685802"/>
            <a:ext cx="3048000" cy="461665"/>
          </a:xfrm>
          <a:prstGeom prst="rect">
            <a:avLst/>
          </a:prstGeom>
          <a:noFill/>
        </p:spPr>
        <p:txBody>
          <a:bodyPr wrap="square" rtlCol="0">
            <a:spAutoFit/>
          </a:bodyPr>
          <a:lstStyle/>
          <a:p>
            <a:r>
              <a:rPr lang="fa-IR" sz="2400" dirty="0" smtClean="0">
                <a:sym typeface="Wingdings"/>
              </a:rPr>
              <a:t>طبقه اول </a:t>
            </a:r>
            <a:r>
              <a:rPr lang="en-US" sz="2400" dirty="0" smtClean="0">
                <a:sym typeface="Wingdings"/>
              </a:rPr>
              <a:t></a:t>
            </a:r>
            <a:endParaRPr lang="en-US" sz="2400"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par>
                          <p:cTn id="11" fill="hold">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051"/>
                                        </p:tgtEl>
                                        <p:attrNameLst>
                                          <p:attrName>style.visibility</p:attrName>
                                        </p:attrNameLst>
                                      </p:cBhvr>
                                      <p:to>
                                        <p:strVal val="visible"/>
                                      </p:to>
                                    </p:set>
                                    <p:anim calcmode="lin" valueType="num">
                                      <p:cBhvr>
                                        <p:cTn id="14" dur="1000" fill="hold"/>
                                        <p:tgtEl>
                                          <p:spTgt spid="2051"/>
                                        </p:tgtEl>
                                        <p:attrNameLst>
                                          <p:attrName>ppt_w</p:attrName>
                                        </p:attrNameLst>
                                      </p:cBhvr>
                                      <p:tavLst>
                                        <p:tav tm="0">
                                          <p:val>
                                            <p:fltVal val="0"/>
                                          </p:val>
                                        </p:tav>
                                        <p:tav tm="100000">
                                          <p:val>
                                            <p:strVal val="#ppt_w"/>
                                          </p:val>
                                        </p:tav>
                                      </p:tavLst>
                                    </p:anim>
                                    <p:anim calcmode="lin" valueType="num">
                                      <p:cBhvr>
                                        <p:cTn id="15" dur="1000" fill="hold"/>
                                        <p:tgtEl>
                                          <p:spTgt spid="2051"/>
                                        </p:tgtEl>
                                        <p:attrNameLst>
                                          <p:attrName>ppt_h</p:attrName>
                                        </p:attrNameLst>
                                      </p:cBhvr>
                                      <p:tavLst>
                                        <p:tav tm="0">
                                          <p:val>
                                            <p:fltVal val="0"/>
                                          </p:val>
                                        </p:tav>
                                        <p:tav tm="100000">
                                          <p:val>
                                            <p:strVal val="#ppt_h"/>
                                          </p:val>
                                        </p:tav>
                                      </p:tavLst>
                                    </p:anim>
                                    <p:anim calcmode="lin" valueType="num">
                                      <p:cBhvr>
                                        <p:cTn id="16" dur="1000" fill="hold"/>
                                        <p:tgtEl>
                                          <p:spTgt spid="2051"/>
                                        </p:tgtEl>
                                        <p:attrNameLst>
                                          <p:attrName>style.rotation</p:attrName>
                                        </p:attrNameLst>
                                      </p:cBhvr>
                                      <p:tavLst>
                                        <p:tav tm="0">
                                          <p:val>
                                            <p:fltVal val="90"/>
                                          </p:val>
                                        </p:tav>
                                        <p:tav tm="100000">
                                          <p:val>
                                            <p:fltVal val="0"/>
                                          </p:val>
                                        </p:tav>
                                      </p:tavLst>
                                    </p:anim>
                                    <p:animEffect transition="in" filter="fade">
                                      <p:cBhvr>
                                        <p:cTn id="17" dur="1000"/>
                                        <p:tgtEl>
                                          <p:spTgt spid="2051"/>
                                        </p:tgtEl>
                                      </p:cBhvr>
                                    </p:animEffect>
                                  </p:childTnLst>
                                </p:cTn>
                              </p:par>
                            </p:childTnLst>
                          </p:cTn>
                        </p:par>
                        <p:par>
                          <p:cTn id="18" fill="hold">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685802"/>
            <a:ext cx="3048000" cy="461665"/>
          </a:xfrm>
          <a:prstGeom prst="rect">
            <a:avLst/>
          </a:prstGeom>
          <a:noFill/>
        </p:spPr>
        <p:txBody>
          <a:bodyPr wrap="square" rtlCol="0">
            <a:spAutoFit/>
          </a:bodyPr>
          <a:lstStyle/>
          <a:p>
            <a:r>
              <a:rPr lang="fa-IR" sz="2400" dirty="0" smtClean="0">
                <a:sym typeface="Wingdings"/>
              </a:rPr>
              <a:t>طبقه دوم  </a:t>
            </a:r>
            <a:r>
              <a:rPr lang="en-US" sz="2400" dirty="0" smtClean="0">
                <a:sym typeface="Wingdings"/>
              </a:rPr>
              <a:t></a:t>
            </a:r>
            <a:endParaRPr lang="en-US" sz="2400" dirty="0"/>
          </a:p>
        </p:txBody>
      </p:sp>
      <p:pic>
        <p:nvPicPr>
          <p:cNvPr id="6" name="Content Placeholder 3" descr="P4.WMF"/>
          <p:cNvPicPr>
            <a:picLocks noChangeAspect="1"/>
          </p:cNvPicPr>
          <p:nvPr/>
        </p:nvPicPr>
        <p:blipFill>
          <a:blip r:embed="rId2"/>
          <a:stretch>
            <a:fillRect/>
          </a:stretch>
        </p:blipFill>
        <p:spPr>
          <a:xfrm>
            <a:off x="1524003" y="3505200"/>
            <a:ext cx="5410199" cy="3352800"/>
          </a:xfrm>
          <a:prstGeom prst="rect">
            <a:avLst/>
          </a:prstGeom>
        </p:spPr>
      </p:pic>
      <p:pic>
        <p:nvPicPr>
          <p:cNvPr id="3074" name="Picture 2" descr="K:\golara\الماس شرق\CIMG0972.JPG"/>
          <p:cNvPicPr>
            <a:picLocks noChangeAspect="1" noChangeArrowheads="1"/>
          </p:cNvPicPr>
          <p:nvPr/>
        </p:nvPicPr>
        <p:blipFill>
          <a:blip r:embed="rId3" cstate="print"/>
          <a:srcRect/>
          <a:stretch>
            <a:fillRect/>
          </a:stretch>
        </p:blipFill>
        <p:spPr bwMode="auto">
          <a:xfrm>
            <a:off x="-228600" y="3962400"/>
            <a:ext cx="3429000" cy="2667000"/>
          </a:xfrm>
          <a:prstGeom prst="rect">
            <a:avLst/>
          </a:prstGeom>
          <a:noFill/>
        </p:spPr>
      </p:pic>
      <p:pic>
        <p:nvPicPr>
          <p:cNvPr id="3076" name="Picture 4" descr="K:\golara\الماس شرق\CIMG0933.JPG"/>
          <p:cNvPicPr>
            <a:picLocks noChangeAspect="1" noChangeArrowheads="1"/>
          </p:cNvPicPr>
          <p:nvPr/>
        </p:nvPicPr>
        <p:blipFill>
          <a:blip r:embed="rId4" cstate="print"/>
          <a:srcRect/>
          <a:stretch>
            <a:fillRect/>
          </a:stretch>
        </p:blipFill>
        <p:spPr bwMode="auto">
          <a:xfrm>
            <a:off x="6248400" y="3962400"/>
            <a:ext cx="3581400" cy="2667000"/>
          </a:xfrm>
          <a:prstGeom prst="rect">
            <a:avLst/>
          </a:prstGeom>
          <a:noFill/>
        </p:spPr>
      </p:pic>
      <p:pic>
        <p:nvPicPr>
          <p:cNvPr id="5122" name="Picture 2"/>
          <p:cNvPicPr>
            <a:picLocks noChangeAspect="1" noChangeArrowheads="1"/>
          </p:cNvPicPr>
          <p:nvPr/>
        </p:nvPicPr>
        <p:blipFill>
          <a:blip r:embed="rId5"/>
          <a:srcRect/>
          <a:stretch>
            <a:fillRect/>
          </a:stretch>
        </p:blipFill>
        <p:spPr bwMode="auto">
          <a:xfrm>
            <a:off x="-228600" y="0"/>
            <a:ext cx="3763760" cy="41910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6"/>
          <a:srcRect/>
          <a:stretch>
            <a:fillRect/>
          </a:stretch>
        </p:blipFill>
        <p:spPr bwMode="auto">
          <a:xfrm>
            <a:off x="6019802" y="0"/>
            <a:ext cx="3812927" cy="4191000"/>
          </a:xfrm>
          <a:prstGeom prst="rect">
            <a:avLst/>
          </a:prstGeom>
          <a:noFill/>
          <a:ln w="9525">
            <a:noFill/>
            <a:miter lim="800000"/>
            <a:headEnd/>
            <a:tailEnd/>
          </a:ln>
          <a:effectLst/>
        </p:spPr>
      </p:pic>
      <p:pic>
        <p:nvPicPr>
          <p:cNvPr id="14" name="Picture 3" descr="K:\golara\الماس شرق\CIMG0983.JPG"/>
          <p:cNvPicPr>
            <a:picLocks noChangeAspect="1" noChangeArrowheads="1"/>
          </p:cNvPicPr>
          <p:nvPr/>
        </p:nvPicPr>
        <p:blipFill>
          <a:blip r:embed="rId7" cstate="print"/>
          <a:srcRect/>
          <a:stretch>
            <a:fillRect/>
          </a:stretch>
        </p:blipFill>
        <p:spPr bwMode="auto">
          <a:xfrm>
            <a:off x="3429001" y="0"/>
            <a:ext cx="2880691" cy="3505200"/>
          </a:xfrm>
          <a:prstGeom prst="rect">
            <a:avLst/>
          </a:prstGeom>
          <a:noFill/>
        </p:spPr>
      </p:pic>
    </p:spTree>
  </p:cSld>
  <p:clrMapOvr>
    <a:masterClrMapping/>
  </p:clrMapOvr>
  <p:transition spd="slow">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endParaRPr lang="en-US" dirty="0"/>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1" y="0"/>
            <a:ext cx="9144001" cy="6858000"/>
          </a:xfrm>
          <a:prstGeom prst="rect">
            <a:avLst/>
          </a:prstGeom>
          <a:noFill/>
        </p:spPr>
      </p:pic>
      <p:pic>
        <p:nvPicPr>
          <p:cNvPr id="6" name="Content Placeholder 4" descr="P-1.WMF"/>
          <p:cNvPicPr>
            <a:picLocks noChangeAspect="1"/>
          </p:cNvPicPr>
          <p:nvPr/>
        </p:nvPicPr>
        <p:blipFill>
          <a:blip r:embed="rId3"/>
          <a:stretch>
            <a:fillRect/>
          </a:stretch>
        </p:blipFill>
        <p:spPr>
          <a:xfrm>
            <a:off x="-990600" y="2133600"/>
            <a:ext cx="7647055" cy="4724400"/>
          </a:xfrm>
          <a:prstGeom prst="rect">
            <a:avLst/>
          </a:prstGeom>
        </p:spPr>
      </p:pic>
      <p:cxnSp>
        <p:nvCxnSpPr>
          <p:cNvPr id="7" name="Straight Arrow Connector 6"/>
          <p:cNvCxnSpPr/>
          <p:nvPr/>
        </p:nvCxnSpPr>
        <p:spPr>
          <a:xfrm flipV="1">
            <a:off x="685800" y="2590800"/>
            <a:ext cx="4038600" cy="3810000"/>
          </a:xfrm>
          <a:prstGeom prst="straightConnector1">
            <a:avLst/>
          </a:prstGeom>
          <a:ln w="571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419100" y="2247900"/>
            <a:ext cx="4343400" cy="4267200"/>
          </a:xfrm>
          <a:prstGeom prst="straightConnector1">
            <a:avLst/>
          </a:prstGeom>
          <a:ln w="38100">
            <a:solidFill>
              <a:schemeClr val="accent1">
                <a:lumMod val="75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00200" y="3429000"/>
            <a:ext cx="2209800" cy="2133600"/>
          </a:xfrm>
          <a:prstGeom prst="ellipse">
            <a:avLst/>
          </a:prstGeom>
          <a:noFill/>
          <a:ln w="5715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3962400"/>
            <a:ext cx="990600" cy="1066800"/>
          </a:xfrm>
          <a:prstGeom prst="ellipse">
            <a:avLst/>
          </a:prstGeom>
          <a:noFill/>
          <a:ln>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0" y="5486400"/>
            <a:ext cx="8183880" cy="105156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endParaRPr>
          </a:p>
        </p:txBody>
      </p:sp>
      <p:pic>
        <p:nvPicPr>
          <p:cNvPr id="12" name="Picture 11" descr="CIMG0895.JPG"/>
          <p:cNvPicPr>
            <a:picLocks noChangeAspect="1"/>
          </p:cNvPicPr>
          <p:nvPr/>
        </p:nvPicPr>
        <p:blipFill>
          <a:blip r:embed="rId4" cstate="print"/>
          <a:stretch>
            <a:fillRect/>
          </a:stretch>
        </p:blipFill>
        <p:spPr>
          <a:xfrm>
            <a:off x="3810000" y="-152400"/>
            <a:ext cx="5486400" cy="4456386"/>
          </a:xfrm>
          <a:prstGeom prst="rect">
            <a:avLst/>
          </a:prstGeom>
        </p:spPr>
      </p:pic>
      <p:cxnSp>
        <p:nvCxnSpPr>
          <p:cNvPr id="13" name="Straight Arrow Connector 12"/>
          <p:cNvCxnSpPr/>
          <p:nvPr/>
        </p:nvCxnSpPr>
        <p:spPr>
          <a:xfrm>
            <a:off x="4495800" y="2209800"/>
            <a:ext cx="3810000" cy="76200"/>
          </a:xfrm>
          <a:prstGeom prst="straightConnector1">
            <a:avLst/>
          </a:prstGeom>
          <a:ln w="762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5258594" y="2285999"/>
            <a:ext cx="913606" cy="795"/>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5753100" y="1638300"/>
            <a:ext cx="2057400" cy="1588"/>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6933408" y="2057399"/>
            <a:ext cx="915194" cy="795"/>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27" idx="0"/>
          </p:cNvCxnSpPr>
          <p:nvPr/>
        </p:nvCxnSpPr>
        <p:spPr>
          <a:xfrm rot="5400000">
            <a:off x="4991894" y="2400299"/>
            <a:ext cx="380206" cy="795"/>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6553200" y="2514600"/>
            <a:ext cx="1143000" cy="121920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800600" y="5638802"/>
            <a:ext cx="3886200" cy="646331"/>
          </a:xfrm>
          <a:prstGeom prst="rect">
            <a:avLst/>
          </a:prstGeom>
          <a:noFill/>
        </p:spPr>
        <p:txBody>
          <a:bodyPr wrap="square" rtlCol="0">
            <a:spAutoFit/>
          </a:bodyPr>
          <a:lstStyle/>
          <a:p>
            <a:r>
              <a:rPr lang="fa-IR" dirty="0" smtClean="0"/>
              <a:t>سیرکولاسیون حرکتی مرکز تجاری امروزی </a:t>
            </a:r>
            <a:endParaRPr lang="en-US" dirty="0"/>
          </a:p>
        </p:txBody>
      </p:sp>
      <p:sp>
        <p:nvSpPr>
          <p:cNvPr id="20" name="TextBox 19"/>
          <p:cNvSpPr txBox="1"/>
          <p:nvPr/>
        </p:nvSpPr>
        <p:spPr>
          <a:xfrm>
            <a:off x="1325880" y="1188721"/>
            <a:ext cx="4495800" cy="369332"/>
          </a:xfrm>
          <a:prstGeom prst="rect">
            <a:avLst/>
          </a:prstGeom>
          <a:noFill/>
        </p:spPr>
        <p:txBody>
          <a:bodyPr wrap="square" rtlCol="0">
            <a:spAutoFit/>
          </a:bodyPr>
          <a:lstStyle/>
          <a:p>
            <a:r>
              <a:rPr lang="fa-IR" dirty="0" smtClean="0"/>
              <a:t>سیرکولاسیون حرکتی بازارهای قدیمی</a:t>
            </a:r>
            <a:endParaRPr lang="en-US" dirty="0"/>
          </a:p>
        </p:txBody>
      </p:sp>
      <p:sp>
        <p:nvSpPr>
          <p:cNvPr id="21" name="Right Arrow 20"/>
          <p:cNvSpPr/>
          <p:nvPr/>
        </p:nvSpPr>
        <p:spPr>
          <a:xfrm>
            <a:off x="1249680" y="960120"/>
            <a:ext cx="3931920" cy="8382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a:off x="4724400" y="5410200"/>
            <a:ext cx="3886200" cy="838200"/>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629400" y="152400"/>
            <a:ext cx="381000" cy="5334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162800" y="990600"/>
            <a:ext cx="457200" cy="6096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a:t>
            </a:r>
            <a:endParaRPr lang="en-US" dirty="0"/>
          </a:p>
        </p:txBody>
      </p:sp>
      <p:sp>
        <p:nvSpPr>
          <p:cNvPr id="25" name="Rounded Rectangle 24"/>
          <p:cNvSpPr/>
          <p:nvPr/>
        </p:nvSpPr>
        <p:spPr>
          <a:xfrm>
            <a:off x="5638800" y="1524000"/>
            <a:ext cx="304800" cy="2286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a:t>
            </a:r>
            <a:endParaRPr lang="en-US" dirty="0"/>
          </a:p>
        </p:txBody>
      </p:sp>
      <p:sp>
        <p:nvSpPr>
          <p:cNvPr id="26" name="TextBox 25"/>
          <p:cNvSpPr txBox="1"/>
          <p:nvPr/>
        </p:nvSpPr>
        <p:spPr>
          <a:xfrm>
            <a:off x="-502920" y="6370321"/>
            <a:ext cx="2514600" cy="646331"/>
          </a:xfrm>
          <a:prstGeom prst="rect">
            <a:avLst/>
          </a:prstGeom>
          <a:noFill/>
        </p:spPr>
        <p:txBody>
          <a:bodyPr wrap="square" rtlCol="0">
            <a:spAutoFit/>
          </a:bodyPr>
          <a:lstStyle/>
          <a:p>
            <a:r>
              <a:rPr lang="fa-IR" dirty="0" smtClean="0"/>
              <a:t>مسیر حرکتی درجه 1</a:t>
            </a:r>
          </a:p>
          <a:p>
            <a:endParaRPr lang="en-US" dirty="0"/>
          </a:p>
        </p:txBody>
      </p:sp>
      <p:sp>
        <p:nvSpPr>
          <p:cNvPr id="27" name="Rounded Rectangle 26"/>
          <p:cNvSpPr/>
          <p:nvPr/>
        </p:nvSpPr>
        <p:spPr>
          <a:xfrm>
            <a:off x="5029200" y="2590800"/>
            <a:ext cx="304800" cy="381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638800" y="2819400"/>
            <a:ext cx="228600" cy="381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324600" y="1219200"/>
            <a:ext cx="228600" cy="3048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207435" y="2"/>
            <a:ext cx="9351435" cy="7013575"/>
          </a:xfrm>
          <a:prstGeom prst="rect">
            <a:avLst/>
          </a:prstGeom>
          <a:noFill/>
        </p:spPr>
      </p:pic>
      <p:cxnSp>
        <p:nvCxnSpPr>
          <p:cNvPr id="5" name="Straight Arrow Connector 4"/>
          <p:cNvCxnSpPr/>
          <p:nvPr/>
        </p:nvCxnSpPr>
        <p:spPr>
          <a:xfrm flipV="1">
            <a:off x="457200" y="2057400"/>
            <a:ext cx="4191000" cy="3962400"/>
          </a:xfrm>
          <a:prstGeom prst="straightConnector1">
            <a:avLst/>
          </a:prstGeom>
          <a:ln w="571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6200000" flipH="1">
            <a:off x="495300" y="1714500"/>
            <a:ext cx="4343400" cy="4267200"/>
          </a:xfrm>
          <a:prstGeom prst="straightConnector1">
            <a:avLst/>
          </a:prstGeom>
          <a:ln w="38100">
            <a:solidFill>
              <a:schemeClr val="accent1">
                <a:lumMod val="75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066800" y="2286000"/>
            <a:ext cx="3200400" cy="3276600"/>
          </a:xfrm>
          <a:prstGeom prst="ellipse">
            <a:avLst/>
          </a:prstGeom>
          <a:noFill/>
          <a:ln w="76200">
            <a:solidFill>
              <a:srgbClr val="FF0000"/>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00200" y="2819400"/>
            <a:ext cx="2209800" cy="2133600"/>
          </a:xfrm>
          <a:prstGeom prst="ellipse">
            <a:avLst/>
          </a:prstGeom>
          <a:noFill/>
          <a:ln w="57150">
            <a:solidFill>
              <a:schemeClr val="accent2">
                <a:lumMod val="40000"/>
                <a:lumOff val="60000"/>
              </a:schemeClr>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09800" y="3352800"/>
            <a:ext cx="990600" cy="1066800"/>
          </a:xfrm>
          <a:prstGeom prst="ellipse">
            <a:avLst/>
          </a:prstGeom>
          <a:noFill/>
          <a:ln>
            <a:solidFill>
              <a:schemeClr val="accent2">
                <a:lumMod val="40000"/>
                <a:lumOff val="60000"/>
              </a:schemeClr>
            </a:solidFill>
            <a:prstDash val="sys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0" y="1447801"/>
            <a:ext cx="3657600" cy="646331"/>
          </a:xfrm>
          <a:prstGeom prst="rect">
            <a:avLst/>
          </a:prstGeom>
          <a:noFill/>
        </p:spPr>
        <p:txBody>
          <a:bodyPr wrap="square" rtlCol="0">
            <a:spAutoFit/>
          </a:bodyPr>
          <a:lstStyle/>
          <a:p>
            <a:r>
              <a:rPr lang="fa-IR" dirty="0" err="1" smtClean="0"/>
              <a:t>مسیبرهای</a:t>
            </a:r>
            <a:r>
              <a:rPr lang="fa-IR" dirty="0" smtClean="0"/>
              <a:t> حرکتی شعاعی</a:t>
            </a:r>
          </a:p>
          <a:p>
            <a:endParaRPr lang="en-US" dirty="0"/>
          </a:p>
        </p:txBody>
      </p:sp>
      <p:cxnSp>
        <p:nvCxnSpPr>
          <p:cNvPr id="11" name="Straight Connector 10"/>
          <p:cNvCxnSpPr/>
          <p:nvPr/>
        </p:nvCxnSpPr>
        <p:spPr>
          <a:xfrm rot="5400000" flipH="1" flipV="1">
            <a:off x="1943100" y="2781300"/>
            <a:ext cx="1600200" cy="15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2667002" y="2209800"/>
            <a:ext cx="190500" cy="15240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667002" y="2743200"/>
            <a:ext cx="190500" cy="15240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2667002" y="3276600"/>
            <a:ext cx="190500" cy="15240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1905000" y="2743200"/>
            <a:ext cx="1676400" cy="158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524000" y="1524000"/>
            <a:ext cx="205740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57200" y="5791201"/>
            <a:ext cx="4953000" cy="923330"/>
          </a:xfrm>
          <a:prstGeom prst="rect">
            <a:avLst/>
          </a:prstGeom>
          <a:noFill/>
        </p:spPr>
        <p:txBody>
          <a:bodyPr wrap="square" rtlCol="0">
            <a:spAutoFit/>
          </a:bodyPr>
          <a:lstStyle/>
          <a:p>
            <a:r>
              <a:rPr lang="fa-IR" dirty="0" smtClean="0"/>
              <a:t>مسیرهای حرکتی خطی اتصال دهنده مسیرهای شعاعی</a:t>
            </a:r>
          </a:p>
          <a:p>
            <a:endParaRPr lang="en-US" dirty="0"/>
          </a:p>
        </p:txBody>
      </p:sp>
      <p:cxnSp>
        <p:nvCxnSpPr>
          <p:cNvPr id="19" name="Straight Arrow Connector 18"/>
          <p:cNvCxnSpPr/>
          <p:nvPr/>
        </p:nvCxnSpPr>
        <p:spPr>
          <a:xfrm>
            <a:off x="5105400" y="2667000"/>
            <a:ext cx="3810000" cy="76200"/>
          </a:xfrm>
          <a:prstGeom prst="straightConnector1">
            <a:avLst/>
          </a:prstGeom>
          <a:ln w="762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9" idx="2"/>
            <a:endCxn id="31" idx="0"/>
          </p:cNvCxnSpPr>
          <p:nvPr/>
        </p:nvCxnSpPr>
        <p:spPr>
          <a:xfrm rot="5400000">
            <a:off x="5772151" y="2724152"/>
            <a:ext cx="1066800" cy="3810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6286500" y="2095500"/>
            <a:ext cx="2057400" cy="1588"/>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7466808" y="2514599"/>
            <a:ext cx="915194" cy="795"/>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30" idx="0"/>
          </p:cNvCxnSpPr>
          <p:nvPr/>
        </p:nvCxnSpPr>
        <p:spPr>
          <a:xfrm rot="5400000">
            <a:off x="5525294" y="2857499"/>
            <a:ext cx="380206" cy="795"/>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086600" y="2971800"/>
            <a:ext cx="1143000" cy="121920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572000" y="5105401"/>
            <a:ext cx="4343400" cy="369332"/>
          </a:xfrm>
          <a:prstGeom prst="rect">
            <a:avLst/>
          </a:prstGeom>
          <a:noFill/>
        </p:spPr>
        <p:txBody>
          <a:bodyPr wrap="square" rtlCol="0">
            <a:spAutoFit/>
          </a:bodyPr>
          <a:lstStyle/>
          <a:p>
            <a:r>
              <a:rPr lang="fa-IR" dirty="0" smtClean="0"/>
              <a:t>سیرکولاسیون حرکتی مرکز تجاری امروزی </a:t>
            </a:r>
            <a:endParaRPr lang="en-US" dirty="0"/>
          </a:p>
        </p:txBody>
      </p:sp>
      <p:sp>
        <p:nvSpPr>
          <p:cNvPr id="26" name="Left Arrow 25"/>
          <p:cNvSpPr/>
          <p:nvPr/>
        </p:nvSpPr>
        <p:spPr>
          <a:xfrm>
            <a:off x="4724400" y="4876800"/>
            <a:ext cx="4191000" cy="838200"/>
          </a:xfrm>
          <a:prstGeom prst="leftArrow">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086600" y="609600"/>
            <a:ext cx="457200" cy="4572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7696200" y="1447800"/>
            <a:ext cx="457200" cy="6096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p:nvSpPr>
        <p:spPr>
          <a:xfrm>
            <a:off x="6172200" y="1981200"/>
            <a:ext cx="304800" cy="2286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p:cNvSpPr/>
          <p:nvPr/>
        </p:nvSpPr>
        <p:spPr>
          <a:xfrm>
            <a:off x="5562600" y="3048000"/>
            <a:ext cx="304800" cy="381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172200" y="3276600"/>
            <a:ext cx="228600" cy="381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6858000" y="1676400"/>
            <a:ext cx="228600" cy="3048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a:stCxn id="32" idx="3"/>
          </p:cNvCxnSpPr>
          <p:nvPr/>
        </p:nvCxnSpPr>
        <p:spPr>
          <a:xfrm>
            <a:off x="7086600" y="1828800"/>
            <a:ext cx="228600" cy="1588"/>
          </a:xfrm>
          <a:prstGeom prst="line">
            <a:avLst/>
          </a:prstGeom>
          <a:ln w="38100">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Right Arrow 33"/>
          <p:cNvSpPr/>
          <p:nvPr/>
        </p:nvSpPr>
        <p:spPr>
          <a:xfrm>
            <a:off x="1752600" y="457200"/>
            <a:ext cx="4114800" cy="838200"/>
          </a:xfrm>
          <a:prstGeom prst="rightArrow">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828800" y="685801"/>
            <a:ext cx="3962400" cy="369332"/>
          </a:xfrm>
          <a:prstGeom prst="rect">
            <a:avLst/>
          </a:prstGeom>
        </p:spPr>
        <p:txBody>
          <a:bodyPr wrap="square">
            <a:spAutoFit/>
          </a:bodyPr>
          <a:lstStyle/>
          <a:p>
            <a:r>
              <a:rPr lang="fa-IR" dirty="0" err="1" smtClean="0"/>
              <a:t>سیرکولاسیون</a:t>
            </a:r>
            <a:r>
              <a:rPr lang="fa-IR" dirty="0" smtClean="0"/>
              <a:t> حرکتی بازارهای قدیمی</a:t>
            </a:r>
            <a:endParaRPr lang="en-US" dirty="0"/>
          </a:p>
        </p:txBody>
      </p:sp>
      <p:sp>
        <p:nvSpPr>
          <p:cNvPr id="36" name="Oval 35"/>
          <p:cNvSpPr/>
          <p:nvPr/>
        </p:nvSpPr>
        <p:spPr>
          <a:xfrm>
            <a:off x="7315200" y="3200400"/>
            <a:ext cx="685800" cy="762000"/>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10800000">
            <a:off x="5867400" y="2667000"/>
            <a:ext cx="2133600" cy="1588"/>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flipV="1">
            <a:off x="5296297" y="3238103"/>
            <a:ext cx="1143000" cy="795"/>
          </a:xfrm>
          <a:prstGeom prst="line">
            <a:avLst/>
          </a:prstGeom>
          <a:ln w="28575">
            <a:solidFill>
              <a:schemeClr val="bg2">
                <a:lumMod val="10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7772400" y="2514600"/>
            <a:ext cx="304800" cy="30480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7162800" y="2514600"/>
            <a:ext cx="304800" cy="30480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flipV="1">
            <a:off x="6172200" y="2514600"/>
            <a:ext cx="304800" cy="22860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419600" y="3810002"/>
            <a:ext cx="2743200" cy="646331"/>
          </a:xfrm>
          <a:prstGeom prst="rect">
            <a:avLst/>
          </a:prstGeom>
          <a:noFill/>
        </p:spPr>
        <p:txBody>
          <a:bodyPr wrap="square" rtlCol="0">
            <a:spAutoFit/>
          </a:bodyPr>
          <a:lstStyle/>
          <a:p>
            <a:r>
              <a:rPr lang="fa-IR" dirty="0" smtClean="0"/>
              <a:t>چهارسو(محل تقاطع راسته ها)</a:t>
            </a:r>
            <a:endParaRPr lang="en-US" dirty="0"/>
          </a:p>
        </p:txBody>
      </p:sp>
      <p:cxnSp>
        <p:nvCxnSpPr>
          <p:cNvPr id="45" name="Elbow Connector 44"/>
          <p:cNvCxnSpPr/>
          <p:nvPr/>
        </p:nvCxnSpPr>
        <p:spPr>
          <a:xfrm>
            <a:off x="5715000" y="304800"/>
            <a:ext cx="1524000" cy="1066800"/>
          </a:xfrm>
          <a:prstGeom prst="bentConnector3">
            <a:avLst>
              <a:gd name="adj1" fmla="val 50000"/>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952500" y="3162300"/>
            <a:ext cx="304800" cy="76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143000" y="3200400"/>
            <a:ext cx="228600" cy="152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1485900" y="3314700"/>
            <a:ext cx="304800" cy="76200"/>
          </a:xfrm>
          <a:prstGeom prst="line">
            <a:avLst/>
          </a:prstGeom>
          <a:ln w="571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1676400" y="3352800"/>
            <a:ext cx="228600" cy="152400"/>
          </a:xfrm>
          <a:prstGeom prst="line">
            <a:avLst/>
          </a:prstGeom>
          <a:ln w="571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2057400" y="3581400"/>
            <a:ext cx="228600" cy="7620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09800" y="3657600"/>
            <a:ext cx="228600" cy="7620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1" y="0"/>
            <a:ext cx="9144001" cy="6858000"/>
          </a:xfrm>
          <a:prstGeom prst="rect">
            <a:avLst/>
          </a:prstGeom>
          <a:noFill/>
        </p:spPr>
      </p:pic>
      <p:pic>
        <p:nvPicPr>
          <p:cNvPr id="5" name="Content Placeholder 3" descr="CIMG0991.JPG"/>
          <p:cNvPicPr>
            <a:picLocks noChangeAspect="1"/>
          </p:cNvPicPr>
          <p:nvPr/>
        </p:nvPicPr>
        <p:blipFill>
          <a:blip r:embed="rId3" cstate="print"/>
          <a:stretch>
            <a:fillRect/>
          </a:stretch>
        </p:blipFill>
        <p:spPr>
          <a:xfrm rot="16200000">
            <a:off x="4572000" y="304800"/>
            <a:ext cx="4876800" cy="4267200"/>
          </a:xfrm>
          <a:prstGeom prst="rect">
            <a:avLst/>
          </a:prstGeom>
        </p:spPr>
      </p:pic>
      <p:pic>
        <p:nvPicPr>
          <p:cNvPr id="6" name="Picture 5" descr="chahar sooyi dar bazar bozorg.jpg"/>
          <p:cNvPicPr>
            <a:picLocks noChangeAspect="1" noChangeArrowheads="1"/>
          </p:cNvPicPr>
          <p:nvPr/>
        </p:nvPicPr>
        <p:blipFill>
          <a:blip r:embed="rId4" cstate="print"/>
          <a:srcRect/>
          <a:stretch>
            <a:fillRect/>
          </a:stretch>
        </p:blipFill>
        <p:spPr bwMode="auto">
          <a:xfrm>
            <a:off x="1" y="2971800"/>
            <a:ext cx="4800600" cy="3886200"/>
          </a:xfrm>
          <a:prstGeom prst="rect">
            <a:avLst/>
          </a:prstGeom>
          <a:noFill/>
          <a:ln w="9525">
            <a:noFill/>
            <a:miter lim="800000"/>
            <a:headEnd/>
            <a:tailEnd/>
          </a:ln>
        </p:spPr>
      </p:pic>
      <p:sp>
        <p:nvSpPr>
          <p:cNvPr id="7" name="Curved Up Arrow 6"/>
          <p:cNvSpPr/>
          <p:nvPr/>
        </p:nvSpPr>
        <p:spPr>
          <a:xfrm>
            <a:off x="3886200" y="3200400"/>
            <a:ext cx="3886200" cy="19050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Left Arrow 7"/>
          <p:cNvSpPr/>
          <p:nvPr/>
        </p:nvSpPr>
        <p:spPr>
          <a:xfrm>
            <a:off x="3962400" y="1981200"/>
            <a:ext cx="3048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3962400" y="1143000"/>
            <a:ext cx="3048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3962400" y="1524000"/>
            <a:ext cx="3048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181600" y="5257800"/>
            <a:ext cx="3962400" cy="646331"/>
          </a:xfrm>
          <a:prstGeom prst="rect">
            <a:avLst/>
          </a:prstGeom>
          <a:noFill/>
        </p:spPr>
        <p:txBody>
          <a:bodyPr wrap="square" rtlCol="0">
            <a:spAutoFit/>
          </a:bodyPr>
          <a:lstStyle/>
          <a:p>
            <a:r>
              <a:rPr lang="fa-IR" dirty="0" smtClean="0"/>
              <a:t>چهار سو-تقاطع راسته ها در </a:t>
            </a:r>
            <a:r>
              <a:rPr lang="fa-IR" dirty="0" err="1" smtClean="0"/>
              <a:t>بازارسنتی</a:t>
            </a:r>
            <a:endParaRPr lang="en-US" dirty="0"/>
          </a:p>
        </p:txBody>
      </p:sp>
      <p:sp>
        <p:nvSpPr>
          <p:cNvPr id="12" name="Right Arrow 11"/>
          <p:cNvSpPr/>
          <p:nvPr/>
        </p:nvSpPr>
        <p:spPr>
          <a:xfrm>
            <a:off x="0" y="228600"/>
            <a:ext cx="4800600" cy="30480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1219200"/>
            <a:ext cx="4648200" cy="1477328"/>
          </a:xfrm>
          <a:prstGeom prst="rect">
            <a:avLst/>
          </a:prstGeom>
          <a:noFill/>
        </p:spPr>
        <p:txBody>
          <a:bodyPr wrap="square" rtlCol="0">
            <a:spAutoFit/>
          </a:bodyPr>
          <a:lstStyle/>
          <a:p>
            <a:r>
              <a:rPr lang="fa-IR" dirty="0" smtClean="0"/>
              <a:t>تقاطع راسته ها در بازارهای امروزی </a:t>
            </a:r>
          </a:p>
          <a:p>
            <a:r>
              <a:rPr lang="fa-IR" dirty="0" smtClean="0"/>
              <a:t>فاقد ارزش فضایی  </a:t>
            </a:r>
          </a:p>
          <a:p>
            <a:r>
              <a:rPr lang="fa-IR" dirty="0" smtClean="0"/>
              <a:t>عدم توجه به تمایز بخشیدن این فضای ارتباطی مهم نسبت به دیگر عرصه های </a:t>
            </a:r>
            <a:r>
              <a:rPr lang="fa-IR" dirty="0" err="1" smtClean="0"/>
              <a:t>اتباطی</a:t>
            </a:r>
            <a:endParaRPr lang="en-US" dirty="0"/>
          </a:p>
        </p:txBody>
      </p:sp>
      <p:sp>
        <p:nvSpPr>
          <p:cNvPr id="14" name="TextBox 13"/>
          <p:cNvSpPr txBox="1"/>
          <p:nvPr/>
        </p:nvSpPr>
        <p:spPr>
          <a:xfrm>
            <a:off x="5410200" y="5791200"/>
            <a:ext cx="3962400" cy="646331"/>
          </a:xfrm>
          <a:prstGeom prst="rect">
            <a:avLst/>
          </a:prstGeom>
          <a:noFill/>
        </p:spPr>
        <p:txBody>
          <a:bodyPr wrap="square" rtlCol="0">
            <a:spAutoFit/>
          </a:bodyPr>
          <a:lstStyle/>
          <a:p>
            <a:r>
              <a:rPr lang="fa-IR" dirty="0" smtClean="0"/>
              <a:t>یک فضای تعریف شده</a:t>
            </a:r>
          </a:p>
          <a:p>
            <a:r>
              <a:rPr lang="fa-IR" dirty="0" smtClean="0"/>
              <a:t>تمایز ان </a:t>
            </a:r>
            <a:r>
              <a:rPr lang="fa-IR" dirty="0" err="1" smtClean="0"/>
              <a:t>باسایر</a:t>
            </a:r>
            <a:r>
              <a:rPr lang="fa-IR" dirty="0" smtClean="0"/>
              <a:t> عناصر بازار</a:t>
            </a:r>
          </a:p>
        </p:txBody>
      </p:sp>
      <p:sp>
        <p:nvSpPr>
          <p:cNvPr id="15" name="Left Arrow 14"/>
          <p:cNvSpPr/>
          <p:nvPr/>
        </p:nvSpPr>
        <p:spPr>
          <a:xfrm>
            <a:off x="8077200" y="5334000"/>
            <a:ext cx="3048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a:off x="8077200" y="5715000"/>
            <a:ext cx="3048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a:off x="8077200" y="6096000"/>
            <a:ext cx="3048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a:off x="4800600" y="4648200"/>
            <a:ext cx="3657600" cy="236220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1" y="0"/>
            <a:ext cx="9144001" cy="6858000"/>
          </a:xfrm>
          <a:prstGeom prst="rect">
            <a:avLst/>
          </a:prstGeom>
          <a:noFill/>
        </p:spPr>
      </p:pic>
      <p:pic>
        <p:nvPicPr>
          <p:cNvPr id="6" name="Content Placeholder 3" descr="CIMG0901.JPG"/>
          <p:cNvPicPr>
            <a:picLocks noChangeAspect="1"/>
          </p:cNvPicPr>
          <p:nvPr/>
        </p:nvPicPr>
        <p:blipFill>
          <a:blip r:embed="rId3" cstate="print"/>
          <a:stretch>
            <a:fillRect/>
          </a:stretch>
        </p:blipFill>
        <p:spPr>
          <a:xfrm>
            <a:off x="1912570" y="1368427"/>
            <a:ext cx="5517293" cy="4187825"/>
          </a:xfrm>
          <a:prstGeom prst="rect">
            <a:avLst/>
          </a:prstGeom>
        </p:spPr>
      </p:pic>
      <p:cxnSp>
        <p:nvCxnSpPr>
          <p:cNvPr id="8" name="Straight Arrow Connector 7"/>
          <p:cNvCxnSpPr/>
          <p:nvPr/>
        </p:nvCxnSpPr>
        <p:spPr>
          <a:xfrm rot="5400000">
            <a:off x="2438398" y="3581400"/>
            <a:ext cx="3505200" cy="1219200"/>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H="1">
            <a:off x="4000498" y="3086100"/>
            <a:ext cx="3429000" cy="2133600"/>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0" name="Picture 9" descr="PIC_0092.JPG"/>
          <p:cNvPicPr>
            <a:picLocks noChangeAspect="1"/>
          </p:cNvPicPr>
          <p:nvPr/>
        </p:nvPicPr>
        <p:blipFill>
          <a:blip r:embed="rId4" cstate="print"/>
          <a:stretch>
            <a:fillRect/>
          </a:stretch>
        </p:blipFill>
        <p:spPr>
          <a:xfrm>
            <a:off x="304800" y="2514600"/>
            <a:ext cx="2800351" cy="3733800"/>
          </a:xfrm>
          <a:prstGeom prst="rect">
            <a:avLst/>
          </a:prstGeom>
        </p:spPr>
      </p:pic>
      <p:sp>
        <p:nvSpPr>
          <p:cNvPr id="14" name="Title 1"/>
          <p:cNvSpPr txBox="1">
            <a:spLocks/>
          </p:cNvSpPr>
          <p:nvPr/>
        </p:nvSpPr>
        <p:spPr>
          <a:xfrm>
            <a:off x="0" y="-304800"/>
            <a:ext cx="8610600" cy="1143000"/>
          </a:xfrm>
          <a:prstGeom prst="rect">
            <a:avLst/>
          </a:prstGeom>
        </p:spPr>
        <p:txBody>
          <a:bodyPr vert="horz" anchor="b">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a:t>
            </a:r>
            <a:r>
              <a:rPr kumimoji="0" lang="fa-IR" sz="2800" b="1" i="0" u="none" strike="noStrike" kern="1200" cap="none" spc="0" normalizeH="0" baseline="0" noProof="0" dirty="0" smtClean="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sym typeface="Wingdings"/>
              </a:rPr>
              <a:t>ساخت همزمان عناصر مختلف بازار شیراز</a:t>
            </a:r>
            <a:endParaRPr kumimoji="0" lang="en-US" sz="2800" b="1" i="0" u="none" strike="noStrike" kern="1200" cap="none" spc="0" normalizeH="0" baseline="0" noProof="0" dirty="0">
              <a:ln>
                <a:noFill/>
              </a:ln>
              <a:solidFill>
                <a:schemeClr val="accent1">
                  <a:lumMod val="75000"/>
                </a:schemeClr>
              </a:solidFill>
              <a:effectLst>
                <a:outerShdw blurRad="53975" dist="22860" dir="5400000" algn="tl" rotWithShape="0">
                  <a:srgbClr val="000000">
                    <a:alpha val="55000"/>
                  </a:srgbClr>
                </a:outerShdw>
              </a:effectLst>
              <a:uLnTx/>
              <a:uFillTx/>
              <a:latin typeface="+mj-lt"/>
              <a:ea typeface="+mj-ea"/>
              <a:cs typeface="+mj-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0.7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C_0011.JPG"/>
          <p:cNvPicPr>
            <a:picLocks noGrp="1" noChangeAspect="1"/>
          </p:cNvPicPr>
          <p:nvPr>
            <p:ph idx="1"/>
          </p:nvPr>
        </p:nvPicPr>
        <p:blipFill>
          <a:blip r:embed="rId2" cstate="print"/>
          <a:stretch>
            <a:fillRect/>
          </a:stretch>
        </p:blipFill>
        <p:spPr>
          <a:xfrm>
            <a:off x="0" y="0"/>
            <a:ext cx="9144001" cy="6858000"/>
          </a:xfrm>
          <a:prstGeom prst="rect">
            <a:avLst/>
          </a:prstGeom>
        </p:spPr>
      </p:pic>
      <p:sp>
        <p:nvSpPr>
          <p:cNvPr id="5" name="Oval 4"/>
          <p:cNvSpPr/>
          <p:nvPr/>
        </p:nvSpPr>
        <p:spPr>
          <a:xfrm>
            <a:off x="1371600" y="5029200"/>
            <a:ext cx="5791200" cy="1219200"/>
          </a:xfrm>
          <a:prstGeom prst="ellipse">
            <a:avLst/>
          </a:prstGeom>
          <a:noFill/>
          <a:ln w="57150">
            <a:solidFill>
              <a:srgbClr val="FF0000"/>
            </a:solidFill>
            <a:prstDash val="sysDot"/>
          </a:ln>
          <a:effectLst>
            <a:reflection blurRad="6350" stA="50000" endA="295" endPos="92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05000" y="5029200"/>
            <a:ext cx="5562600" cy="923330"/>
          </a:xfrm>
          <a:prstGeom prst="rect">
            <a:avLst/>
          </a:prstGeom>
          <a:noFill/>
          <a:scene3d>
            <a:camera prst="orthographicFront"/>
            <a:lightRig rig="threePt" dir="t"/>
          </a:scene3d>
          <a:sp3d>
            <a:bevelT w="152400" h="50800" prst="softRound"/>
          </a:sp3d>
        </p:spPr>
        <p:txBody>
          <a:bodyPr wrap="square" rtlCol="0">
            <a:spAutoFit/>
          </a:bodyPr>
          <a:lstStyle/>
          <a:p>
            <a:r>
              <a:rPr lang="fa-IR" dirty="0" smtClean="0"/>
              <a:t>  </a:t>
            </a:r>
            <a:endPar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عدم توجه به تمایز بخشیدن این فضای ارتباطی مهم نسبت به دیگر عرصه های </a:t>
            </a:r>
            <a:r>
              <a:rPr lang="fa-I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اتباطی</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105835" y="2"/>
            <a:ext cx="9249835" cy="6937375"/>
          </a:xfrm>
          <a:prstGeom prst="rect">
            <a:avLst/>
          </a:prstGeom>
          <a:noFill/>
        </p:spPr>
      </p:pic>
      <p:pic>
        <p:nvPicPr>
          <p:cNvPr id="5" name="Picture 3" descr="D:\DCIM\100MEDIA\PIC_0088.JPG"/>
          <p:cNvPicPr>
            <a:picLocks noChangeAspect="1" noChangeArrowheads="1"/>
          </p:cNvPicPr>
          <p:nvPr/>
        </p:nvPicPr>
        <p:blipFill>
          <a:blip r:embed="rId3" cstate="print"/>
          <a:stretch>
            <a:fillRect/>
          </a:stretch>
        </p:blipFill>
        <p:spPr bwMode="auto">
          <a:xfrm>
            <a:off x="3" y="1825627"/>
            <a:ext cx="6974431" cy="5032375"/>
          </a:xfrm>
          <a:prstGeom prst="rect">
            <a:avLst/>
          </a:prstGeom>
          <a:noFill/>
        </p:spPr>
      </p:pic>
      <p:cxnSp>
        <p:nvCxnSpPr>
          <p:cNvPr id="6" name="Straight Arrow Connector 5"/>
          <p:cNvCxnSpPr/>
          <p:nvPr/>
        </p:nvCxnSpPr>
        <p:spPr>
          <a:xfrm rot="16200000" flipH="1">
            <a:off x="-876297" y="3848100"/>
            <a:ext cx="5943599" cy="76201"/>
          </a:xfrm>
          <a:prstGeom prst="straightConnector1">
            <a:avLst/>
          </a:prstGeom>
          <a:ln w="762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990600" y="3733800"/>
            <a:ext cx="2057400" cy="1588"/>
          </a:xfrm>
          <a:prstGeom prst="straightConnector1">
            <a:avLst/>
          </a:prstGeom>
          <a:ln w="57150">
            <a:solidFill>
              <a:schemeClr val="accent1">
                <a:lumMod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1066800" y="5788026"/>
            <a:ext cx="1981200" cy="1588"/>
          </a:xfrm>
          <a:prstGeom prst="straightConnector1">
            <a:avLst/>
          </a:prstGeom>
          <a:ln w="57150">
            <a:solidFill>
              <a:schemeClr val="accent1">
                <a:lumMod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352800" y="3044825"/>
            <a:ext cx="2209800" cy="1905000"/>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endCxn id="9" idx="0"/>
          </p:cNvCxnSpPr>
          <p:nvPr/>
        </p:nvCxnSpPr>
        <p:spPr>
          <a:xfrm rot="16200000" flipH="1">
            <a:off x="3754442" y="2341564"/>
            <a:ext cx="1368423" cy="38099"/>
          </a:xfrm>
          <a:prstGeom prst="straightConnector1">
            <a:avLst/>
          </a:prstGeom>
          <a:ln w="57150">
            <a:solidFill>
              <a:schemeClr val="accent1">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447800" y="1520825"/>
            <a:ext cx="1371600" cy="114300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71600" y="1524000"/>
            <a:ext cx="1447800" cy="36933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a-IR" dirty="0" smtClean="0"/>
              <a:t>ورودی اصلی </a:t>
            </a:r>
            <a:endParaRPr lang="en-US" dirty="0"/>
          </a:p>
        </p:txBody>
      </p:sp>
      <p:pic>
        <p:nvPicPr>
          <p:cNvPr id="13" name="Picture 3"/>
          <p:cNvPicPr>
            <a:picLocks noChangeAspect="1" noChangeArrowheads="1"/>
          </p:cNvPicPr>
          <p:nvPr/>
        </p:nvPicPr>
        <p:blipFill>
          <a:blip r:embed="rId4" cstate="print"/>
          <a:srcRect/>
          <a:stretch>
            <a:fillRect/>
          </a:stretch>
        </p:blipFill>
        <p:spPr bwMode="auto">
          <a:xfrm>
            <a:off x="5562600" y="0"/>
            <a:ext cx="3581400" cy="4800600"/>
          </a:xfrm>
          <a:prstGeom prst="rect">
            <a:avLst/>
          </a:prstGeom>
          <a:noFill/>
          <a:ln w="9525">
            <a:noFill/>
            <a:miter lim="800000"/>
            <a:headEnd/>
            <a:tailEnd/>
          </a:ln>
          <a:effectLst/>
        </p:spPr>
      </p:pic>
      <p:cxnSp>
        <p:nvCxnSpPr>
          <p:cNvPr id="14" name="Straight Arrow Connector 13"/>
          <p:cNvCxnSpPr/>
          <p:nvPr/>
        </p:nvCxnSpPr>
        <p:spPr>
          <a:xfrm rot="10800000">
            <a:off x="990600" y="4572000"/>
            <a:ext cx="2057400" cy="1588"/>
          </a:xfrm>
          <a:prstGeom prst="straightConnector1">
            <a:avLst/>
          </a:prstGeom>
          <a:ln w="57150">
            <a:solidFill>
              <a:schemeClr val="accent1">
                <a:lumMod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rot="4161136">
            <a:off x="7048213" y="2019900"/>
            <a:ext cx="578224" cy="480841"/>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endParaRPr>
          </a:p>
        </p:txBody>
      </p:sp>
      <p:sp>
        <p:nvSpPr>
          <p:cNvPr id="16" name="Rounded Rectangle 15"/>
          <p:cNvSpPr/>
          <p:nvPr/>
        </p:nvSpPr>
        <p:spPr>
          <a:xfrm>
            <a:off x="7696200" y="1828800"/>
            <a:ext cx="228600" cy="5334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781800" y="2133600"/>
            <a:ext cx="228600" cy="4572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077200" y="9144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077200" y="13716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848600" y="2819400"/>
            <a:ext cx="5334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162800" y="2819400"/>
            <a:ext cx="4572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248400" y="2819400"/>
            <a:ext cx="4572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248400" y="1828800"/>
            <a:ext cx="381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248400" y="2286000"/>
            <a:ext cx="3810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248400" y="1295400"/>
            <a:ext cx="3810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467600" y="1371600"/>
            <a:ext cx="3810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8001000" y="2362200"/>
            <a:ext cx="381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7162800" y="3352800"/>
            <a:ext cx="16764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7162800" y="990600"/>
            <a:ext cx="6858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791200" y="533400"/>
            <a:ext cx="9144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791200" y="1981200"/>
            <a:ext cx="3048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8534400" y="2819400"/>
            <a:ext cx="3048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914400" y="2743200"/>
            <a:ext cx="762000" cy="838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914400" y="3962400"/>
            <a:ext cx="7620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990600" y="4800600"/>
            <a:ext cx="685800" cy="838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990600" y="5943600"/>
            <a:ext cx="7620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124200" y="5181600"/>
            <a:ext cx="33528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2514600" y="2743200"/>
            <a:ext cx="685800"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590800" y="3962400"/>
            <a:ext cx="6096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2590800" y="4800600"/>
            <a:ext cx="533400" cy="838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590800" y="5943600"/>
            <a:ext cx="5334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990600" y="6324600"/>
            <a:ext cx="9144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438400" y="6400800"/>
            <a:ext cx="685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2286000" y="1828800"/>
            <a:ext cx="19812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457200" y="1905000"/>
            <a:ext cx="1447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4724400" y="1905000"/>
            <a:ext cx="8382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rot="5400000" flipH="1" flipV="1">
            <a:off x="5333208" y="2209799"/>
            <a:ext cx="3353594" cy="795"/>
          </a:xfrm>
          <a:prstGeom prst="straightConnector1">
            <a:avLst/>
          </a:prstGeom>
          <a:ln w="57150">
            <a:solidFill>
              <a:schemeClr val="bg1">
                <a:lumMod val="9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562600" y="2667000"/>
            <a:ext cx="3581400" cy="1588"/>
          </a:xfrm>
          <a:prstGeom prst="line">
            <a:avLst/>
          </a:prstGeom>
          <a:ln w="571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15000" y="3276600"/>
            <a:ext cx="3429000" cy="1588"/>
          </a:xfrm>
          <a:prstGeom prst="line">
            <a:avLst/>
          </a:prstGeom>
          <a:ln w="571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562600" y="1752600"/>
            <a:ext cx="3581400" cy="1588"/>
          </a:xfrm>
          <a:prstGeom prst="line">
            <a:avLst/>
          </a:prstGeom>
          <a:ln w="571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562600" y="1295400"/>
            <a:ext cx="3581400" cy="1588"/>
          </a:xfrm>
          <a:prstGeom prst="line">
            <a:avLst/>
          </a:prstGeom>
          <a:ln w="571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6248400" y="2209800"/>
            <a:ext cx="457200" cy="1588"/>
          </a:xfrm>
          <a:prstGeom prst="line">
            <a:avLst/>
          </a:prstGeom>
          <a:ln w="571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4953000" y="2133600"/>
            <a:ext cx="2286000" cy="158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7352508" y="2095499"/>
            <a:ext cx="2362994" cy="795"/>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0800000">
            <a:off x="5562600" y="1066800"/>
            <a:ext cx="1447800" cy="1588"/>
          </a:xfrm>
          <a:prstGeom prst="straightConnector1">
            <a:avLst/>
          </a:prstGeom>
          <a:ln w="5715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505200" y="5943601"/>
            <a:ext cx="47244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a-IR"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جانمایی</a:t>
            </a:r>
            <a:r>
              <a:rPr lang="fa-I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حجره ها در بازارهای قدیمی</a:t>
            </a: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7" name="TextBox 56"/>
          <p:cNvSpPr txBox="1"/>
          <p:nvPr/>
        </p:nvSpPr>
        <p:spPr>
          <a:xfrm>
            <a:off x="1143000" y="914401"/>
            <a:ext cx="42672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a-IR"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جانمایی</a:t>
            </a:r>
            <a:r>
              <a:rPr lang="fa-I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مغازه ها در فروشگاه</a:t>
            </a: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cxnSp>
        <p:nvCxnSpPr>
          <p:cNvPr id="58" name="Straight Connector 57"/>
          <p:cNvCxnSpPr/>
          <p:nvPr/>
        </p:nvCxnSpPr>
        <p:spPr>
          <a:xfrm rot="5400000">
            <a:off x="-1676400" y="4648200"/>
            <a:ext cx="4419600" cy="1588"/>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7391400" y="2971800"/>
            <a:ext cx="609600" cy="1588"/>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6896100" y="1790700"/>
            <a:ext cx="2133600" cy="76200"/>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324600" y="3733801"/>
            <a:ext cx="1371600"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a-IR" dirty="0" smtClean="0"/>
              <a:t>ورودی اصلی </a:t>
            </a:r>
            <a:endParaRPr lang="en-US" dirty="0"/>
          </a:p>
        </p:txBody>
      </p:sp>
      <p:sp>
        <p:nvSpPr>
          <p:cNvPr id="62" name="TextBox 61"/>
          <p:cNvSpPr txBox="1"/>
          <p:nvPr/>
        </p:nvSpPr>
        <p:spPr>
          <a:xfrm>
            <a:off x="3810000" y="3810001"/>
            <a:ext cx="1447800" cy="923330"/>
          </a:xfrm>
          <a:prstGeom prst="rect">
            <a:avLst/>
          </a:prstGeom>
          <a:noFill/>
        </p:spPr>
        <p:txBody>
          <a:bodyPr wrap="square" rtlCol="0">
            <a:spAutoFit/>
          </a:bodyPr>
          <a:lstStyle/>
          <a:p>
            <a:r>
              <a:rPr lang="fa-IR" dirty="0" smtClean="0">
                <a:ln>
                  <a:solidFill>
                    <a:schemeClr val="tx1">
                      <a:lumMod val="95000"/>
                      <a:lumOff val="5000"/>
                    </a:schemeClr>
                  </a:solidFill>
                </a:ln>
              </a:rPr>
              <a:t>فضای مرکزی</a:t>
            </a:r>
          </a:p>
          <a:p>
            <a:endParaRPr lang="en-US" dirty="0">
              <a:ln>
                <a:solidFill>
                  <a:schemeClr val="tx1">
                    <a:lumMod val="95000"/>
                    <a:lumOff val="5000"/>
                  </a:schemeClr>
                </a:solidFill>
              </a:ln>
            </a:endParaRPr>
          </a:p>
        </p:txBody>
      </p:sp>
      <p:cxnSp>
        <p:nvCxnSpPr>
          <p:cNvPr id="63" name="Straight Connector 62"/>
          <p:cNvCxnSpPr/>
          <p:nvPr/>
        </p:nvCxnSpPr>
        <p:spPr>
          <a:xfrm rot="10800000" flipV="1">
            <a:off x="4800600" y="2209800"/>
            <a:ext cx="2590800" cy="1676400"/>
          </a:xfrm>
          <a:prstGeom prst="line">
            <a:avLst/>
          </a:prstGeom>
          <a:ln>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64" name="Rectangle 63"/>
          <p:cNvSpPr/>
          <p:nvPr/>
        </p:nvSpPr>
        <p:spPr>
          <a:xfrm>
            <a:off x="5562600" y="0"/>
            <a:ext cx="3581400" cy="4800600"/>
          </a:xfrm>
          <a:prstGeom prst="rect">
            <a:avLst/>
          </a:prstGeom>
          <a:noFill/>
          <a:ln w="57150">
            <a:solidFill>
              <a:schemeClr val="tx1">
                <a:lumMod val="95000"/>
                <a:lumOff val="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3276600" y="2895600"/>
            <a:ext cx="2362200" cy="2209800"/>
          </a:xfrm>
          <a:prstGeom prst="roundRect">
            <a:avLst/>
          </a:prstGeom>
          <a:noFill/>
          <a:ln>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shop-pic\harbur\la_defense_offices_almere_unstudio07_2.jpg"/>
          <p:cNvPicPr>
            <a:picLocks noGrp="1" noChangeAspect="1" noChangeArrowheads="1"/>
          </p:cNvPicPr>
          <p:nvPr>
            <p:ph idx="1"/>
          </p:nvPr>
        </p:nvPicPr>
        <p:blipFill>
          <a:blip r:embed="rId2"/>
          <a:srcRect/>
          <a:stretch>
            <a:fillRect/>
          </a:stretch>
        </p:blipFill>
        <p:spPr bwMode="auto">
          <a:xfrm>
            <a:off x="1" y="0"/>
            <a:ext cx="9144000" cy="6858000"/>
          </a:xfrm>
          <a:prstGeom prst="rect">
            <a:avLst/>
          </a:prstGeom>
          <a:noFill/>
        </p:spPr>
      </p:pic>
      <p:pic>
        <p:nvPicPr>
          <p:cNvPr id="5" name="Picture 2" descr="D:\DCIM\100MEDIA\PIC_0086.JPG"/>
          <p:cNvPicPr>
            <a:picLocks noChangeAspect="1" noChangeArrowheads="1"/>
          </p:cNvPicPr>
          <p:nvPr/>
        </p:nvPicPr>
        <p:blipFill>
          <a:blip r:embed="rId3" cstate="print"/>
          <a:stretch>
            <a:fillRect/>
          </a:stretch>
        </p:blipFill>
        <p:spPr bwMode="auto">
          <a:xfrm>
            <a:off x="609600" y="304800"/>
            <a:ext cx="4579256" cy="3124200"/>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5638802" y="914401"/>
            <a:ext cx="2705100" cy="3606800"/>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5410200" y="914400"/>
            <a:ext cx="3581400" cy="4800600"/>
          </a:xfrm>
          <a:prstGeom prst="rect">
            <a:avLst/>
          </a:prstGeom>
          <a:noFill/>
          <a:ln w="9525">
            <a:noFill/>
            <a:miter lim="800000"/>
            <a:headEnd/>
            <a:tailEnd/>
          </a:ln>
          <a:effectLst/>
        </p:spPr>
      </p:pic>
      <p:sp>
        <p:nvSpPr>
          <p:cNvPr id="9" name="Rounded Rectangle 8"/>
          <p:cNvSpPr/>
          <p:nvPr/>
        </p:nvSpPr>
        <p:spPr>
          <a:xfrm rot="4161136">
            <a:off x="6895813" y="2934300"/>
            <a:ext cx="578224" cy="480841"/>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endParaRPr>
          </a:p>
        </p:txBody>
      </p:sp>
      <p:sp>
        <p:nvSpPr>
          <p:cNvPr id="10" name="Rounded Rectangle 9"/>
          <p:cNvSpPr/>
          <p:nvPr/>
        </p:nvSpPr>
        <p:spPr>
          <a:xfrm>
            <a:off x="7543800" y="2743200"/>
            <a:ext cx="228600" cy="5334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629400" y="3048000"/>
            <a:ext cx="228600" cy="4572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24800" y="18288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924800" y="22860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010400" y="3733800"/>
            <a:ext cx="4572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096000" y="3733800"/>
            <a:ext cx="4572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096000" y="2743200"/>
            <a:ext cx="381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096000" y="3200400"/>
            <a:ext cx="3810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096000" y="2209800"/>
            <a:ext cx="3810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315200" y="2286000"/>
            <a:ext cx="3810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848600" y="3276600"/>
            <a:ext cx="381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010400" y="4267200"/>
            <a:ext cx="16764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7010400" y="1905000"/>
            <a:ext cx="6858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638800" y="2895600"/>
            <a:ext cx="3048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8382000" y="3733800"/>
            <a:ext cx="3048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rot="5400000" flipH="1" flipV="1">
            <a:off x="5180808" y="3124199"/>
            <a:ext cx="3353594" cy="795"/>
          </a:xfrm>
          <a:prstGeom prst="straightConnector1">
            <a:avLst/>
          </a:prstGeom>
          <a:ln w="57150">
            <a:solidFill>
              <a:schemeClr val="bg1">
                <a:lumMod val="9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10200" y="3581400"/>
            <a:ext cx="3581400" cy="1588"/>
          </a:xfrm>
          <a:prstGeom prst="line">
            <a:avLst/>
          </a:prstGeom>
          <a:ln w="571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562600" y="4191000"/>
            <a:ext cx="3429000" cy="1588"/>
          </a:xfrm>
          <a:prstGeom prst="line">
            <a:avLst/>
          </a:prstGeom>
          <a:ln w="571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410200" y="2667000"/>
            <a:ext cx="3581400" cy="1588"/>
          </a:xfrm>
          <a:prstGeom prst="line">
            <a:avLst/>
          </a:prstGeom>
          <a:ln w="571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10200" y="2209800"/>
            <a:ext cx="3581400" cy="1588"/>
          </a:xfrm>
          <a:prstGeom prst="line">
            <a:avLst/>
          </a:prstGeom>
          <a:ln w="571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7200108" y="3009899"/>
            <a:ext cx="2362994" cy="795"/>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410200" y="1981200"/>
            <a:ext cx="1447800" cy="1588"/>
          </a:xfrm>
          <a:prstGeom prst="straightConnector1">
            <a:avLst/>
          </a:prstGeom>
          <a:ln w="5715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7239000" y="3886200"/>
            <a:ext cx="609600" cy="1588"/>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6743700" y="2705100"/>
            <a:ext cx="2133600" cy="76200"/>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410200" y="914400"/>
            <a:ext cx="3581400" cy="4800600"/>
          </a:xfrm>
          <a:prstGeom prst="rect">
            <a:avLst/>
          </a:prstGeom>
          <a:noFill/>
          <a:ln w="57150">
            <a:solidFill>
              <a:schemeClr val="tx1">
                <a:lumMod val="95000"/>
                <a:lumOff val="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4" descr="D:\DCIM\100MEDIA\PIC_0087.JPG"/>
          <p:cNvPicPr>
            <a:picLocks noChangeAspect="1" noChangeArrowheads="1"/>
          </p:cNvPicPr>
          <p:nvPr/>
        </p:nvPicPr>
        <p:blipFill>
          <a:blip r:embed="rId6" cstate="print"/>
          <a:srcRect/>
          <a:stretch>
            <a:fillRect/>
          </a:stretch>
        </p:blipFill>
        <p:spPr bwMode="auto">
          <a:xfrm>
            <a:off x="609600" y="3505200"/>
            <a:ext cx="4648200" cy="3048000"/>
          </a:xfrm>
          <a:prstGeom prst="rect">
            <a:avLst/>
          </a:prstGeom>
          <a:noFill/>
        </p:spPr>
      </p:pic>
    </p:spTree>
  </p:cSld>
  <p:clrMapOvr>
    <a:masterClrMapping/>
  </p:clrMapOvr>
  <p:transition spd="slow">
    <p:randomBar dir="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shop-pic\harbur\la_defense_offices_almere_unstudio07_2.jpg"/>
          <p:cNvPicPr>
            <a:picLocks noGrp="1" noChangeAspect="1" noChangeArrowheads="1"/>
          </p:cNvPicPr>
          <p:nvPr>
            <p:ph idx="1"/>
          </p:nvPr>
        </p:nvPicPr>
        <p:blipFill>
          <a:blip r:embed="rId2"/>
          <a:srcRect/>
          <a:stretch>
            <a:fillRect/>
          </a:stretch>
        </p:blipFill>
        <p:spPr bwMode="auto">
          <a:xfrm>
            <a:off x="-1" y="0"/>
            <a:ext cx="9144001" cy="6858000"/>
          </a:xfrm>
          <a:prstGeom prst="rect">
            <a:avLst/>
          </a:prstGeom>
          <a:noFill/>
        </p:spPr>
      </p:pic>
      <p:sp>
        <p:nvSpPr>
          <p:cNvPr id="5" name="Content Placeholder 2"/>
          <p:cNvSpPr txBox="1">
            <a:spLocks/>
          </p:cNvSpPr>
          <p:nvPr/>
        </p:nvSpPr>
        <p:spPr>
          <a:xfrm>
            <a:off x="1066800" y="228600"/>
            <a:ext cx="7010400" cy="4187952"/>
          </a:xfrm>
          <a:prstGeom prst="rect">
            <a:avLst/>
          </a:prstGeom>
          <a:ln>
            <a:solidFill>
              <a:srgbClr val="C00000"/>
            </a:solidFill>
          </a:ln>
        </p:spPr>
        <p:txBody>
          <a:bodyPr vert="horz" lIns="182880" tIns="91440">
            <a:normAutofit/>
          </a:bodyPr>
          <a:lstStyle/>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800" b="0" i="0" u="none" strike="noStrike" kern="1200" cap="none" spc="0" normalizeH="0" baseline="0" noProof="0" dirty="0" smtClean="0">
                <a:ln>
                  <a:noFill/>
                </a:ln>
                <a:solidFill>
                  <a:srgbClr val="FFC000"/>
                </a:solidFill>
                <a:effectLst/>
                <a:uLnTx/>
                <a:uFillTx/>
                <a:latin typeface="+mn-lt"/>
                <a:ea typeface="+mn-ea"/>
                <a:cs typeface="+mn-cs"/>
              </a:rPr>
              <a:t>انواع </a:t>
            </a:r>
            <a:r>
              <a:rPr kumimoji="0" lang="fa-IR" sz="2800" b="0" i="0" u="none" strike="noStrike" kern="1200" cap="none" spc="0" normalizeH="0" baseline="0" noProof="0" dirty="0" err="1" smtClean="0">
                <a:ln>
                  <a:noFill/>
                </a:ln>
                <a:solidFill>
                  <a:srgbClr val="FFC000"/>
                </a:solidFill>
                <a:effectLst/>
                <a:uLnTx/>
                <a:uFillTx/>
                <a:latin typeface="+mn-lt"/>
                <a:ea typeface="+mn-ea"/>
                <a:cs typeface="+mn-cs"/>
              </a:rPr>
              <a:t>سیرکولاسیون</a:t>
            </a:r>
            <a:r>
              <a:rPr kumimoji="0" lang="fa-IR" sz="2800" b="0" i="0" u="none" strike="noStrike" kern="1200" cap="none" spc="0" normalizeH="0" baseline="0" noProof="0" dirty="0" smtClean="0">
                <a:ln>
                  <a:noFill/>
                </a:ln>
                <a:solidFill>
                  <a:srgbClr val="FFC000"/>
                </a:solidFill>
                <a:effectLst/>
                <a:uLnTx/>
                <a:uFillTx/>
                <a:latin typeface="+mn-lt"/>
                <a:ea typeface="+mn-ea"/>
                <a:cs typeface="+mn-cs"/>
              </a:rPr>
              <a:t> حرکتی 1 مجموعه تجاری   </a:t>
            </a:r>
            <a:r>
              <a:rPr kumimoji="0" lang="fa-IR" sz="2800" b="0" i="0" u="none" strike="noStrike" kern="1200" cap="none" spc="0" normalizeH="0" baseline="0" noProof="0" dirty="0" smtClean="0">
                <a:ln>
                  <a:noFill/>
                </a:ln>
                <a:solidFill>
                  <a:schemeClr val="tx1"/>
                </a:solidFill>
                <a:effectLst/>
                <a:uLnTx/>
                <a:uFillTx/>
                <a:latin typeface="+mn-lt"/>
                <a:ea typeface="+mn-ea"/>
                <a:cs typeface="+mn-cs"/>
              </a:rPr>
              <a:t>   </a:t>
            </a:r>
          </a:p>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None/>
              <a:tabLst/>
              <a:defRPr/>
            </a:pPr>
            <a:endParaRPr kumimoji="0" lang="fa-IR" sz="2800" b="0" i="0" u="none" strike="noStrike" kern="1200" cap="none" spc="0" normalizeH="0" baseline="0" noProof="0" dirty="0" smtClean="0">
              <a:ln>
                <a:noFill/>
              </a:ln>
              <a:solidFill>
                <a:schemeClr val="tx1"/>
              </a:solidFill>
              <a:effectLst/>
              <a:uLnTx/>
              <a:uFillTx/>
              <a:latin typeface="+mn-lt"/>
              <a:ea typeface="+mn-ea"/>
              <a:cs typeface="+mn-cs"/>
            </a:endParaRPr>
          </a:p>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8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PIC_0085.JPG"/>
          <p:cNvPicPr>
            <a:picLocks noChangeAspect="1"/>
          </p:cNvPicPr>
          <p:nvPr/>
        </p:nvPicPr>
        <p:blipFill>
          <a:blip r:embed="rId3" cstate="print"/>
          <a:stretch>
            <a:fillRect/>
          </a:stretch>
        </p:blipFill>
        <p:spPr>
          <a:xfrm>
            <a:off x="2438400" y="1143000"/>
            <a:ext cx="6400800" cy="4800600"/>
          </a:xfrm>
          <a:prstGeom prst="rect">
            <a:avLst/>
          </a:prstGeom>
        </p:spPr>
      </p:pic>
      <p:pic>
        <p:nvPicPr>
          <p:cNvPr id="7" name="Picture 2"/>
          <p:cNvPicPr>
            <a:picLocks noChangeAspect="1" noChangeArrowheads="1"/>
          </p:cNvPicPr>
          <p:nvPr/>
        </p:nvPicPr>
        <p:blipFill>
          <a:blip r:embed="rId4" cstate="print"/>
          <a:srcRect/>
          <a:stretch>
            <a:fillRect/>
          </a:stretch>
        </p:blipFill>
        <p:spPr bwMode="auto">
          <a:xfrm>
            <a:off x="304800" y="1905000"/>
            <a:ext cx="2743200" cy="3657600"/>
          </a:xfrm>
          <a:prstGeom prst="rect">
            <a:avLst/>
          </a:prstGeom>
          <a:noFill/>
          <a:ln w="9525">
            <a:noFill/>
            <a:miter lim="800000"/>
            <a:headEnd/>
            <a:tailEnd/>
          </a:ln>
          <a:effectLst/>
        </p:spPr>
      </p:pic>
    </p:spTree>
  </p:cSld>
  <p:clrMapOvr>
    <a:masterClrMapping/>
  </p:clrMapOvr>
  <p:transition spd="slow">
    <p:randomBar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 descr="F:\shop-pic\harbur\la_defense_offices_almere_unstudio07_2.jpg"/>
          <p:cNvPicPr>
            <a:picLocks noChangeAspect="1" noChangeArrowheads="1"/>
          </p:cNvPicPr>
          <p:nvPr/>
        </p:nvPicPr>
        <p:blipFill>
          <a:blip r:embed="rId2"/>
          <a:srcRect/>
          <a:stretch>
            <a:fillRect/>
          </a:stretch>
        </p:blipFill>
        <p:spPr bwMode="auto">
          <a:xfrm>
            <a:off x="2" y="0"/>
            <a:ext cx="9144001" cy="6858000"/>
          </a:xfrm>
          <a:prstGeom prst="rect">
            <a:avLst/>
          </a:prstGeom>
          <a:noFill/>
        </p:spPr>
      </p:pic>
      <p:sp>
        <p:nvSpPr>
          <p:cNvPr id="7" name="TextBox 6"/>
          <p:cNvSpPr txBox="1"/>
          <p:nvPr/>
        </p:nvSpPr>
        <p:spPr>
          <a:xfrm>
            <a:off x="3048000" y="152402"/>
            <a:ext cx="6096000" cy="646331"/>
          </a:xfrm>
          <a:prstGeom prst="rect">
            <a:avLst/>
          </a:prstGeom>
          <a:noFill/>
        </p:spPr>
        <p:txBody>
          <a:bodyPr wrap="square" rtlCol="0">
            <a:spAutoFit/>
          </a:bodyPr>
          <a:lstStyle/>
          <a:p>
            <a:r>
              <a:rPr lang="fa-IR" sz="3600" dirty="0" smtClean="0">
                <a:solidFill>
                  <a:srgbClr val="FFC000"/>
                </a:solidFill>
              </a:rPr>
              <a:t>نتیجه گیری </a:t>
            </a:r>
            <a:endParaRPr lang="en-US" sz="3600" dirty="0">
              <a:solidFill>
                <a:srgbClr val="FFC000"/>
              </a:solidFill>
            </a:endParaRPr>
          </a:p>
        </p:txBody>
      </p:sp>
      <p:sp>
        <p:nvSpPr>
          <p:cNvPr id="8" name="Down Arrow 7"/>
          <p:cNvSpPr/>
          <p:nvPr/>
        </p:nvSpPr>
        <p:spPr>
          <a:xfrm>
            <a:off x="3733800" y="838200"/>
            <a:ext cx="1143000" cy="1066800"/>
          </a:xfrm>
          <a:prstGeom prst="down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1000" y="1981200"/>
            <a:ext cx="8382000" cy="707886"/>
          </a:xfrm>
          <a:prstGeom prst="rect">
            <a:avLst/>
          </a:prstGeom>
          <a:noFill/>
        </p:spPr>
        <p:txBody>
          <a:bodyPr vert="horz" wrap="square" rtlCol="0">
            <a:spAutoFit/>
          </a:bodyPr>
          <a:lstStyle/>
          <a:p>
            <a:r>
              <a:rPr lang="fa-IR" sz="2000" dirty="0" smtClean="0">
                <a:solidFill>
                  <a:schemeClr val="bg1"/>
                </a:solidFill>
              </a:rPr>
              <a:t>ایجاد حس </a:t>
            </a:r>
            <a:r>
              <a:rPr lang="fa-IR" sz="2000" dirty="0" err="1" smtClean="0">
                <a:solidFill>
                  <a:schemeClr val="bg1"/>
                </a:solidFill>
              </a:rPr>
              <a:t>سردر</a:t>
            </a:r>
            <a:r>
              <a:rPr lang="fa-IR" sz="2000" dirty="0" smtClean="0">
                <a:solidFill>
                  <a:schemeClr val="bg1"/>
                </a:solidFill>
              </a:rPr>
              <a:t> </a:t>
            </a:r>
            <a:r>
              <a:rPr lang="fa-IR" sz="2000" dirty="0" err="1" smtClean="0">
                <a:solidFill>
                  <a:schemeClr val="bg1"/>
                </a:solidFill>
              </a:rPr>
              <a:t>گمی</a:t>
            </a:r>
            <a:r>
              <a:rPr lang="fa-IR" sz="2000" dirty="0" smtClean="0">
                <a:solidFill>
                  <a:schemeClr val="bg1"/>
                </a:solidFill>
              </a:rPr>
              <a:t>  به دلیل وجود مسیرهای پیچ در پیچ حرکتی در مراکز تجاری </a:t>
            </a:r>
            <a:r>
              <a:rPr lang="fa-IR" sz="2000" dirty="0" err="1" smtClean="0">
                <a:solidFill>
                  <a:schemeClr val="bg1"/>
                </a:solidFill>
              </a:rPr>
              <a:t>اموزی</a:t>
            </a:r>
            <a:endParaRPr lang="en-US" sz="2000" dirty="0">
              <a:solidFill>
                <a:schemeClr val="bg1"/>
              </a:solidFill>
            </a:endParaRPr>
          </a:p>
        </p:txBody>
      </p:sp>
      <p:sp>
        <p:nvSpPr>
          <p:cNvPr id="10" name="Down Arrow 9"/>
          <p:cNvSpPr/>
          <p:nvPr/>
        </p:nvSpPr>
        <p:spPr>
          <a:xfrm>
            <a:off x="4038600" y="2438400"/>
            <a:ext cx="838200" cy="685800"/>
          </a:xfrm>
          <a:prstGeom prst="downArrow">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24000" y="3200400"/>
            <a:ext cx="4876800" cy="369332"/>
          </a:xfrm>
          <a:prstGeom prst="rect">
            <a:avLst/>
          </a:prstGeom>
          <a:noFill/>
        </p:spPr>
        <p:txBody>
          <a:bodyPr wrap="square" rtlCol="0">
            <a:spAutoFit/>
          </a:bodyPr>
          <a:lstStyle/>
          <a:p>
            <a:endParaRPr lang="en-US" dirty="0"/>
          </a:p>
        </p:txBody>
      </p:sp>
      <p:sp>
        <p:nvSpPr>
          <p:cNvPr id="12" name="TextBox 11"/>
          <p:cNvSpPr txBox="1"/>
          <p:nvPr/>
        </p:nvSpPr>
        <p:spPr>
          <a:xfrm>
            <a:off x="1905000" y="3124202"/>
            <a:ext cx="5638800" cy="646331"/>
          </a:xfrm>
          <a:prstGeom prst="rect">
            <a:avLst/>
          </a:prstGeom>
          <a:noFill/>
        </p:spPr>
        <p:txBody>
          <a:bodyPr wrap="square" rtlCol="0">
            <a:spAutoFit/>
          </a:bodyPr>
          <a:lstStyle/>
          <a:p>
            <a:r>
              <a:rPr lang="fa-IR" dirty="0" smtClean="0">
                <a:solidFill>
                  <a:srgbClr val="FF0000"/>
                </a:solidFill>
              </a:rPr>
              <a:t>وجود نقاط </a:t>
            </a:r>
            <a:r>
              <a:rPr lang="fa-IR" dirty="0" err="1" smtClean="0">
                <a:solidFill>
                  <a:srgbClr val="FF0000"/>
                </a:solidFill>
              </a:rPr>
              <a:t>کوروکمرنگ</a:t>
            </a:r>
            <a:r>
              <a:rPr lang="fa-IR" dirty="0" smtClean="0">
                <a:solidFill>
                  <a:srgbClr val="FF0000"/>
                </a:solidFill>
              </a:rPr>
              <a:t>  شدن بعضی نقاط نسبت به سایر نقاط</a:t>
            </a:r>
            <a:endParaRPr lang="en-US" dirty="0">
              <a:solidFill>
                <a:srgbClr val="FF0000"/>
              </a:solidFill>
            </a:endParaRPr>
          </a:p>
        </p:txBody>
      </p:sp>
    </p:spTree>
  </p:cSld>
  <p:clrMapOvr>
    <a:masterClrMapping/>
  </p:clrMapOvr>
  <p:transition spd="slow">
    <p:randomBar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p:cNvPicPr>
            <a:picLocks noGrp="1" noChangeAspect="1" noChangeArrowheads="1"/>
          </p:cNvPicPr>
          <p:nvPr>
            <p:ph idx="1"/>
          </p:nvPr>
        </p:nvPicPr>
        <p:blipFill>
          <a:blip r:embed="rId2"/>
          <a:srcRect/>
          <a:stretch>
            <a:fillRect/>
          </a:stretch>
        </p:blipFill>
        <p:spPr bwMode="auto">
          <a:xfrm>
            <a:off x="-1143000" y="-171450"/>
            <a:ext cx="10287000" cy="7029450"/>
          </a:xfrm>
          <a:prstGeom prst="rect">
            <a:avLst/>
          </a:prstGeom>
          <a:noFill/>
          <a:ln w="9525">
            <a:noFill/>
            <a:miter lim="800000"/>
            <a:headEnd/>
            <a:tailEnd/>
          </a:ln>
          <a:effectLst/>
        </p:spPr>
      </p:pic>
      <p:pic>
        <p:nvPicPr>
          <p:cNvPr id="5" name="Picture 4" descr="PIC_0006jyt.JPG"/>
          <p:cNvPicPr>
            <a:picLocks noChangeAspect="1"/>
          </p:cNvPicPr>
          <p:nvPr/>
        </p:nvPicPr>
        <p:blipFill>
          <a:blip r:embed="rId3" cstate="print"/>
          <a:stretch>
            <a:fillRect/>
          </a:stretch>
        </p:blipFill>
        <p:spPr>
          <a:xfrm>
            <a:off x="0" y="2743200"/>
            <a:ext cx="3886200" cy="3962400"/>
          </a:xfrm>
          <a:prstGeom prst="rect">
            <a:avLst/>
          </a:prstGeom>
        </p:spPr>
      </p:pic>
      <p:pic>
        <p:nvPicPr>
          <p:cNvPr id="6" name="Picture 2" descr="F:\bazar\proma\100MEDIA\PIC_0012jhyu.JPG"/>
          <p:cNvPicPr>
            <a:picLocks noChangeAspect="1" noChangeArrowheads="1"/>
          </p:cNvPicPr>
          <p:nvPr/>
        </p:nvPicPr>
        <p:blipFill>
          <a:blip r:embed="rId4" cstate="print"/>
          <a:srcRect/>
          <a:stretch>
            <a:fillRect/>
          </a:stretch>
        </p:blipFill>
        <p:spPr bwMode="auto">
          <a:xfrm>
            <a:off x="0" y="0"/>
            <a:ext cx="3886200" cy="2514600"/>
          </a:xfrm>
          <a:prstGeom prst="rect">
            <a:avLst/>
          </a:prstGeom>
          <a:noFill/>
        </p:spPr>
      </p:pic>
      <p:pic>
        <p:nvPicPr>
          <p:cNvPr id="7" name="Picture 3"/>
          <p:cNvPicPr>
            <a:picLocks noChangeAspect="1" noChangeArrowheads="1"/>
          </p:cNvPicPr>
          <p:nvPr/>
        </p:nvPicPr>
        <p:blipFill>
          <a:blip r:embed="rId5" cstate="print"/>
          <a:srcRect/>
          <a:stretch>
            <a:fillRect/>
          </a:stretch>
        </p:blipFill>
        <p:spPr bwMode="auto">
          <a:xfrm>
            <a:off x="4724400" y="1600200"/>
            <a:ext cx="4419600" cy="4876800"/>
          </a:xfrm>
          <a:prstGeom prst="rect">
            <a:avLst/>
          </a:prstGeom>
          <a:noFill/>
          <a:ln w="9525">
            <a:noFill/>
            <a:miter lim="800000"/>
            <a:headEnd/>
            <a:tailEnd/>
          </a:ln>
          <a:effectLst/>
        </p:spPr>
      </p:pic>
      <p:sp>
        <p:nvSpPr>
          <p:cNvPr id="8" name="TextBox 7"/>
          <p:cNvSpPr txBox="1"/>
          <p:nvPr/>
        </p:nvSpPr>
        <p:spPr>
          <a:xfrm>
            <a:off x="4724400" y="2"/>
            <a:ext cx="4419600" cy="646331"/>
          </a:xfrm>
          <a:prstGeom prst="rect">
            <a:avLst/>
          </a:prstGeom>
          <a:noFill/>
        </p:spPr>
        <p:txBody>
          <a:bodyPr wrap="square" rtlCol="0">
            <a:spAutoFit/>
          </a:bodyPr>
          <a:lstStyle/>
          <a:p>
            <a:r>
              <a:rPr lang="fa-IR" dirty="0" smtClean="0">
                <a:ln>
                  <a:solidFill>
                    <a:schemeClr val="accent5">
                      <a:lumMod val="50000"/>
                    </a:schemeClr>
                  </a:solidFill>
                </a:ln>
              </a:rPr>
              <a:t>عدم هماهنگی بین نمای بیرون  </a:t>
            </a:r>
            <a:r>
              <a:rPr lang="fa-IR" dirty="0" err="1" smtClean="0">
                <a:ln>
                  <a:solidFill>
                    <a:schemeClr val="accent5">
                      <a:lumMod val="50000"/>
                    </a:schemeClr>
                  </a:solidFill>
                </a:ln>
              </a:rPr>
              <a:t>وحجم</a:t>
            </a:r>
            <a:r>
              <a:rPr lang="fa-IR" dirty="0" smtClean="0">
                <a:ln>
                  <a:solidFill>
                    <a:schemeClr val="accent5">
                      <a:lumMod val="50000"/>
                    </a:schemeClr>
                  </a:solidFill>
                </a:ln>
              </a:rPr>
              <a:t> داخلی</a:t>
            </a:r>
            <a:endParaRPr lang="en-US" dirty="0">
              <a:ln>
                <a:solidFill>
                  <a:schemeClr val="accent5">
                    <a:lumMod val="50000"/>
                  </a:schemeClr>
                </a:solidFill>
              </a:ln>
            </a:endParaRPr>
          </a:p>
        </p:txBody>
      </p:sp>
      <p:sp>
        <p:nvSpPr>
          <p:cNvPr id="9" name="Down Arrow 8"/>
          <p:cNvSpPr/>
          <p:nvPr/>
        </p:nvSpPr>
        <p:spPr>
          <a:xfrm>
            <a:off x="5867400" y="381000"/>
            <a:ext cx="1600200" cy="5334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81600" y="914401"/>
            <a:ext cx="3581400" cy="369332"/>
          </a:xfrm>
          <a:prstGeom prst="rect">
            <a:avLst/>
          </a:prstGeom>
          <a:noFill/>
        </p:spPr>
        <p:txBody>
          <a:bodyPr wrap="square" rtlCol="0">
            <a:spAutoFit/>
          </a:bodyPr>
          <a:lstStyle/>
          <a:p>
            <a:r>
              <a:rPr lang="fa-IR" dirty="0" smtClean="0">
                <a:ln>
                  <a:solidFill>
                    <a:srgbClr val="002060"/>
                  </a:solidFill>
                </a:ln>
              </a:rPr>
              <a:t>عدم ایجاد حس وحدت در مجموعه</a:t>
            </a:r>
            <a:endParaRPr lang="en-US" dirty="0">
              <a:ln>
                <a:solidFill>
                  <a:srgbClr val="002060"/>
                </a:solidFill>
              </a:ln>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PIC_0015.JPG"/>
          <p:cNvPicPr>
            <a:picLocks noGrp="1" noChangeAspect="1"/>
          </p:cNvPicPr>
          <p:nvPr>
            <p:ph idx="1"/>
          </p:nvPr>
        </p:nvPicPr>
        <p:blipFill>
          <a:blip r:embed="rId2" cstate="print"/>
          <a:stretch>
            <a:fillRect/>
          </a:stretch>
        </p:blipFill>
        <p:spPr>
          <a:xfrm>
            <a:off x="1371600" y="0"/>
            <a:ext cx="7772400" cy="6858000"/>
          </a:xfrm>
        </p:spPr>
      </p:pic>
      <p:pic>
        <p:nvPicPr>
          <p:cNvPr id="11" name="Picture 10" descr="PIC_0001.JPG"/>
          <p:cNvPicPr>
            <a:picLocks noChangeAspect="1"/>
          </p:cNvPicPr>
          <p:nvPr/>
        </p:nvPicPr>
        <p:blipFill>
          <a:blip r:embed="rId3" cstate="print"/>
          <a:stretch>
            <a:fillRect/>
          </a:stretch>
        </p:blipFill>
        <p:spPr>
          <a:xfrm>
            <a:off x="152400" y="3257550"/>
            <a:ext cx="5029200" cy="3600450"/>
          </a:xfrm>
          <a:prstGeom prst="rect">
            <a:avLst/>
          </a:prstGeom>
          <a:ln w="12700">
            <a:solidFill>
              <a:srgbClr val="FF0000"/>
            </a:solidFill>
          </a:ln>
        </p:spPr>
      </p:pic>
      <p:pic>
        <p:nvPicPr>
          <p:cNvPr id="15" name="Picture 14" descr="PIC_0002.JPG"/>
          <p:cNvPicPr>
            <a:picLocks noChangeAspect="1"/>
          </p:cNvPicPr>
          <p:nvPr/>
        </p:nvPicPr>
        <p:blipFill>
          <a:blip r:embed="rId4" cstate="print"/>
          <a:stretch>
            <a:fillRect/>
          </a:stretch>
        </p:blipFill>
        <p:spPr>
          <a:xfrm>
            <a:off x="0" y="0"/>
            <a:ext cx="3657600" cy="2743200"/>
          </a:xfrm>
          <a:prstGeom prst="rect">
            <a:avLst/>
          </a:prstGeom>
          <a:ln>
            <a:solidFill>
              <a:srgbClr val="FF0000"/>
            </a:solidFill>
          </a:ln>
        </p:spPr>
      </p:pic>
      <p:sp>
        <p:nvSpPr>
          <p:cNvPr id="19" name="Curved Down Arrow 18"/>
          <p:cNvSpPr/>
          <p:nvPr/>
        </p:nvSpPr>
        <p:spPr>
          <a:xfrm rot="1757886">
            <a:off x="2072717" y="1956271"/>
            <a:ext cx="5151250" cy="2017790"/>
          </a:xfrm>
          <a:prstGeom prst="curvedDownArrow">
            <a:avLst/>
          </a:prstGeom>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Up Arrow 19"/>
          <p:cNvSpPr/>
          <p:nvPr/>
        </p:nvSpPr>
        <p:spPr>
          <a:xfrm rot="20639375">
            <a:off x="2765642" y="4616477"/>
            <a:ext cx="2943657" cy="1255977"/>
          </a:xfrm>
          <a:prstGeom prst="curvedUpArrow">
            <a:avLst/>
          </a:prstGeom>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0" y="2819400"/>
            <a:ext cx="5181600" cy="369332"/>
          </a:xfrm>
          <a:prstGeom prst="rect">
            <a:avLst/>
          </a:prstGeom>
          <a:solidFill>
            <a:srgbClr val="00206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عدم تناسب </a:t>
            </a:r>
            <a:r>
              <a:rPr lang="fa-I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ومقیاس</a:t>
            </a: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بین ورودی و اندازه </a:t>
            </a:r>
            <a:r>
              <a:rPr lang="fa-I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وحجم</a:t>
            </a: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بنا</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TextBox 21"/>
          <p:cNvSpPr txBox="1"/>
          <p:nvPr/>
        </p:nvSpPr>
        <p:spPr>
          <a:xfrm>
            <a:off x="5410200" y="6324600"/>
            <a:ext cx="3733800" cy="381000"/>
          </a:xfrm>
          <a:prstGeom prst="rect">
            <a:avLst/>
          </a:prstGeom>
          <a:solidFill>
            <a:srgbClr val="002060"/>
          </a:solidFill>
        </p:spPr>
        <p:txBody>
          <a:bodyPr wrap="square" rtlCol="0">
            <a:spAutoFit/>
          </a:bodyPr>
          <a:lstStyle/>
          <a:p>
            <a:r>
              <a:rPr lang="fa-IR" dirty="0" smtClean="0">
                <a:solidFill>
                  <a:schemeClr val="bg1"/>
                </a:solidFill>
              </a:rPr>
              <a:t>مجتمع تجاری </a:t>
            </a:r>
            <a:r>
              <a:rPr lang="fa-IR" dirty="0" err="1" smtClean="0">
                <a:solidFill>
                  <a:schemeClr val="bg1"/>
                </a:solidFill>
              </a:rPr>
              <a:t>پروما</a:t>
            </a:r>
            <a:endParaRPr lang="en-US" dirty="0">
              <a:solidFill>
                <a:schemeClr val="bg1"/>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strVal val="#ppt_w*0.70"/>
                                          </p:val>
                                        </p:tav>
                                        <p:tav tm="100000">
                                          <p:val>
                                            <p:strVal val="#ppt_w"/>
                                          </p:val>
                                        </p:tav>
                                      </p:tavLst>
                                    </p:anim>
                                    <p:anim calcmode="lin" valueType="num">
                                      <p:cBhvr>
                                        <p:cTn id="25" dur="1000" fill="hold"/>
                                        <p:tgtEl>
                                          <p:spTgt spid="22"/>
                                        </p:tgtEl>
                                        <p:attrNameLst>
                                          <p:attrName>ppt_h</p:attrName>
                                        </p:attrNameLst>
                                      </p:cBhvr>
                                      <p:tavLst>
                                        <p:tav tm="0">
                                          <p:val>
                                            <p:strVal val="#ppt_h"/>
                                          </p:val>
                                        </p:tav>
                                        <p:tav tm="100000">
                                          <p:val>
                                            <p:strVal val="#ppt_h"/>
                                          </p:val>
                                        </p:tav>
                                      </p:tavLst>
                                    </p:anim>
                                    <p:animEffect transition="in" filter="fade">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2" animBg="1"/>
      <p:bldP spid="20" grpId="0" animBg="1"/>
      <p:bldP spid="21" grpId="0" animBg="1"/>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811.JPG"/>
          <p:cNvPicPr>
            <a:picLocks noGrp="1" noChangeAspect="1" noChangeArrowheads="1"/>
          </p:cNvPicPr>
          <p:nvPr>
            <p:ph idx="1"/>
          </p:nvPr>
        </p:nvPicPr>
        <p:blipFill>
          <a:blip r:embed="rId2"/>
          <a:srcRect/>
          <a:stretch>
            <a:fillRect/>
          </a:stretch>
        </p:blipFill>
        <p:spPr bwMode="auto">
          <a:xfrm>
            <a:off x="-105835" y="2"/>
            <a:ext cx="9249835" cy="6937375"/>
          </a:xfrm>
          <a:prstGeom prst="rect">
            <a:avLst/>
          </a:prstGeom>
          <a:noFill/>
        </p:spPr>
      </p:pic>
      <p:pic>
        <p:nvPicPr>
          <p:cNvPr id="5" name="Picture 2" descr="J:\DCIM\100MEDIA\PIC_0004.JPG"/>
          <p:cNvPicPr>
            <a:picLocks noChangeAspect="1" noChangeArrowheads="1"/>
          </p:cNvPicPr>
          <p:nvPr/>
        </p:nvPicPr>
        <p:blipFill>
          <a:blip r:embed="rId3" cstate="print"/>
          <a:srcRect/>
          <a:stretch>
            <a:fillRect/>
          </a:stretch>
        </p:blipFill>
        <p:spPr bwMode="auto">
          <a:xfrm>
            <a:off x="1066802" y="0"/>
            <a:ext cx="6451601" cy="4724400"/>
          </a:xfrm>
          <a:prstGeom prst="rect">
            <a:avLst/>
          </a:prstGeom>
          <a:noFill/>
        </p:spPr>
      </p:pic>
      <p:pic>
        <p:nvPicPr>
          <p:cNvPr id="6" name="img" descr="بازار کرمان"/>
          <p:cNvPicPr>
            <a:picLocks noChangeAspect="1" noChangeArrowheads="1"/>
          </p:cNvPicPr>
          <p:nvPr/>
        </p:nvPicPr>
        <p:blipFill>
          <a:blip r:embed="rId4"/>
          <a:srcRect/>
          <a:stretch>
            <a:fillRect/>
          </a:stretch>
        </p:blipFill>
        <p:spPr bwMode="auto">
          <a:xfrm>
            <a:off x="0" y="2819400"/>
            <a:ext cx="2895600" cy="3199098"/>
          </a:xfrm>
          <a:prstGeom prst="rect">
            <a:avLst/>
          </a:prstGeom>
          <a:noFill/>
          <a:ln w="9525">
            <a:noFill/>
            <a:miter lim="800000"/>
            <a:headEnd/>
            <a:tailEnd/>
          </a:ln>
        </p:spPr>
      </p:pic>
      <p:pic>
        <p:nvPicPr>
          <p:cNvPr id="7" name="Content Placeholder 3" descr="dalan.JPG"/>
          <p:cNvPicPr>
            <a:picLocks noChangeAspect="1" noChangeArrowheads="1"/>
          </p:cNvPicPr>
          <p:nvPr/>
        </p:nvPicPr>
        <p:blipFill>
          <a:blip r:embed="rId5"/>
          <a:stretch>
            <a:fillRect/>
          </a:stretch>
        </p:blipFill>
        <p:spPr bwMode="auto">
          <a:xfrm>
            <a:off x="5685506" y="2590800"/>
            <a:ext cx="3458497" cy="4267200"/>
          </a:xfrm>
          <a:prstGeom prst="rect">
            <a:avLst/>
          </a:prstGeom>
          <a:noFill/>
          <a:ln w="9525">
            <a:noFill/>
            <a:miter lim="800000"/>
            <a:headEnd/>
            <a:tailEnd/>
          </a:ln>
        </p:spPr>
      </p:pic>
      <p:sp>
        <p:nvSpPr>
          <p:cNvPr id="8" name="TextBox 7"/>
          <p:cNvSpPr txBox="1"/>
          <p:nvPr/>
        </p:nvSpPr>
        <p:spPr>
          <a:xfrm>
            <a:off x="990600" y="6248400"/>
            <a:ext cx="7467600" cy="369332"/>
          </a:xfrm>
          <a:prstGeom prst="rect">
            <a:avLst/>
          </a:prstGeom>
          <a:noFill/>
        </p:spPr>
        <p:txBody>
          <a:bodyPr wrap="square" rtlCol="0">
            <a:spAutoFit/>
          </a:bodyPr>
          <a:lstStyle/>
          <a:p>
            <a:r>
              <a:rPr lang="fa-IR" dirty="0" smtClean="0">
                <a:ln>
                  <a:solidFill>
                    <a:schemeClr val="accent2">
                      <a:lumMod val="50000"/>
                    </a:schemeClr>
                  </a:solidFill>
                </a:ln>
              </a:rPr>
              <a:t>حفظ تناسبات میان حجم </a:t>
            </a:r>
            <a:r>
              <a:rPr lang="fa-IR" dirty="0" err="1" smtClean="0">
                <a:ln>
                  <a:solidFill>
                    <a:schemeClr val="accent2">
                      <a:lumMod val="50000"/>
                    </a:schemeClr>
                  </a:solidFill>
                </a:ln>
              </a:rPr>
              <a:t>بیرن</a:t>
            </a:r>
            <a:r>
              <a:rPr lang="fa-IR" dirty="0" smtClean="0">
                <a:ln>
                  <a:solidFill>
                    <a:schemeClr val="accent2">
                      <a:lumMod val="50000"/>
                    </a:schemeClr>
                  </a:solidFill>
                </a:ln>
              </a:rPr>
              <a:t> </a:t>
            </a:r>
            <a:r>
              <a:rPr lang="fa-IR" dirty="0" err="1" smtClean="0">
                <a:ln>
                  <a:solidFill>
                    <a:schemeClr val="accent2">
                      <a:lumMod val="50000"/>
                    </a:schemeClr>
                  </a:solidFill>
                </a:ln>
              </a:rPr>
              <a:t>ودرون</a:t>
            </a:r>
            <a:r>
              <a:rPr lang="fa-IR" dirty="0" smtClean="0">
                <a:ln>
                  <a:solidFill>
                    <a:schemeClr val="accent2">
                      <a:lumMod val="50000"/>
                    </a:schemeClr>
                  </a:solidFill>
                </a:ln>
              </a:rPr>
              <a:t> مجموعه</a:t>
            </a:r>
            <a:endParaRPr lang="en-US" dirty="0">
              <a:ln>
                <a:solidFill>
                  <a:schemeClr val="accent2">
                    <a:lumMod val="50000"/>
                  </a:schemeClr>
                </a:solidFill>
              </a:ln>
            </a:endParaRPr>
          </a:p>
        </p:txBody>
      </p:sp>
      <p:sp>
        <p:nvSpPr>
          <p:cNvPr id="9" name="Down Arrow 8"/>
          <p:cNvSpPr/>
          <p:nvPr/>
        </p:nvSpPr>
        <p:spPr>
          <a:xfrm>
            <a:off x="3429000" y="4953000"/>
            <a:ext cx="1905000" cy="121920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bazar\asli\PIC_00811.JPG"/>
          <p:cNvPicPr>
            <a:picLocks noGrp="1" noChangeAspect="1" noChangeArrowheads="1"/>
          </p:cNvPicPr>
          <p:nvPr>
            <p:ph idx="1"/>
          </p:nvPr>
        </p:nvPicPr>
        <p:blipFill>
          <a:blip r:embed="rId2"/>
          <a:srcRect/>
          <a:stretch>
            <a:fillRect/>
          </a:stretch>
        </p:blipFill>
        <p:spPr bwMode="auto">
          <a:xfrm>
            <a:off x="-711200" y="-38098"/>
            <a:ext cx="9829800" cy="6857999"/>
          </a:xfrm>
          <a:prstGeom prst="rect">
            <a:avLst/>
          </a:prstGeom>
          <a:noFill/>
        </p:spPr>
      </p:pic>
      <p:sp>
        <p:nvSpPr>
          <p:cNvPr id="15" name="TextBox 14"/>
          <p:cNvSpPr txBox="1"/>
          <p:nvPr/>
        </p:nvSpPr>
        <p:spPr>
          <a:xfrm>
            <a:off x="2667000" y="2"/>
            <a:ext cx="6096000" cy="646331"/>
          </a:xfrm>
          <a:prstGeom prst="rect">
            <a:avLst/>
          </a:prstGeom>
          <a:noFill/>
        </p:spPr>
        <p:txBody>
          <a:bodyPr wrap="square" rtlCol="0">
            <a:spAutoFit/>
          </a:bodyPr>
          <a:lstStyle/>
          <a:p>
            <a:r>
              <a:rPr lang="fa-IR" sz="3600" dirty="0" smtClean="0">
                <a:ln>
                  <a:solidFill>
                    <a:schemeClr val="tx1">
                      <a:lumMod val="95000"/>
                      <a:lumOff val="5000"/>
                    </a:schemeClr>
                  </a:solidFill>
                </a:ln>
                <a:solidFill>
                  <a:schemeClr val="accent2">
                    <a:lumMod val="50000"/>
                  </a:schemeClr>
                </a:solidFill>
              </a:rPr>
              <a:t>نتیجه گیری </a:t>
            </a:r>
            <a:endParaRPr lang="en-US" sz="3600" dirty="0">
              <a:ln>
                <a:solidFill>
                  <a:schemeClr val="tx1">
                    <a:lumMod val="95000"/>
                    <a:lumOff val="5000"/>
                  </a:schemeClr>
                </a:solidFill>
              </a:ln>
              <a:solidFill>
                <a:schemeClr val="accent2">
                  <a:lumMod val="50000"/>
                </a:schemeClr>
              </a:solidFill>
            </a:endParaRPr>
          </a:p>
        </p:txBody>
      </p:sp>
      <p:sp>
        <p:nvSpPr>
          <p:cNvPr id="17" name="Left Arrow 16"/>
          <p:cNvSpPr/>
          <p:nvPr/>
        </p:nvSpPr>
        <p:spPr>
          <a:xfrm>
            <a:off x="7924800" y="457200"/>
            <a:ext cx="685800" cy="914400"/>
          </a:xfrm>
          <a:prstGeom prst="leftArrow">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a:off x="7467600" y="1600200"/>
            <a:ext cx="1219200" cy="914400"/>
          </a:xfrm>
          <a:prstGeom prst="leftArrow">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p:cNvSpPr/>
          <p:nvPr/>
        </p:nvSpPr>
        <p:spPr>
          <a:xfrm>
            <a:off x="7010400" y="2819400"/>
            <a:ext cx="1676400" cy="1066800"/>
          </a:xfrm>
          <a:prstGeom prst="leftArrow">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p:cNvSpPr/>
          <p:nvPr/>
        </p:nvSpPr>
        <p:spPr>
          <a:xfrm>
            <a:off x="7620000" y="4267200"/>
            <a:ext cx="1219200" cy="914400"/>
          </a:xfrm>
          <a:prstGeom prst="leftArrow">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a:off x="7620000" y="5410200"/>
            <a:ext cx="990600" cy="1066800"/>
          </a:xfrm>
          <a:prstGeom prst="leftArrow">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600200" y="685801"/>
            <a:ext cx="6629400" cy="646331"/>
          </a:xfrm>
          <a:prstGeom prst="rect">
            <a:avLst/>
          </a:prstGeom>
          <a:noFill/>
        </p:spPr>
        <p:txBody>
          <a:bodyPr wrap="square" rtlCol="0">
            <a:spAutoFit/>
          </a:bodyPr>
          <a:lstStyle/>
          <a:p>
            <a:pPr algn="ctr"/>
            <a:r>
              <a:rPr lang="fa-IR" dirty="0" smtClean="0">
                <a:ln>
                  <a:solidFill>
                    <a:schemeClr val="accent2">
                      <a:lumMod val="50000"/>
                    </a:schemeClr>
                  </a:solidFill>
                </a:ln>
                <a:solidFill>
                  <a:schemeClr val="accent2">
                    <a:lumMod val="50000"/>
                  </a:schemeClr>
                </a:solidFill>
              </a:rPr>
              <a:t>وجود وحدت </a:t>
            </a:r>
            <a:r>
              <a:rPr lang="fa-IR" dirty="0" err="1" smtClean="0">
                <a:ln>
                  <a:solidFill>
                    <a:schemeClr val="accent2">
                      <a:lumMod val="50000"/>
                    </a:schemeClr>
                  </a:solidFill>
                </a:ln>
                <a:solidFill>
                  <a:schemeClr val="accent2">
                    <a:lumMod val="50000"/>
                  </a:schemeClr>
                </a:solidFill>
              </a:rPr>
              <a:t>وهماهنگی</a:t>
            </a:r>
            <a:r>
              <a:rPr lang="fa-IR" dirty="0" smtClean="0">
                <a:ln>
                  <a:solidFill>
                    <a:schemeClr val="accent2">
                      <a:lumMod val="50000"/>
                    </a:schemeClr>
                  </a:solidFill>
                </a:ln>
                <a:solidFill>
                  <a:schemeClr val="accent2">
                    <a:lumMod val="50000"/>
                  </a:schemeClr>
                </a:solidFill>
              </a:rPr>
              <a:t> در کل مجموعه بازارهای سنتی</a:t>
            </a:r>
          </a:p>
          <a:p>
            <a:endParaRPr lang="en-US" dirty="0"/>
          </a:p>
        </p:txBody>
      </p:sp>
      <p:sp>
        <p:nvSpPr>
          <p:cNvPr id="24" name="TextBox 23"/>
          <p:cNvSpPr txBox="1"/>
          <p:nvPr/>
        </p:nvSpPr>
        <p:spPr>
          <a:xfrm>
            <a:off x="2057400" y="1828800"/>
            <a:ext cx="7467600" cy="369332"/>
          </a:xfrm>
          <a:prstGeom prst="rect">
            <a:avLst/>
          </a:prstGeom>
          <a:noFill/>
        </p:spPr>
        <p:txBody>
          <a:bodyPr wrap="square" rtlCol="0">
            <a:spAutoFit/>
          </a:bodyPr>
          <a:lstStyle/>
          <a:p>
            <a:r>
              <a:rPr lang="fa-IR" dirty="0" smtClean="0">
                <a:ln>
                  <a:solidFill>
                    <a:schemeClr val="accent2">
                      <a:lumMod val="50000"/>
                    </a:schemeClr>
                  </a:solidFill>
                </a:ln>
              </a:rPr>
              <a:t>حفظ تناسبات میان حجم </a:t>
            </a:r>
            <a:r>
              <a:rPr lang="fa-IR" dirty="0" err="1" smtClean="0">
                <a:ln>
                  <a:solidFill>
                    <a:schemeClr val="accent2">
                      <a:lumMod val="50000"/>
                    </a:schemeClr>
                  </a:solidFill>
                </a:ln>
              </a:rPr>
              <a:t>بیرن</a:t>
            </a:r>
            <a:r>
              <a:rPr lang="fa-IR" dirty="0" smtClean="0">
                <a:ln>
                  <a:solidFill>
                    <a:schemeClr val="accent2">
                      <a:lumMod val="50000"/>
                    </a:schemeClr>
                  </a:solidFill>
                </a:ln>
              </a:rPr>
              <a:t> </a:t>
            </a:r>
            <a:r>
              <a:rPr lang="fa-IR" dirty="0" err="1" smtClean="0">
                <a:ln>
                  <a:solidFill>
                    <a:schemeClr val="accent2">
                      <a:lumMod val="50000"/>
                    </a:schemeClr>
                  </a:solidFill>
                </a:ln>
              </a:rPr>
              <a:t>ودرون</a:t>
            </a:r>
            <a:r>
              <a:rPr lang="fa-IR" dirty="0" smtClean="0">
                <a:ln>
                  <a:solidFill>
                    <a:schemeClr val="accent2">
                      <a:lumMod val="50000"/>
                    </a:schemeClr>
                  </a:solidFill>
                </a:ln>
              </a:rPr>
              <a:t> مجموعه</a:t>
            </a:r>
            <a:endParaRPr lang="en-US" dirty="0">
              <a:ln>
                <a:solidFill>
                  <a:schemeClr val="accent2">
                    <a:lumMod val="50000"/>
                  </a:schemeClr>
                </a:solidFill>
              </a:ln>
            </a:endParaRPr>
          </a:p>
        </p:txBody>
      </p:sp>
      <p:sp>
        <p:nvSpPr>
          <p:cNvPr id="25" name="TextBox 24"/>
          <p:cNvSpPr txBox="1"/>
          <p:nvPr/>
        </p:nvSpPr>
        <p:spPr>
          <a:xfrm>
            <a:off x="1676400" y="4572001"/>
            <a:ext cx="6553200" cy="369332"/>
          </a:xfrm>
          <a:prstGeom prst="rect">
            <a:avLst/>
          </a:prstGeom>
          <a:noFill/>
        </p:spPr>
        <p:txBody>
          <a:bodyPr wrap="square" rtlCol="0">
            <a:spAutoFit/>
          </a:bodyPr>
          <a:lstStyle/>
          <a:p>
            <a:r>
              <a:rPr lang="fa-IR" dirty="0" smtClean="0">
                <a:ln>
                  <a:solidFill>
                    <a:schemeClr val="accent2">
                      <a:lumMod val="50000"/>
                    </a:schemeClr>
                  </a:solidFill>
                </a:ln>
              </a:rPr>
              <a:t>اختصاص هر قسمت به 1صنف خاص موجب رونق مجموعه</a:t>
            </a:r>
            <a:endParaRPr lang="en-US" dirty="0">
              <a:ln>
                <a:solidFill>
                  <a:schemeClr val="accent2">
                    <a:lumMod val="50000"/>
                  </a:schemeClr>
                </a:solidFill>
              </a:ln>
            </a:endParaRPr>
          </a:p>
        </p:txBody>
      </p:sp>
      <p:sp>
        <p:nvSpPr>
          <p:cNvPr id="26" name="TextBox 25"/>
          <p:cNvSpPr txBox="1"/>
          <p:nvPr/>
        </p:nvSpPr>
        <p:spPr>
          <a:xfrm>
            <a:off x="2209800" y="5638802"/>
            <a:ext cx="5638800" cy="646331"/>
          </a:xfrm>
          <a:prstGeom prst="rect">
            <a:avLst/>
          </a:prstGeom>
          <a:noFill/>
        </p:spPr>
        <p:txBody>
          <a:bodyPr wrap="square" rtlCol="0">
            <a:spAutoFit/>
          </a:bodyPr>
          <a:lstStyle/>
          <a:p>
            <a:r>
              <a:rPr lang="fa-IR" dirty="0" smtClean="0">
                <a:ln>
                  <a:solidFill>
                    <a:schemeClr val="accent2">
                      <a:lumMod val="50000"/>
                    </a:schemeClr>
                  </a:solidFill>
                </a:ln>
              </a:rPr>
              <a:t>لزوم بازنگری در </a:t>
            </a:r>
            <a:r>
              <a:rPr lang="fa-IR" dirty="0" err="1" smtClean="0">
                <a:ln>
                  <a:solidFill>
                    <a:schemeClr val="accent2">
                      <a:lumMod val="50000"/>
                    </a:schemeClr>
                  </a:solidFill>
                </a:ln>
              </a:rPr>
              <a:t>سیرکولاسیون</a:t>
            </a:r>
            <a:r>
              <a:rPr lang="fa-IR" dirty="0" smtClean="0">
                <a:ln>
                  <a:solidFill>
                    <a:schemeClr val="accent2">
                      <a:lumMod val="50000"/>
                    </a:schemeClr>
                  </a:solidFill>
                </a:ln>
              </a:rPr>
              <a:t> حرکتی مجموعه های تجاری امروزی</a:t>
            </a:r>
            <a:endParaRPr lang="en-US" dirty="0">
              <a:ln>
                <a:solidFill>
                  <a:schemeClr val="accent2">
                    <a:lumMod val="50000"/>
                  </a:schemeClr>
                </a:solidFill>
              </a:ln>
            </a:endParaRPr>
          </a:p>
        </p:txBody>
      </p:sp>
      <p:sp>
        <p:nvSpPr>
          <p:cNvPr id="28" name="TextBox 27"/>
          <p:cNvSpPr txBox="1"/>
          <p:nvPr/>
        </p:nvSpPr>
        <p:spPr>
          <a:xfrm>
            <a:off x="152400" y="3200402"/>
            <a:ext cx="7162800" cy="646331"/>
          </a:xfrm>
          <a:prstGeom prst="rect">
            <a:avLst/>
          </a:prstGeom>
          <a:noFill/>
        </p:spPr>
        <p:txBody>
          <a:bodyPr wrap="square" rtlCol="0">
            <a:spAutoFit/>
          </a:bodyPr>
          <a:lstStyle/>
          <a:p>
            <a:r>
              <a:rPr lang="fa-IR" dirty="0" smtClean="0">
                <a:ln>
                  <a:solidFill>
                    <a:schemeClr val="accent2">
                      <a:lumMod val="50000"/>
                    </a:schemeClr>
                  </a:solidFill>
                </a:ln>
              </a:rPr>
              <a:t>بکارگیری درست نور, رنگ مصالح </a:t>
            </a:r>
            <a:r>
              <a:rPr lang="fa-IR" dirty="0" err="1" smtClean="0">
                <a:ln>
                  <a:solidFill>
                    <a:schemeClr val="accent2">
                      <a:lumMod val="50000"/>
                    </a:schemeClr>
                  </a:solidFill>
                </a:ln>
              </a:rPr>
              <a:t>وایجاد</a:t>
            </a:r>
            <a:r>
              <a:rPr lang="fa-IR" dirty="0" smtClean="0">
                <a:ln>
                  <a:solidFill>
                    <a:schemeClr val="accent2">
                      <a:lumMod val="50000"/>
                    </a:schemeClr>
                  </a:solidFill>
                </a:ln>
              </a:rPr>
              <a:t> مسیرهای  مشخص  </a:t>
            </a:r>
            <a:r>
              <a:rPr lang="fa-IR" dirty="0" err="1" smtClean="0">
                <a:ln>
                  <a:solidFill>
                    <a:schemeClr val="accent2">
                      <a:lumMod val="50000"/>
                    </a:schemeClr>
                  </a:solidFill>
                </a:ln>
              </a:rPr>
              <a:t>وراحت</a:t>
            </a:r>
            <a:r>
              <a:rPr lang="fa-IR" dirty="0" smtClean="0">
                <a:ln>
                  <a:solidFill>
                    <a:schemeClr val="accent2">
                      <a:lumMod val="50000"/>
                    </a:schemeClr>
                  </a:solidFill>
                </a:ln>
              </a:rPr>
              <a:t> حرکتی  موجب جاذب بودن بازار</a:t>
            </a:r>
            <a:endParaRPr lang="en-US" dirty="0">
              <a:ln>
                <a:solidFill>
                  <a:schemeClr val="accent2">
                    <a:lumMod val="50000"/>
                  </a:schemeClr>
                </a:solidFill>
              </a:ln>
            </a:endParaRPr>
          </a:p>
        </p:txBody>
      </p:sp>
      <p:sp>
        <p:nvSpPr>
          <p:cNvPr id="31" name="Right Arrow 30"/>
          <p:cNvSpPr/>
          <p:nvPr/>
        </p:nvSpPr>
        <p:spPr>
          <a:xfrm>
            <a:off x="1066800" y="5486400"/>
            <a:ext cx="990600" cy="1066800"/>
          </a:xfrm>
          <a:prstGeom prst="rightArrow">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0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2" grpId="0" animBg="1"/>
      <p:bldP spid="23" grpId="0"/>
      <p:bldP spid="24" grpId="0"/>
      <p:bldP spid="25" grpId="0"/>
      <p:bldP spid="26" grpId="0"/>
      <p:bldP spid="28"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57600" y="533401"/>
            <a:ext cx="1905000" cy="523220"/>
          </a:xfrm>
          <a:prstGeom prst="rect">
            <a:avLst/>
          </a:prstGeom>
          <a:noFill/>
        </p:spPr>
        <p:txBody>
          <a:bodyPr wrap="square" rtlCol="0">
            <a:spAutoFit/>
          </a:bodyPr>
          <a:lstStyle/>
          <a:p>
            <a:r>
              <a:rPr lang="fa-IR" sz="2800" dirty="0" smtClean="0"/>
              <a:t>عناصر بازار</a:t>
            </a:r>
            <a:endParaRPr lang="en-US" sz="2800" dirty="0"/>
          </a:p>
        </p:txBody>
      </p:sp>
      <p:cxnSp>
        <p:nvCxnSpPr>
          <p:cNvPr id="6" name="Straight Connector 5"/>
          <p:cNvCxnSpPr>
            <a:stCxn id="10" idx="2"/>
          </p:cNvCxnSpPr>
          <p:nvPr/>
        </p:nvCxnSpPr>
        <p:spPr>
          <a:xfrm rot="5400000">
            <a:off x="1924049" y="3714752"/>
            <a:ext cx="5181600" cy="381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67400" y="1219200"/>
            <a:ext cx="4038600" cy="400110"/>
          </a:xfrm>
          <a:prstGeom prst="rect">
            <a:avLst/>
          </a:prstGeom>
          <a:noFill/>
        </p:spPr>
        <p:txBody>
          <a:bodyPr wrap="square" rtlCol="0">
            <a:spAutoFit/>
          </a:bodyPr>
          <a:lstStyle/>
          <a:p>
            <a:r>
              <a:rPr lang="fa-IR" sz="2000" dirty="0" smtClean="0"/>
              <a:t>فضاهای ارتباطی </a:t>
            </a:r>
            <a:endParaRPr lang="en-US" sz="2000" dirty="0"/>
          </a:p>
        </p:txBody>
      </p:sp>
      <p:sp>
        <p:nvSpPr>
          <p:cNvPr id="8" name="TextBox 7"/>
          <p:cNvSpPr txBox="1"/>
          <p:nvPr/>
        </p:nvSpPr>
        <p:spPr>
          <a:xfrm>
            <a:off x="914400" y="1219200"/>
            <a:ext cx="2133600" cy="400110"/>
          </a:xfrm>
          <a:prstGeom prst="rect">
            <a:avLst/>
          </a:prstGeom>
          <a:noFill/>
        </p:spPr>
        <p:txBody>
          <a:bodyPr wrap="square" rtlCol="0">
            <a:spAutoFit/>
          </a:bodyPr>
          <a:lstStyle/>
          <a:p>
            <a:r>
              <a:rPr lang="fa-IR" sz="2000" dirty="0" smtClean="0"/>
              <a:t>فضاهای تجاری  </a:t>
            </a:r>
            <a:endParaRPr lang="en-US" sz="2000" dirty="0"/>
          </a:p>
        </p:txBody>
      </p:sp>
      <p:sp>
        <p:nvSpPr>
          <p:cNvPr id="9" name="Rounded Rectangle 8"/>
          <p:cNvSpPr/>
          <p:nvPr/>
        </p:nvSpPr>
        <p:spPr>
          <a:xfrm>
            <a:off x="6096000" y="1219200"/>
            <a:ext cx="1828800" cy="5334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581400" y="457200"/>
            <a:ext cx="19050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066800" y="1219200"/>
            <a:ext cx="1828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9" idx="1"/>
            <a:endCxn id="11" idx="3"/>
          </p:cNvCxnSpPr>
          <p:nvPr/>
        </p:nvCxnSpPr>
        <p:spPr>
          <a:xfrm rot="10800000">
            <a:off x="2895600" y="1485900"/>
            <a:ext cx="3200400" cy="158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2800" y="2133601"/>
            <a:ext cx="2286000" cy="369332"/>
          </a:xfrm>
          <a:prstGeom prst="rect">
            <a:avLst/>
          </a:prstGeom>
          <a:noFill/>
        </p:spPr>
        <p:txBody>
          <a:bodyPr wrap="square" rtlCol="0">
            <a:spAutoFit/>
          </a:bodyPr>
          <a:lstStyle/>
          <a:p>
            <a:r>
              <a:rPr lang="fa-IR" dirty="0" smtClean="0"/>
              <a:t>راسته هاوکوچه ها </a:t>
            </a:r>
            <a:endParaRPr lang="en-US" dirty="0"/>
          </a:p>
        </p:txBody>
      </p:sp>
      <p:sp>
        <p:nvSpPr>
          <p:cNvPr id="14" name="TextBox 13"/>
          <p:cNvSpPr txBox="1"/>
          <p:nvPr/>
        </p:nvSpPr>
        <p:spPr>
          <a:xfrm>
            <a:off x="5486400" y="2133600"/>
            <a:ext cx="1371600" cy="369332"/>
          </a:xfrm>
          <a:prstGeom prst="rect">
            <a:avLst/>
          </a:prstGeom>
          <a:noFill/>
        </p:spPr>
        <p:txBody>
          <a:bodyPr wrap="square" rtlCol="0">
            <a:spAutoFit/>
          </a:bodyPr>
          <a:lstStyle/>
          <a:p>
            <a:r>
              <a:rPr lang="fa-IR" dirty="0" smtClean="0"/>
              <a:t>دالان </a:t>
            </a:r>
            <a:endParaRPr lang="en-US" dirty="0"/>
          </a:p>
        </p:txBody>
      </p:sp>
      <p:sp>
        <p:nvSpPr>
          <p:cNvPr id="15" name="TextBox 14"/>
          <p:cNvSpPr txBox="1"/>
          <p:nvPr/>
        </p:nvSpPr>
        <p:spPr>
          <a:xfrm>
            <a:off x="7391400" y="2819401"/>
            <a:ext cx="990600" cy="369332"/>
          </a:xfrm>
          <a:prstGeom prst="rect">
            <a:avLst/>
          </a:prstGeom>
          <a:noFill/>
        </p:spPr>
        <p:txBody>
          <a:bodyPr wrap="square" rtlCol="0">
            <a:spAutoFit/>
          </a:bodyPr>
          <a:lstStyle/>
          <a:p>
            <a:r>
              <a:rPr lang="fa-IR" dirty="0" smtClean="0"/>
              <a:t>چهارسو</a:t>
            </a:r>
            <a:endParaRPr lang="en-US" dirty="0"/>
          </a:p>
        </p:txBody>
      </p:sp>
      <p:sp>
        <p:nvSpPr>
          <p:cNvPr id="16" name="TextBox 15"/>
          <p:cNvSpPr txBox="1"/>
          <p:nvPr/>
        </p:nvSpPr>
        <p:spPr>
          <a:xfrm>
            <a:off x="5486400" y="2819400"/>
            <a:ext cx="1524000" cy="369332"/>
          </a:xfrm>
          <a:prstGeom prst="rect">
            <a:avLst/>
          </a:prstGeom>
          <a:noFill/>
        </p:spPr>
        <p:txBody>
          <a:bodyPr wrap="square" rtlCol="0">
            <a:spAutoFit/>
          </a:bodyPr>
          <a:lstStyle/>
          <a:p>
            <a:r>
              <a:rPr lang="fa-IR" dirty="0" smtClean="0"/>
              <a:t>جلوخان</a:t>
            </a:r>
            <a:endParaRPr lang="en-US" dirty="0"/>
          </a:p>
        </p:txBody>
      </p:sp>
      <p:sp>
        <p:nvSpPr>
          <p:cNvPr id="17" name="Rounded Rectangle 16"/>
          <p:cNvSpPr/>
          <p:nvPr/>
        </p:nvSpPr>
        <p:spPr>
          <a:xfrm>
            <a:off x="7010400" y="2057400"/>
            <a:ext cx="1676400" cy="4572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953000" y="2057400"/>
            <a:ext cx="1676400" cy="4572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010400" y="2819400"/>
            <a:ext cx="1676400" cy="4572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953000" y="2819400"/>
            <a:ext cx="1676400" cy="4572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stCxn id="19" idx="1"/>
            <a:endCxn id="20" idx="3"/>
          </p:cNvCxnSpPr>
          <p:nvPr/>
        </p:nvCxnSpPr>
        <p:spPr>
          <a:xfrm rot="10800000">
            <a:off x="6629400" y="3048000"/>
            <a:ext cx="381000" cy="1588"/>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7" idx="1"/>
            <a:endCxn id="18" idx="3"/>
          </p:cNvCxnSpPr>
          <p:nvPr/>
        </p:nvCxnSpPr>
        <p:spPr>
          <a:xfrm rot="10800000">
            <a:off x="6629400" y="2286000"/>
            <a:ext cx="381000" cy="1588"/>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6134895" y="2399508"/>
            <a:ext cx="1295400" cy="1588"/>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590800" y="2057401"/>
            <a:ext cx="1600200" cy="369332"/>
          </a:xfrm>
          <a:prstGeom prst="rect">
            <a:avLst/>
          </a:prstGeom>
          <a:noFill/>
        </p:spPr>
        <p:txBody>
          <a:bodyPr wrap="square" rtlCol="0">
            <a:spAutoFit/>
          </a:bodyPr>
          <a:lstStyle/>
          <a:p>
            <a:r>
              <a:rPr lang="fa-IR" dirty="0" smtClean="0"/>
              <a:t>دکان (حجره)</a:t>
            </a:r>
            <a:endParaRPr lang="en-US" dirty="0"/>
          </a:p>
        </p:txBody>
      </p:sp>
      <p:sp>
        <p:nvSpPr>
          <p:cNvPr id="25" name="TextBox 24"/>
          <p:cNvSpPr txBox="1"/>
          <p:nvPr/>
        </p:nvSpPr>
        <p:spPr>
          <a:xfrm>
            <a:off x="533400" y="2057401"/>
            <a:ext cx="2209800" cy="369332"/>
          </a:xfrm>
          <a:prstGeom prst="rect">
            <a:avLst/>
          </a:prstGeom>
          <a:noFill/>
        </p:spPr>
        <p:txBody>
          <a:bodyPr wrap="square" rtlCol="0">
            <a:spAutoFit/>
          </a:bodyPr>
          <a:lstStyle/>
          <a:p>
            <a:r>
              <a:rPr lang="fa-IR" dirty="0" smtClean="0"/>
              <a:t>کاروانسرا (سرا)</a:t>
            </a:r>
            <a:endParaRPr lang="en-US" dirty="0"/>
          </a:p>
        </p:txBody>
      </p:sp>
      <p:sp>
        <p:nvSpPr>
          <p:cNvPr id="26" name="TextBox 25"/>
          <p:cNvSpPr txBox="1"/>
          <p:nvPr/>
        </p:nvSpPr>
        <p:spPr>
          <a:xfrm>
            <a:off x="2895600" y="2819400"/>
            <a:ext cx="1371600" cy="369332"/>
          </a:xfrm>
          <a:prstGeom prst="rect">
            <a:avLst/>
          </a:prstGeom>
          <a:noFill/>
        </p:spPr>
        <p:txBody>
          <a:bodyPr wrap="square" rtlCol="0">
            <a:spAutoFit/>
          </a:bodyPr>
          <a:lstStyle/>
          <a:p>
            <a:r>
              <a:rPr lang="fa-IR" dirty="0" smtClean="0"/>
              <a:t>تیمچه </a:t>
            </a:r>
            <a:endParaRPr lang="en-US" dirty="0"/>
          </a:p>
        </p:txBody>
      </p:sp>
      <p:sp>
        <p:nvSpPr>
          <p:cNvPr id="27" name="TextBox 26"/>
          <p:cNvSpPr txBox="1"/>
          <p:nvPr/>
        </p:nvSpPr>
        <p:spPr>
          <a:xfrm>
            <a:off x="990600" y="2819400"/>
            <a:ext cx="1295400" cy="369332"/>
          </a:xfrm>
          <a:prstGeom prst="rect">
            <a:avLst/>
          </a:prstGeom>
          <a:noFill/>
        </p:spPr>
        <p:txBody>
          <a:bodyPr wrap="square" rtlCol="0">
            <a:spAutoFit/>
          </a:bodyPr>
          <a:lstStyle/>
          <a:p>
            <a:r>
              <a:rPr lang="fa-IR" dirty="0" smtClean="0"/>
              <a:t>خان</a:t>
            </a:r>
            <a:endParaRPr lang="en-US" dirty="0"/>
          </a:p>
        </p:txBody>
      </p:sp>
      <p:sp>
        <p:nvSpPr>
          <p:cNvPr id="28" name="Rounded Rectangle 27"/>
          <p:cNvSpPr/>
          <p:nvPr/>
        </p:nvSpPr>
        <p:spPr>
          <a:xfrm>
            <a:off x="2438400" y="2057400"/>
            <a:ext cx="16764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57200" y="2057400"/>
            <a:ext cx="15240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2438400" y="2819400"/>
            <a:ext cx="16764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1"/>
          </p:cNvCxnSpPr>
          <p:nvPr/>
        </p:nvCxnSpPr>
        <p:spPr>
          <a:xfrm>
            <a:off x="1981200" y="3048000"/>
            <a:ext cx="4572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9" idx="3"/>
            <a:endCxn id="28" idx="1"/>
          </p:cNvCxnSpPr>
          <p:nvPr/>
        </p:nvCxnSpPr>
        <p:spPr>
          <a:xfrm>
            <a:off x="1981200" y="2286000"/>
            <a:ext cx="4572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7" idx="0"/>
          </p:cNvCxnSpPr>
          <p:nvPr/>
        </p:nvCxnSpPr>
        <p:spPr>
          <a:xfrm rot="5400000">
            <a:off x="1258094" y="2705099"/>
            <a:ext cx="1904206" cy="7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00200" y="3657601"/>
            <a:ext cx="1447800" cy="369332"/>
          </a:xfrm>
          <a:prstGeom prst="rect">
            <a:avLst/>
          </a:prstGeom>
          <a:noFill/>
        </p:spPr>
        <p:txBody>
          <a:bodyPr wrap="square" rtlCol="0">
            <a:spAutoFit/>
          </a:bodyPr>
          <a:lstStyle/>
          <a:p>
            <a:r>
              <a:rPr lang="fa-IR" dirty="0" smtClean="0"/>
              <a:t>راسته بازار </a:t>
            </a:r>
            <a:endParaRPr lang="en-US" dirty="0"/>
          </a:p>
        </p:txBody>
      </p:sp>
      <p:sp>
        <p:nvSpPr>
          <p:cNvPr id="35" name="TextBox 34"/>
          <p:cNvSpPr txBox="1"/>
          <p:nvPr/>
        </p:nvSpPr>
        <p:spPr>
          <a:xfrm>
            <a:off x="2514600" y="4267200"/>
            <a:ext cx="2286000" cy="369332"/>
          </a:xfrm>
          <a:prstGeom prst="rect">
            <a:avLst/>
          </a:prstGeom>
          <a:noFill/>
        </p:spPr>
        <p:txBody>
          <a:bodyPr wrap="square" rtlCol="0">
            <a:spAutoFit/>
          </a:bodyPr>
          <a:lstStyle/>
          <a:p>
            <a:r>
              <a:rPr lang="fa-IR" dirty="0" smtClean="0"/>
              <a:t>راسته اصلی </a:t>
            </a:r>
            <a:endParaRPr lang="en-US" dirty="0"/>
          </a:p>
        </p:txBody>
      </p:sp>
      <p:sp>
        <p:nvSpPr>
          <p:cNvPr id="36" name="TextBox 35"/>
          <p:cNvSpPr txBox="1"/>
          <p:nvPr/>
        </p:nvSpPr>
        <p:spPr>
          <a:xfrm>
            <a:off x="533400" y="4267201"/>
            <a:ext cx="1676400" cy="369332"/>
          </a:xfrm>
          <a:prstGeom prst="rect">
            <a:avLst/>
          </a:prstGeom>
          <a:noFill/>
        </p:spPr>
        <p:txBody>
          <a:bodyPr wrap="square" rtlCol="0">
            <a:spAutoFit/>
          </a:bodyPr>
          <a:lstStyle/>
          <a:p>
            <a:r>
              <a:rPr lang="fa-IR" dirty="0" smtClean="0"/>
              <a:t>راسته فرعی </a:t>
            </a:r>
            <a:endParaRPr lang="en-US" dirty="0"/>
          </a:p>
        </p:txBody>
      </p:sp>
      <p:sp>
        <p:nvSpPr>
          <p:cNvPr id="37" name="Rounded Rectangle 36"/>
          <p:cNvSpPr/>
          <p:nvPr/>
        </p:nvSpPr>
        <p:spPr>
          <a:xfrm>
            <a:off x="1371600" y="3657600"/>
            <a:ext cx="16764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2362200" y="4267200"/>
            <a:ext cx="16764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457200" y="4267200"/>
            <a:ext cx="15240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8" idx="1"/>
            <a:endCxn id="39" idx="3"/>
          </p:cNvCxnSpPr>
          <p:nvPr/>
        </p:nvCxnSpPr>
        <p:spPr>
          <a:xfrm rot="10800000">
            <a:off x="1981200" y="4495800"/>
            <a:ext cx="3810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7" idx="2"/>
          </p:cNvCxnSpPr>
          <p:nvPr/>
        </p:nvCxnSpPr>
        <p:spPr>
          <a:xfrm rot="5400000">
            <a:off x="2019300" y="4305300"/>
            <a:ext cx="3810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447800" y="4953001"/>
            <a:ext cx="2209800" cy="369332"/>
          </a:xfrm>
          <a:prstGeom prst="rect">
            <a:avLst/>
          </a:prstGeom>
          <a:noFill/>
        </p:spPr>
        <p:txBody>
          <a:bodyPr wrap="square" rtlCol="0">
            <a:spAutoFit/>
          </a:bodyPr>
          <a:lstStyle/>
          <a:p>
            <a:r>
              <a:rPr lang="fa-IR" dirty="0" smtClean="0"/>
              <a:t>فعالیتهای انبارداری </a:t>
            </a:r>
            <a:endParaRPr lang="en-US" dirty="0"/>
          </a:p>
        </p:txBody>
      </p:sp>
      <p:sp>
        <p:nvSpPr>
          <p:cNvPr id="43" name="TextBox 42"/>
          <p:cNvSpPr txBox="1"/>
          <p:nvPr/>
        </p:nvSpPr>
        <p:spPr>
          <a:xfrm>
            <a:off x="1600200" y="5562600"/>
            <a:ext cx="2133600" cy="369332"/>
          </a:xfrm>
          <a:prstGeom prst="rect">
            <a:avLst/>
          </a:prstGeom>
          <a:noFill/>
        </p:spPr>
        <p:txBody>
          <a:bodyPr wrap="square" rtlCol="0">
            <a:spAutoFit/>
          </a:bodyPr>
          <a:lstStyle/>
          <a:p>
            <a:r>
              <a:rPr lang="fa-IR" dirty="0" smtClean="0"/>
              <a:t>خانبازیا کالنبار</a:t>
            </a:r>
            <a:endParaRPr lang="en-US" dirty="0"/>
          </a:p>
        </p:txBody>
      </p:sp>
      <p:sp>
        <p:nvSpPr>
          <p:cNvPr id="44" name="TextBox 43"/>
          <p:cNvSpPr txBox="1"/>
          <p:nvPr/>
        </p:nvSpPr>
        <p:spPr>
          <a:xfrm>
            <a:off x="1219200" y="6172200"/>
            <a:ext cx="2895600" cy="369332"/>
          </a:xfrm>
          <a:prstGeom prst="rect">
            <a:avLst/>
          </a:prstGeom>
          <a:noFill/>
        </p:spPr>
        <p:txBody>
          <a:bodyPr wrap="square" rtlCol="0">
            <a:spAutoFit/>
          </a:bodyPr>
          <a:lstStyle/>
          <a:p>
            <a:r>
              <a:rPr lang="fa-IR" dirty="0" smtClean="0"/>
              <a:t>فعالیتهای خدماتی</a:t>
            </a:r>
            <a:endParaRPr lang="en-US" dirty="0"/>
          </a:p>
        </p:txBody>
      </p:sp>
      <p:sp>
        <p:nvSpPr>
          <p:cNvPr id="45" name="Rounded Rectangle 44"/>
          <p:cNvSpPr/>
          <p:nvPr/>
        </p:nvSpPr>
        <p:spPr>
          <a:xfrm>
            <a:off x="1295400" y="4876800"/>
            <a:ext cx="1828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295400" y="5486400"/>
            <a:ext cx="1828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1295400" y="6096000"/>
            <a:ext cx="1828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stCxn id="45" idx="3"/>
          </p:cNvCxnSpPr>
          <p:nvPr/>
        </p:nvCxnSpPr>
        <p:spPr>
          <a:xfrm>
            <a:off x="3124200" y="5105400"/>
            <a:ext cx="1371600"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45" idx="2"/>
            <a:endCxn id="46" idx="0"/>
          </p:cNvCxnSpPr>
          <p:nvPr/>
        </p:nvCxnSpPr>
        <p:spPr>
          <a:xfrm rot="5400000">
            <a:off x="2133600" y="5410200"/>
            <a:ext cx="152400"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6" idx="2"/>
            <a:endCxn id="47" idx="0"/>
          </p:cNvCxnSpPr>
          <p:nvPr/>
        </p:nvCxnSpPr>
        <p:spPr>
          <a:xfrm rot="5400000">
            <a:off x="2133600" y="6019800"/>
            <a:ext cx="152400"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a:off x="6096000" y="3581400"/>
            <a:ext cx="1828800" cy="533400"/>
          </a:xfrm>
          <a:prstGeom prst="round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52" name="TextBox 51"/>
          <p:cNvSpPr txBox="1"/>
          <p:nvPr/>
        </p:nvSpPr>
        <p:spPr>
          <a:xfrm>
            <a:off x="6096000" y="3657601"/>
            <a:ext cx="1905000" cy="369332"/>
          </a:xfrm>
          <a:prstGeom prst="rect">
            <a:avLst/>
          </a:prstGeom>
          <a:noFill/>
          <a:ln>
            <a:solidFill>
              <a:schemeClr val="accent2">
                <a:lumMod val="60000"/>
                <a:lumOff val="40000"/>
              </a:schemeClr>
            </a:solidFill>
          </a:ln>
        </p:spPr>
        <p:txBody>
          <a:bodyPr wrap="square" rtlCol="0">
            <a:spAutoFit/>
          </a:bodyPr>
          <a:lstStyle/>
          <a:p>
            <a:r>
              <a:rPr lang="fa-IR" dirty="0" smtClean="0"/>
              <a:t>فعالیتهای تولیدی</a:t>
            </a:r>
            <a:endParaRPr lang="en-US" dirty="0"/>
          </a:p>
        </p:txBody>
      </p:sp>
      <p:sp>
        <p:nvSpPr>
          <p:cNvPr id="53" name="TextBox 52"/>
          <p:cNvSpPr txBox="1"/>
          <p:nvPr/>
        </p:nvSpPr>
        <p:spPr>
          <a:xfrm>
            <a:off x="7467600" y="4419600"/>
            <a:ext cx="1371600" cy="369332"/>
          </a:xfrm>
          <a:prstGeom prst="rect">
            <a:avLst/>
          </a:prstGeom>
          <a:noFill/>
        </p:spPr>
        <p:txBody>
          <a:bodyPr wrap="square" rtlCol="0">
            <a:spAutoFit/>
          </a:bodyPr>
          <a:lstStyle/>
          <a:p>
            <a:r>
              <a:rPr lang="fa-IR" dirty="0" smtClean="0"/>
              <a:t>دالان </a:t>
            </a:r>
            <a:endParaRPr lang="en-US" dirty="0"/>
          </a:p>
        </p:txBody>
      </p:sp>
      <p:sp>
        <p:nvSpPr>
          <p:cNvPr id="54" name="TextBox 53"/>
          <p:cNvSpPr txBox="1"/>
          <p:nvPr/>
        </p:nvSpPr>
        <p:spPr>
          <a:xfrm>
            <a:off x="5486400" y="4419600"/>
            <a:ext cx="1371600" cy="369332"/>
          </a:xfrm>
          <a:prstGeom prst="rect">
            <a:avLst/>
          </a:prstGeom>
          <a:noFill/>
        </p:spPr>
        <p:txBody>
          <a:bodyPr wrap="square" rtlCol="0">
            <a:spAutoFit/>
          </a:bodyPr>
          <a:lstStyle/>
          <a:p>
            <a:r>
              <a:rPr lang="fa-IR" dirty="0" smtClean="0"/>
              <a:t>قیصریه</a:t>
            </a:r>
            <a:endParaRPr lang="en-US" dirty="0"/>
          </a:p>
        </p:txBody>
      </p:sp>
      <p:sp>
        <p:nvSpPr>
          <p:cNvPr id="55" name="TextBox 54"/>
          <p:cNvSpPr txBox="1"/>
          <p:nvPr/>
        </p:nvSpPr>
        <p:spPr>
          <a:xfrm>
            <a:off x="6705600" y="5181600"/>
            <a:ext cx="1295400" cy="369332"/>
          </a:xfrm>
          <a:prstGeom prst="rect">
            <a:avLst/>
          </a:prstGeom>
          <a:noFill/>
        </p:spPr>
        <p:txBody>
          <a:bodyPr wrap="square" rtlCol="0">
            <a:spAutoFit/>
          </a:bodyPr>
          <a:lstStyle/>
          <a:p>
            <a:r>
              <a:rPr lang="fa-IR" dirty="0" smtClean="0"/>
              <a:t>کارگاه</a:t>
            </a:r>
            <a:endParaRPr lang="en-US" dirty="0"/>
          </a:p>
        </p:txBody>
      </p:sp>
      <p:sp>
        <p:nvSpPr>
          <p:cNvPr id="56" name="Rounded Rectangle 55"/>
          <p:cNvSpPr/>
          <p:nvPr/>
        </p:nvSpPr>
        <p:spPr>
          <a:xfrm>
            <a:off x="7010400" y="4419600"/>
            <a:ext cx="1676400" cy="457200"/>
          </a:xfrm>
          <a:prstGeom prst="round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953000" y="4419600"/>
            <a:ext cx="1676400" cy="457200"/>
          </a:xfrm>
          <a:prstGeom prst="round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6172200" y="5105400"/>
            <a:ext cx="1676400" cy="457200"/>
          </a:xfrm>
          <a:prstGeom prst="round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4495800" y="3810000"/>
            <a:ext cx="1600200"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286500" y="4610100"/>
            <a:ext cx="990600" cy="1588"/>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7" idx="3"/>
            <a:endCxn id="56" idx="1"/>
          </p:cNvCxnSpPr>
          <p:nvPr/>
        </p:nvCxnSpPr>
        <p:spPr>
          <a:xfrm>
            <a:off x="6629400" y="4648200"/>
            <a:ext cx="381000" cy="1588"/>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791200" y="6096001"/>
            <a:ext cx="2133600" cy="369332"/>
          </a:xfrm>
          <a:prstGeom prst="rect">
            <a:avLst/>
          </a:prstGeom>
          <a:noFill/>
        </p:spPr>
        <p:txBody>
          <a:bodyPr wrap="square" rtlCol="0">
            <a:spAutoFit/>
          </a:bodyPr>
          <a:lstStyle/>
          <a:p>
            <a:r>
              <a:rPr lang="fa-IR" dirty="0" smtClean="0"/>
              <a:t>فعالیتهای عمومی</a:t>
            </a:r>
            <a:endParaRPr lang="en-US" dirty="0"/>
          </a:p>
        </p:txBody>
      </p:sp>
      <p:sp>
        <p:nvSpPr>
          <p:cNvPr id="63" name="Rounded Rectangle 62"/>
          <p:cNvSpPr/>
          <p:nvPr/>
        </p:nvSpPr>
        <p:spPr>
          <a:xfrm>
            <a:off x="5562600" y="6096000"/>
            <a:ext cx="1828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a:stCxn id="47" idx="3"/>
            <a:endCxn id="63" idx="1"/>
          </p:cNvCxnSpPr>
          <p:nvPr/>
        </p:nvCxnSpPr>
        <p:spPr>
          <a:xfrm>
            <a:off x="3124200" y="6324600"/>
            <a:ext cx="2438400" cy="158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457200" y="2819400"/>
            <a:ext cx="15240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62000" y="304800"/>
            <a:ext cx="7467600" cy="715962"/>
          </a:xfrm>
        </p:spPr>
        <p:txBody>
          <a:bodyPr>
            <a:normAutofit/>
          </a:bodyPr>
          <a:lstStyle/>
          <a:p>
            <a:pPr algn="r"/>
            <a:r>
              <a:rPr lang="fa-IR" sz="3300" b="0" dirty="0" smtClean="0">
                <a:solidFill>
                  <a:schemeClr val="accent1">
                    <a:lumMod val="75000"/>
                  </a:schemeClr>
                </a:solidFill>
              </a:rPr>
              <a:t>- نظام فضایی حاکم بر بازار</a:t>
            </a:r>
            <a:r>
              <a:rPr lang="fa-IR" b="0" dirty="0" smtClean="0"/>
              <a:t> </a:t>
            </a:r>
            <a:endParaRPr lang="en-US" b="0" dirty="0"/>
          </a:p>
        </p:txBody>
      </p:sp>
      <p:pic>
        <p:nvPicPr>
          <p:cNvPr id="4" name="Content Placeholder 3" descr="PIC_0037.JPG"/>
          <p:cNvPicPr>
            <a:picLocks noGrp="1" noChangeAspect="1"/>
          </p:cNvPicPr>
          <p:nvPr>
            <p:ph idx="1"/>
          </p:nvPr>
        </p:nvPicPr>
        <p:blipFill>
          <a:blip r:embed="rId2"/>
          <a:stretch>
            <a:fillRect/>
          </a:stretch>
        </p:blipFill>
        <p:spPr>
          <a:xfrm>
            <a:off x="0" y="76200"/>
            <a:ext cx="9144000" cy="6858000"/>
          </a:xfrm>
        </p:spPr>
      </p:pic>
      <p:sp>
        <p:nvSpPr>
          <p:cNvPr id="5" name="Content Placeholder 2"/>
          <p:cNvSpPr txBox="1">
            <a:spLocks/>
          </p:cNvSpPr>
          <p:nvPr/>
        </p:nvSpPr>
        <p:spPr>
          <a:xfrm>
            <a:off x="533400" y="914400"/>
            <a:ext cx="7467600" cy="5562600"/>
          </a:xfrm>
          <a:prstGeom prst="rect">
            <a:avLst/>
          </a:prstGeom>
        </p:spPr>
        <p:txBody>
          <a:bodyPr vert="horz" lIns="182880" tIns="91440">
            <a:normAutofit/>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  </a:t>
            </a:r>
            <a:r>
              <a:rPr kumimoji="0" lang="fa-IR" sz="20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در طی شکل گیری بازار در شهرهای مختلف ایران عناصر متعددی خود را به عنوان اعضاء اصلی و وابسته به آن ظاهر نموده اند که شکل و فرم هر کدام بسته به فرهنگ /شرایط اقلیمی/ سبک حاکم بر زمان و... بوده است لذا به منظور شناخت کامل و دقیق این عناصر آنها را براساس نوع عملکرد تقسیم</a:t>
            </a:r>
            <a:r>
              <a:rPr kumimoji="0" lang="en-US" sz="20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 </a:t>
            </a:r>
            <a:r>
              <a:rPr kumimoji="0" lang="fa-IR" sz="20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بندی نموده سپس به تشریح هرکدام می پردازیم </a:t>
            </a:r>
          </a:p>
          <a:p>
            <a:pPr marL="265176" marR="0" lvl="0" indent="-265176" algn="r"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600" b="0" i="0" u="none" strike="noStrike" kern="1200" cap="none" spc="0" normalizeH="0" baseline="0" noProof="0" dirty="0" smtClean="0">
                <a:ln>
                  <a:solidFill>
                    <a:srgbClr val="C00000"/>
                  </a:solidFill>
                </a:ln>
                <a:solidFill>
                  <a:srgbClr val="C00000"/>
                </a:solidFill>
                <a:effectLst/>
                <a:uLnTx/>
                <a:uFillTx/>
                <a:latin typeface="+mn-lt"/>
                <a:ea typeface="+mn-ea"/>
                <a:cs typeface="+mn-cs"/>
              </a:rPr>
              <a:t>1- فضاهای مربوط به انبارداری و نگهداری کالا:</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2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  </a:t>
            </a:r>
            <a:r>
              <a:rPr kumimoji="0" lang="en-US" sz="22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 </a:t>
            </a:r>
            <a:r>
              <a:rPr kumimoji="0" lang="fa-IR" sz="20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این فضاها از اولین دسته فضاهای</a:t>
            </a:r>
            <a:r>
              <a:rPr kumimoji="0" lang="en-US" sz="20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 </a:t>
            </a:r>
            <a:r>
              <a:rPr kumimoji="0" lang="fa-IR" sz="20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معماری هستندکه</a:t>
            </a:r>
            <a:r>
              <a:rPr kumimoji="0" lang="en-US" sz="20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 </a:t>
            </a:r>
            <a:r>
              <a:rPr kumimoji="0" lang="fa-IR" sz="20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درجریان گردش کالا در بازار اهمیت دارند. </a:t>
            </a:r>
            <a:r>
              <a:rPr kumimoji="0" lang="en-US" sz="20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rPr>
              <a:t> </a:t>
            </a:r>
            <a:endParaRPr kumimoji="0" lang="fa-IR" sz="2000" b="0" i="0" u="none" strike="noStrike" kern="1200" cap="none" spc="0" normalizeH="0" baseline="0" noProof="0" dirty="0" smtClean="0">
              <a:ln>
                <a:solidFill>
                  <a:schemeClr val="tx1">
                    <a:lumMod val="75000"/>
                    <a:lumOff val="25000"/>
                  </a:schemeClr>
                </a:solidFill>
              </a:ln>
              <a:solidFill>
                <a:sysClr val="windowText" lastClr="000000"/>
              </a:solidFill>
              <a:effectLst/>
              <a:uLnTx/>
              <a:uFillTx/>
              <a:latin typeface="+mn-lt"/>
              <a:ea typeface="+mn-ea"/>
              <a:cs typeface="+mn-cs"/>
            </a:endParaRPr>
          </a:p>
          <a:p>
            <a:pPr marL="265176" marR="0" lvl="0" indent="-265176" algn="r"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lang="fa-IR" sz="2400" dirty="0" smtClean="0">
                <a:ln>
                  <a:solidFill>
                    <a:srgbClr val="C00000"/>
                  </a:solidFill>
                </a:ln>
                <a:solidFill>
                  <a:srgbClr val="C00000"/>
                </a:solidFill>
              </a:rPr>
              <a:t>1-1</a:t>
            </a:r>
            <a:r>
              <a:rPr kumimoji="0" lang="fa-IR" sz="2400" b="0" i="0" u="none" strike="noStrike" kern="1200" cap="none" spc="0" normalizeH="0" baseline="0" noProof="0" dirty="0" smtClean="0">
                <a:ln>
                  <a:solidFill>
                    <a:srgbClr val="C00000"/>
                  </a:solidFill>
                </a:ln>
                <a:solidFill>
                  <a:srgbClr val="C00000"/>
                </a:solidFill>
                <a:effectLst/>
                <a:uLnTx/>
                <a:uFillTx/>
                <a:latin typeface="+mn-lt"/>
                <a:ea typeface="+mn-ea"/>
                <a:cs typeface="+mn-cs"/>
              </a:rPr>
              <a:t>-خانبار یا کالنبار:</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en-US" sz="2200" b="0" i="0" u="none" strike="noStrike" kern="1200" cap="none" spc="0" normalizeH="0" baseline="0" noProof="0" dirty="0" smtClean="0">
                <a:ln>
                  <a:solidFill>
                    <a:schemeClr val="tx1">
                      <a:lumMod val="85000"/>
                      <a:lumOff val="15000"/>
                    </a:schemeClr>
                  </a:solidFill>
                </a:ln>
                <a:solidFill>
                  <a:schemeClr val="tx1"/>
                </a:solidFill>
                <a:effectLst/>
                <a:uLnTx/>
                <a:uFillTx/>
                <a:latin typeface="+mn-lt"/>
                <a:ea typeface="+mn-ea"/>
                <a:cs typeface="+mn-cs"/>
              </a:rPr>
              <a:t>   </a:t>
            </a:r>
            <a:r>
              <a:rPr kumimoji="0" lang="fa-IR" sz="2000" b="0" i="0" u="none" strike="noStrike" kern="1200" cap="none" spc="0" normalizeH="0" baseline="0" noProof="0" dirty="0" smtClean="0">
                <a:ln>
                  <a:solidFill>
                    <a:schemeClr val="tx1">
                      <a:lumMod val="85000"/>
                      <a:lumOff val="15000"/>
                    </a:schemeClr>
                  </a:solidFill>
                </a:ln>
                <a:solidFill>
                  <a:sysClr val="windowText" lastClr="000000"/>
                </a:solidFill>
                <a:effectLst/>
                <a:uLnTx/>
                <a:uFillTx/>
                <a:latin typeface="+mn-lt"/>
                <a:ea typeface="+mn-ea"/>
                <a:cs typeface="+mn-cs"/>
              </a:rPr>
              <a:t>محل انبار و کارروی کالاها بوده است. کالاکه معمولابه وسیله چهارپاحمل می شده نباید وارد بازار شود از این دو آن رااز راهی موازی بنام پس کوچه یاپشت کوچه در خانباز خالی می کردند. خانبازها محوطه بزرگی در پشت سراها بودند که آنجا چند کارگاه دستی کوچک وانبار قرارداشته است.تیمها٬تیمچه ها٬سراها وکاروانسراها هریک به طور مجزا به خانباز متصل می شوند. </a:t>
            </a:r>
          </a:p>
        </p:txBody>
      </p:sp>
      <p:sp>
        <p:nvSpPr>
          <p:cNvPr id="7" name="Title 1"/>
          <p:cNvSpPr txBox="1">
            <a:spLocks/>
          </p:cNvSpPr>
          <p:nvPr/>
        </p:nvSpPr>
        <p:spPr>
          <a:xfrm>
            <a:off x="762000" y="152400"/>
            <a:ext cx="7467600" cy="715962"/>
          </a:xfrm>
          <a:prstGeom prst="rect">
            <a:avLst/>
          </a:prstGeom>
        </p:spPr>
        <p:txBody>
          <a:bodyPr vert="horz"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a-IR" sz="3300" b="0" i="0" u="none" strike="noStrike" kern="1200" cap="none" spc="0" normalizeH="0" baseline="0" noProof="0" dirty="0" smtClean="0">
                <a:ln>
                  <a:solidFill>
                    <a:srgbClr val="C00000"/>
                  </a:solidFill>
                </a:ln>
                <a:solidFill>
                  <a:srgbClr val="C00000"/>
                </a:solidFill>
                <a:effectLst>
                  <a:outerShdw blurRad="53975" dist="22860" dir="5400000" algn="tl" rotWithShape="0">
                    <a:srgbClr val="000000">
                      <a:alpha val="55000"/>
                    </a:srgbClr>
                  </a:outerShdw>
                </a:effectLst>
                <a:uLnTx/>
                <a:uFillTx/>
                <a:latin typeface="+mj-lt"/>
                <a:ea typeface="+mj-ea"/>
                <a:cs typeface="+mj-cs"/>
              </a:rPr>
              <a:t>نظام فضایی حاکم بر بازار</a:t>
            </a:r>
            <a:r>
              <a:rPr kumimoji="0" lang="fa-IR" sz="3600" b="0" i="0" u="none" strike="noStrike" kern="1200" cap="none" spc="0" normalizeH="0" baseline="0" noProof="0" dirty="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rPr>
              <a:t> </a:t>
            </a:r>
            <a:endParaRPr kumimoji="0" lang="en-US" sz="3600" b="0"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endParaRPr>
          </a:p>
        </p:txBody>
      </p:sp>
      <p:sp>
        <p:nvSpPr>
          <p:cNvPr id="8" name="Rounded Rectangle 7"/>
          <p:cNvSpPr/>
          <p:nvPr/>
        </p:nvSpPr>
        <p:spPr>
          <a:xfrm>
            <a:off x="3505200" y="304800"/>
            <a:ext cx="48768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xEl>
                                              <p:pRg st="0" end="0"/>
                                            </p:txEl>
                                          </p:spTgt>
                                        </p:tgtEl>
                                      </p:cBhvr>
                                    </p:animEffect>
                                  </p:childTnLst>
                                </p:cTn>
                              </p:par>
                            </p:childTnLst>
                          </p:cTn>
                        </p:par>
                        <p:par>
                          <p:cTn id="10" fill="hold">
                            <p:stCondLst>
                              <p:cond delay="1000"/>
                            </p:stCondLst>
                            <p:childTnLst>
                              <p:par>
                                <p:cTn id="11" presetID="21"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4)">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bazar\asli\PIC_00681.JPG"/>
          <p:cNvPicPr>
            <a:picLocks noGrp="1" noChangeAspect="1" noChangeArrowheads="1"/>
          </p:cNvPicPr>
          <p:nvPr>
            <p:ph idx="1"/>
          </p:nvPr>
        </p:nvPicPr>
        <p:blipFill>
          <a:blip r:embed="rId2"/>
          <a:srcRect/>
          <a:stretch>
            <a:fillRect/>
          </a:stretch>
        </p:blipFill>
        <p:spPr bwMode="auto">
          <a:xfrm>
            <a:off x="0" y="2"/>
            <a:ext cx="9144000" cy="6857999"/>
          </a:xfrm>
          <a:prstGeom prst="rect">
            <a:avLst/>
          </a:prstGeom>
          <a:noFill/>
        </p:spPr>
      </p:pic>
      <p:sp>
        <p:nvSpPr>
          <p:cNvPr id="5" name="Title 1"/>
          <p:cNvSpPr txBox="1">
            <a:spLocks/>
          </p:cNvSpPr>
          <p:nvPr/>
        </p:nvSpPr>
        <p:spPr>
          <a:xfrm>
            <a:off x="1066800" y="457200"/>
            <a:ext cx="7467600" cy="639762"/>
          </a:xfrm>
          <a:prstGeom prst="rect">
            <a:avLst/>
          </a:prstGeom>
        </p:spPr>
        <p:txBody>
          <a:bodyPr vert="horz" anchor="b">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a-IR" sz="3600" b="0" i="0" u="none" strike="noStrike" kern="1200" cap="none" spc="0" normalizeH="0" baseline="0" noProof="0" smtClean="0">
                <a:ln>
                  <a:noFill/>
                </a:ln>
                <a:solidFill>
                  <a:srgbClr val="FF0000"/>
                </a:solidFill>
                <a:effectLst>
                  <a:outerShdw blurRad="53975" dist="22860" dir="5400000" algn="tl" rotWithShape="0">
                    <a:srgbClr val="000000">
                      <a:alpha val="55000"/>
                    </a:srgbClr>
                  </a:outerShdw>
                </a:effectLst>
                <a:uLnTx/>
                <a:uFillTx/>
                <a:latin typeface="+mj-lt"/>
                <a:ea typeface="+mj-ea"/>
                <a:cs typeface="+mj-cs"/>
              </a:rPr>
              <a:t>2- فضاهای مربوط به کارهای تولیدی :</a:t>
            </a:r>
            <a:endParaRPr kumimoji="0" lang="en-US" sz="3600" b="0" i="0" u="none" strike="noStrike" kern="1200" cap="none" spc="0" normalizeH="0" baseline="0" noProof="0" dirty="0">
              <a:ln>
                <a:noFill/>
              </a:ln>
              <a:solidFill>
                <a:srgbClr val="FF0000"/>
              </a:solidFill>
              <a:effectLst>
                <a:outerShdw blurRad="53975" dist="22860" dir="5400000" algn="tl" rotWithShape="0">
                  <a:srgbClr val="000000">
                    <a:alpha val="55000"/>
                  </a:srgbClr>
                </a:outerShdw>
              </a:effectLst>
              <a:uLnTx/>
              <a:uFillTx/>
              <a:latin typeface="+mj-lt"/>
              <a:ea typeface="+mj-ea"/>
              <a:cs typeface="+mj-cs"/>
            </a:endParaRPr>
          </a:p>
        </p:txBody>
      </p:sp>
      <p:sp>
        <p:nvSpPr>
          <p:cNvPr id="6" name="Content Placeholder 2"/>
          <p:cNvSpPr txBox="1">
            <a:spLocks/>
          </p:cNvSpPr>
          <p:nvPr/>
        </p:nvSpPr>
        <p:spPr>
          <a:xfrm>
            <a:off x="3276600" y="1143000"/>
            <a:ext cx="5486400" cy="5407152"/>
          </a:xfrm>
          <a:prstGeom prst="rect">
            <a:avLst/>
          </a:prstGeom>
        </p:spPr>
        <p:txBody>
          <a:bodyPr vert="horz" lIns="182880" tIns="91440">
            <a:normAutofit fontScale="85000" lnSpcReduction="20000"/>
          </a:bodyPr>
          <a:lstStyle/>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200" b="0" i="0" u="none" strike="noStrike" kern="1200" cap="none" spc="0" normalizeH="0" baseline="0" noProof="0" smtClean="0">
                <a:ln>
                  <a:solidFill>
                    <a:schemeClr val="tx1">
                      <a:lumMod val="95000"/>
                      <a:lumOff val="5000"/>
                    </a:schemeClr>
                  </a:solidFill>
                </a:ln>
                <a:solidFill>
                  <a:schemeClr val="tx1"/>
                </a:solidFill>
                <a:effectLst/>
                <a:uLnTx/>
                <a:uFillTx/>
                <a:latin typeface="+mn-lt"/>
                <a:ea typeface="+mn-ea"/>
                <a:cs typeface="+mn-cs"/>
              </a:rPr>
              <a:t>    در بازار فعالیتهای تولیدی اغلب به دو صورت وجود داشتند : اولا فعالیتهای تولیدی مستقلی که در کارگاه های صنعتی و مشابه آن انجام می شد و ثانیا  فعالیتهای تولیدی که همراه با فروش کالا به وسیله دکانها و کارگاهای کوچک صورت می گرفت .هردو این فعالیتها در فضاهای معماری مختلفی به شرح زیر قرار دارند.</a:t>
            </a:r>
          </a:p>
          <a:p>
            <a:pPr marL="265176" marR="0" lvl="0" indent="-265176" algn="r"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900" b="0" i="0" u="none" strike="noStrike" kern="1200" cap="none" spc="0" normalizeH="0" baseline="0" noProof="0" smtClean="0">
                <a:ln>
                  <a:solidFill>
                    <a:schemeClr val="tx1">
                      <a:lumMod val="95000"/>
                      <a:lumOff val="5000"/>
                    </a:schemeClr>
                  </a:solidFill>
                </a:ln>
                <a:solidFill>
                  <a:srgbClr val="C00000"/>
                </a:solidFill>
                <a:effectLst/>
                <a:uLnTx/>
                <a:uFillTx/>
                <a:latin typeface="+mn-lt"/>
                <a:ea typeface="+mn-ea"/>
                <a:cs typeface="+mn-cs"/>
              </a:rPr>
              <a:t>2-1</a:t>
            </a:r>
            <a:r>
              <a:rPr kumimoji="0" lang="fa-IR" sz="2400" b="0" i="0" u="none" strike="noStrike" kern="1200" cap="none" spc="0" normalizeH="0" baseline="0" noProof="0" smtClean="0">
                <a:ln>
                  <a:solidFill>
                    <a:schemeClr val="tx1">
                      <a:lumMod val="95000"/>
                      <a:lumOff val="5000"/>
                    </a:schemeClr>
                  </a:solidFill>
                </a:ln>
                <a:solidFill>
                  <a:srgbClr val="C00000"/>
                </a:solidFill>
                <a:effectLst/>
                <a:uLnTx/>
                <a:uFillTx/>
                <a:latin typeface="+mn-lt"/>
                <a:ea typeface="+mn-ea"/>
                <a:cs typeface="+mn-cs"/>
              </a:rPr>
              <a:t> دالان:</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200" b="0" i="0" u="none" strike="noStrike" kern="1200" cap="none" spc="0" normalizeH="0" baseline="0" noProof="0" smtClean="0">
                <a:ln>
                  <a:solidFill>
                    <a:schemeClr val="tx1">
                      <a:lumMod val="95000"/>
                      <a:lumOff val="5000"/>
                    </a:schemeClr>
                  </a:solidFill>
                </a:ln>
                <a:solidFill>
                  <a:schemeClr val="tx1"/>
                </a:solidFill>
                <a:effectLst/>
                <a:uLnTx/>
                <a:uFillTx/>
                <a:latin typeface="+mn-lt"/>
                <a:ea typeface="+mn-ea"/>
                <a:cs typeface="+mn-cs"/>
              </a:rPr>
              <a:t>    معمولا به یک راسته فرعی بازار گفته می شود که به وسیله دو درب از دیگر راسته ها جدا شده و محل کالاهای تولیدی وتبدیل آنها می باشد. معماری دالانها شبیه سایر راسته های بازار است با این تفاوت که فضای آن از فضای عمومی ومداوم بازار تقریبا جدا بوده واز هیاهوی بازار دور است بدین ترتیب محیط آرام و مناسبی برای کار و فعالیت پیشه وران و صنعتگران بوجود می آورد . </a:t>
            </a:r>
          </a:p>
          <a:p>
            <a:pPr marL="265176" marR="0" lvl="0" indent="-265176" algn="r"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1900" b="0" i="0" u="none" strike="noStrike" kern="1200" cap="none" spc="0" normalizeH="0" baseline="0" noProof="0" smtClean="0">
                <a:ln>
                  <a:solidFill>
                    <a:schemeClr val="tx1">
                      <a:lumMod val="95000"/>
                      <a:lumOff val="5000"/>
                    </a:schemeClr>
                  </a:solidFill>
                </a:ln>
                <a:solidFill>
                  <a:srgbClr val="C00000"/>
                </a:solidFill>
                <a:effectLst/>
                <a:uLnTx/>
                <a:uFillTx/>
                <a:latin typeface="+mn-lt"/>
                <a:ea typeface="+mn-ea"/>
                <a:cs typeface="+mn-cs"/>
              </a:rPr>
              <a:t>2-2</a:t>
            </a:r>
            <a:r>
              <a:rPr kumimoji="0" lang="fa-IR" sz="2400" b="0" i="0" u="none" strike="noStrike" kern="1200" cap="none" spc="0" normalizeH="0" baseline="0" noProof="0" smtClean="0">
                <a:ln>
                  <a:solidFill>
                    <a:schemeClr val="tx1">
                      <a:lumMod val="95000"/>
                      <a:lumOff val="5000"/>
                    </a:schemeClr>
                  </a:solidFill>
                </a:ln>
                <a:solidFill>
                  <a:srgbClr val="C00000"/>
                </a:solidFill>
                <a:effectLst/>
                <a:uLnTx/>
                <a:uFillTx/>
                <a:latin typeface="+mn-lt"/>
                <a:ea typeface="+mn-ea"/>
                <a:cs typeface="+mn-cs"/>
              </a:rPr>
              <a:t> قیصریه:</a:t>
            </a:r>
          </a:p>
          <a:p>
            <a:pPr marL="265176" marR="0" lvl="0" indent="-265176" algn="just" defTabSz="914400" rtl="1" eaLnBrk="1" fontAlgn="auto" latinLnBrk="0" hangingPunct="1">
              <a:lnSpc>
                <a:spcPct val="100000"/>
              </a:lnSpc>
              <a:spcBef>
                <a:spcPts val="250"/>
              </a:spcBef>
              <a:spcAft>
                <a:spcPts val="0"/>
              </a:spcAft>
              <a:buClr>
                <a:schemeClr val="accent1"/>
              </a:buClr>
              <a:buSzPct val="80000"/>
              <a:buFont typeface="Wingdings 2"/>
              <a:buNone/>
              <a:tabLst/>
              <a:defRPr/>
            </a:pPr>
            <a:r>
              <a:rPr kumimoji="0" lang="fa-IR" sz="2200" b="0" i="0" u="none" strike="noStrike" kern="1200" cap="none" spc="0" normalizeH="0" baseline="0" noProof="0" smtClean="0">
                <a:ln>
                  <a:solidFill>
                    <a:schemeClr val="tx1">
                      <a:lumMod val="95000"/>
                      <a:lumOff val="5000"/>
                    </a:schemeClr>
                  </a:solidFill>
                </a:ln>
                <a:solidFill>
                  <a:schemeClr val="tx1"/>
                </a:solidFill>
                <a:effectLst/>
                <a:uLnTx/>
                <a:uFillTx/>
                <a:latin typeface="+mn-lt"/>
                <a:ea typeface="+mn-ea"/>
                <a:cs typeface="+mn-cs"/>
              </a:rPr>
              <a:t>    از لحاظ خصوصیات معماری به یک راسته فرعی .دالان یا تیمچه ودر موارد معدودی به یک سرا شبیه بود .اما ازلحاظ کارکردی غالبا به عرضه کالاهای </a:t>
            </a:r>
            <a:endParaRPr kumimoji="0" lang="fa-IR" sz="2200" b="0" i="0" u="none" strike="noStrike" kern="1200" cap="none" spc="0" normalizeH="0" baseline="0" noProof="0" dirty="0" smtClean="0">
              <a:ln>
                <a:solidFill>
                  <a:schemeClr val="tx1">
                    <a:lumMod val="95000"/>
                    <a:lumOff val="5000"/>
                  </a:schemeClr>
                </a:solidFill>
              </a:ln>
              <a:solidFill>
                <a:schemeClr val="tx1"/>
              </a:solidFill>
              <a:effectLst/>
              <a:uLnTx/>
              <a:uFillTx/>
              <a:latin typeface="+mn-lt"/>
              <a:ea typeface="+mn-ea"/>
              <a:cs typeface="+mn-cs"/>
            </a:endParaRPr>
          </a:p>
        </p:txBody>
      </p:sp>
      <p:pic>
        <p:nvPicPr>
          <p:cNvPr id="7" name="Picture 6" descr="PIC_0038.JPG"/>
          <p:cNvPicPr>
            <a:picLocks noChangeAspect="1"/>
          </p:cNvPicPr>
          <p:nvPr/>
        </p:nvPicPr>
        <p:blipFill>
          <a:blip r:embed="rId3"/>
          <a:stretch>
            <a:fillRect/>
          </a:stretch>
        </p:blipFill>
        <p:spPr>
          <a:xfrm rot="5400000">
            <a:off x="-542925" y="2219326"/>
            <a:ext cx="4572000" cy="318135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edge">
                                      <p:cBhvr>
                                        <p:cTn id="11" dur="1000"/>
                                        <p:tgtEl>
                                          <p:spTgt spid="6">
                                            <p:txEl>
                                              <p:pRg st="0" end="0"/>
                                            </p:txEl>
                                          </p:spTgt>
                                        </p:tgtEl>
                                      </p:cBhvr>
                                    </p:animEffect>
                                  </p:childTnLst>
                                </p:cTn>
                              </p:par>
                            </p:childTnLst>
                          </p:cTn>
                        </p:par>
                        <p:par>
                          <p:cTn id="12" fill="hold">
                            <p:stCondLst>
                              <p:cond delay="1500"/>
                            </p:stCondLst>
                            <p:childTnLst>
                              <p:par>
                                <p:cTn id="13" presetID="20"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edge">
                                      <p:cBhvr>
                                        <p:cTn id="15" dur="1000"/>
                                        <p:tgtEl>
                                          <p:spTgt spid="6">
                                            <p:txEl>
                                              <p:pRg st="1" end="1"/>
                                            </p:txEl>
                                          </p:spTgt>
                                        </p:tgtEl>
                                      </p:cBhvr>
                                    </p:animEffect>
                                  </p:childTnLst>
                                </p:cTn>
                              </p:par>
                            </p:childTnLst>
                          </p:cTn>
                        </p:par>
                        <p:par>
                          <p:cTn id="16" fill="hold">
                            <p:stCondLst>
                              <p:cond delay="2500"/>
                            </p:stCondLst>
                            <p:childTnLst>
                              <p:par>
                                <p:cTn id="17" presetID="20"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edge">
                                      <p:cBhvr>
                                        <p:cTn id="19" dur="1000"/>
                                        <p:tgtEl>
                                          <p:spTgt spid="6">
                                            <p:txEl>
                                              <p:pRg st="2" end="2"/>
                                            </p:txEl>
                                          </p:spTgt>
                                        </p:tgtEl>
                                      </p:cBhvr>
                                    </p:animEffect>
                                  </p:childTnLst>
                                </p:cTn>
                              </p:par>
                            </p:childTnLst>
                          </p:cTn>
                        </p:par>
                        <p:par>
                          <p:cTn id="20" fill="hold">
                            <p:stCondLst>
                              <p:cond delay="3500"/>
                            </p:stCondLst>
                            <p:childTnLst>
                              <p:par>
                                <p:cTn id="21" presetID="20" presetClass="entr" presetSubtype="0"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wedge">
                                      <p:cBhvr>
                                        <p:cTn id="23" dur="1000"/>
                                        <p:tgtEl>
                                          <p:spTgt spid="6">
                                            <p:txEl>
                                              <p:pRg st="3" end="3"/>
                                            </p:txEl>
                                          </p:spTgt>
                                        </p:tgtEl>
                                      </p:cBhvr>
                                    </p:animEffect>
                                  </p:childTnLst>
                                </p:cTn>
                              </p:par>
                            </p:childTnLst>
                          </p:cTn>
                        </p:par>
                        <p:par>
                          <p:cTn id="24" fill="hold">
                            <p:stCondLst>
                              <p:cond delay="4500"/>
                            </p:stCondLst>
                            <p:childTnLst>
                              <p:par>
                                <p:cTn id="25" presetID="20" presetClass="entr" presetSubtype="0"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edge">
                                      <p:cBhvr>
                                        <p:cTn id="2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3491</TotalTime>
  <Words>2619</Words>
  <Application>Microsoft Office PowerPoint</Application>
  <PresentationFormat>On-screen Show (4:3)</PresentationFormat>
  <Paragraphs>324</Paragraphs>
  <Slides>68</Slides>
  <Notes>2</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Aspect</vt:lpstr>
      <vt:lpstr>PowerPoint Presentation</vt:lpstr>
      <vt:lpstr>PowerPoint Presentation</vt:lpstr>
      <vt:lpstr>PowerPoint Presentation</vt:lpstr>
      <vt:lpstr>PowerPoint Presentation</vt:lpstr>
      <vt:lpstr>پیوستگی میان اجزای مختلف بازار </vt:lpstr>
      <vt:lpstr>PowerPoint Presentation</vt:lpstr>
      <vt:lpstr>PowerPoint Presentation</vt:lpstr>
      <vt:lpstr>- نظام فضایی حاکم بر بازار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فضای شهری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مجتمع تجاری الماس شرق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nasim</dc:creator>
  <cp:lastModifiedBy>ARIA - SYSTEM</cp:lastModifiedBy>
  <cp:revision>419</cp:revision>
  <dcterms:created xsi:type="dcterms:W3CDTF">2009-10-08T13:43:50Z</dcterms:created>
  <dcterms:modified xsi:type="dcterms:W3CDTF">2016-04-25T05:01:50Z</dcterms:modified>
</cp:coreProperties>
</file>