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sldIdLst>
    <p:sldId id="277" r:id="rId2"/>
    <p:sldId id="259" r:id="rId3"/>
    <p:sldId id="279" r:id="rId4"/>
    <p:sldId id="280" r:id="rId5"/>
    <p:sldId id="281" r:id="rId6"/>
    <p:sldId id="283" r:id="rId7"/>
    <p:sldId id="294" r:id="rId8"/>
    <p:sldId id="307" r:id="rId9"/>
    <p:sldId id="306" r:id="rId10"/>
    <p:sldId id="301" r:id="rId11"/>
    <p:sldId id="303" r:id="rId12"/>
    <p:sldId id="305" r:id="rId13"/>
    <p:sldId id="302" r:id="rId14"/>
    <p:sldId id="295" r:id="rId15"/>
    <p:sldId id="298" r:id="rId16"/>
    <p:sldId id="286" r:id="rId17"/>
    <p:sldId id="296" r:id="rId18"/>
    <p:sldId id="287" r:id="rId19"/>
    <p:sldId id="288" r:id="rId20"/>
    <p:sldId id="291" r:id="rId21"/>
    <p:sldId id="290" r:id="rId22"/>
    <p:sldId id="289" r:id="rId23"/>
    <p:sldId id="297" r:id="rId24"/>
    <p:sldId id="299" r:id="rId25"/>
    <p:sldId id="300"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80" d="100"/>
          <a:sy n="80" d="100"/>
        </p:scale>
        <p:origin x="-1074"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CF6C718-EC5E-4820-A88D-7F2C4D3BB879}" type="datetimeFigureOut">
              <a:rPr lang="fa-IR" smtClean="0"/>
              <a:t>13/03/1437</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49409506-35FB-44A4-84F1-1C763A45FF37}"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F6C718-EC5E-4820-A88D-7F2C4D3BB879}" type="datetimeFigureOut">
              <a:rPr lang="fa-IR" smtClean="0"/>
              <a:t>13/03/1437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409506-35FB-44A4-84F1-1C763A45FF37}"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F6C718-EC5E-4820-A88D-7F2C4D3BB879}" type="datetimeFigureOut">
              <a:rPr lang="fa-IR" smtClean="0"/>
              <a:t>13/03/1437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409506-35FB-44A4-84F1-1C763A45FF37}"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F6C718-EC5E-4820-A88D-7F2C4D3BB879}" type="datetimeFigureOut">
              <a:rPr lang="fa-IR" smtClean="0"/>
              <a:t>13/03/1437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409506-35FB-44A4-84F1-1C763A45FF37}"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F6C718-EC5E-4820-A88D-7F2C4D3BB879}" type="datetimeFigureOut">
              <a:rPr lang="fa-IR" smtClean="0"/>
              <a:t>13/03/1437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409506-35FB-44A4-84F1-1C763A45FF37}"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F6C718-EC5E-4820-A88D-7F2C4D3BB879}" type="datetimeFigureOut">
              <a:rPr lang="fa-IR" smtClean="0"/>
              <a:t>13/03/1437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9409506-35FB-44A4-84F1-1C763A45FF37}"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F6C718-EC5E-4820-A88D-7F2C4D3BB879}" type="datetimeFigureOut">
              <a:rPr lang="fa-IR" smtClean="0"/>
              <a:t>13/03/1437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9409506-35FB-44A4-84F1-1C763A45FF37}"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CF6C718-EC5E-4820-A88D-7F2C4D3BB879}" type="datetimeFigureOut">
              <a:rPr lang="fa-IR" smtClean="0"/>
              <a:t>13/03/1437</a:t>
            </a:fld>
            <a:endParaRPr lang="fa-IR"/>
          </a:p>
        </p:txBody>
      </p:sp>
      <p:sp>
        <p:nvSpPr>
          <p:cNvPr id="8" name="Slide Number Placeholder 7"/>
          <p:cNvSpPr>
            <a:spLocks noGrp="1"/>
          </p:cNvSpPr>
          <p:nvPr>
            <p:ph type="sldNum" sz="quarter" idx="11"/>
          </p:nvPr>
        </p:nvSpPr>
        <p:spPr/>
        <p:txBody>
          <a:bodyPr/>
          <a:lstStyle/>
          <a:p>
            <a:fld id="{49409506-35FB-44A4-84F1-1C763A45FF37}" type="slidenum">
              <a:rPr lang="fa-IR" smtClean="0"/>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6C718-EC5E-4820-A88D-7F2C4D3BB879}" type="datetimeFigureOut">
              <a:rPr lang="fa-IR" smtClean="0"/>
              <a:t>13/03/1437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9409506-35FB-44A4-84F1-1C763A45FF37}"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F6C718-EC5E-4820-A88D-7F2C4D3BB879}" type="datetimeFigureOut">
              <a:rPr lang="fa-IR" smtClean="0"/>
              <a:t>13/03/1437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156448" y="6422064"/>
            <a:ext cx="762000" cy="365125"/>
          </a:xfrm>
        </p:spPr>
        <p:txBody>
          <a:bodyPr/>
          <a:lstStyle/>
          <a:p>
            <a:fld id="{49409506-35FB-44A4-84F1-1C763A45FF37}"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CF6C718-EC5E-4820-A88D-7F2C4D3BB879}" type="datetimeFigureOut">
              <a:rPr lang="fa-IR" smtClean="0"/>
              <a:t>13/03/1437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9409506-35FB-44A4-84F1-1C763A45FF37}"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CF6C718-EC5E-4820-A88D-7F2C4D3BB879}" type="datetimeFigureOut">
              <a:rPr lang="fa-IR" smtClean="0"/>
              <a:t>13/03/1437</a:t>
            </a:fld>
            <a:endParaRPr lang="fa-I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9409506-35FB-44A4-84F1-1C763A45FF37}"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gif"/><Relationship Id="rId7" Type="http://schemas.openxmlformats.org/officeDocument/2006/relationships/image" Target="../media/image24.gif"/><Relationship Id="rId2" Type="http://schemas.openxmlformats.org/officeDocument/2006/relationships/image" Target="../media/image19.gif"/><Relationship Id="rId1"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انیمیشن\تئدلرزن.jp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42513"/>
            <a:ext cx="3714750" cy="3343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009346">
            <a:off x="1084856" y="3793401"/>
            <a:ext cx="8545929" cy="584775"/>
          </a:xfrm>
          <a:prstGeom prst="rect">
            <a:avLst/>
          </a:prstGeom>
          <a:noFill/>
        </p:spPr>
        <p:txBody>
          <a:bodyPr wrap="none" rtlCol="1">
            <a:spAutoFit/>
          </a:bodyPr>
          <a:lstStyle/>
          <a:p>
            <a:r>
              <a:rPr lang="fa-IR" sz="3200" dirty="0">
                <a:solidFill>
                  <a:prstClr val="black"/>
                </a:solidFill>
              </a:rPr>
              <a:t>کنترل ایمنی وامنیت ماشین الات  ومصالح و کارگاه</a:t>
            </a:r>
          </a:p>
        </p:txBody>
      </p:sp>
      <p:sp>
        <p:nvSpPr>
          <p:cNvPr id="5" name="TextBox 4"/>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1862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1043608" y="1628800"/>
            <a:ext cx="7560840" cy="3970318"/>
          </a:xfrm>
          <a:prstGeom prst="rect">
            <a:avLst/>
          </a:prstGeom>
        </p:spPr>
        <p:txBody>
          <a:bodyPr wrap="square">
            <a:spAutoFit/>
          </a:bodyPr>
          <a:lstStyle/>
          <a:p>
            <a:pPr algn="justLow"/>
            <a:r>
              <a:rPr lang="fa-IR" dirty="0"/>
              <a:t>وضعیت ساختمان مجاور، قدمت و فرسودگی بنای ساختمان، اختلاف سطح ساختمان مجاورنسبت به كف محل فونداسیون، نفوذ آب تحت الارضی.</a:t>
            </a:r>
          </a:p>
          <a:p>
            <a:pPr algn="justLow"/>
            <a:r>
              <a:rPr lang="fa-IR" dirty="0"/>
              <a:t> </a:t>
            </a:r>
          </a:p>
          <a:p>
            <a:pPr algn="justLow"/>
            <a:r>
              <a:rPr lang="fa-IR" dirty="0" smtClean="0"/>
              <a:t>•ابعاد </a:t>
            </a:r>
            <a:r>
              <a:rPr lang="fa-IR" dirty="0"/>
              <a:t>گود: هر چقدر عمق گود برداری زیادتر شود بدیهی است امكان فرو نشستن دیواره گود و یا ریزش آن زیادتر شده به همان نسبت باید تخته های جانبی و تیرهای حائل و تیرچه ها ضخیم تر و دارای مقاومت بیشتری باشد. هر اندازه عرض گود یا كانال زیاد گردد بایستی تعداد تیرچه هایی كه بین دیوارهای گود قرارداده می شود افزایش یابد.</a:t>
            </a:r>
          </a:p>
          <a:p>
            <a:pPr algn="justLow"/>
            <a:r>
              <a:rPr lang="fa-IR" dirty="0"/>
              <a:t> </a:t>
            </a:r>
          </a:p>
          <a:p>
            <a:pPr algn="justLow"/>
            <a:r>
              <a:rPr lang="fa-IR" dirty="0" smtClean="0"/>
              <a:t>•جنس </a:t>
            </a:r>
            <a:r>
              <a:rPr lang="fa-IR" dirty="0"/>
              <a:t>خاک:</a:t>
            </a:r>
          </a:p>
          <a:p>
            <a:pPr algn="justLow"/>
            <a:r>
              <a:rPr lang="fa-IR" dirty="0"/>
              <a:t>مقاومت زمین بر حسب مواد متشکله آن متفاوت است. بعضی قسمت ها ممکن است قشرهای سست عمودی یا مایل داشته باشد که قابل رویت نباشد در این حالت لرزش ماشین های حفاری مجاور محل گودبرداری یا عبور ماشین ها و قطار یا انفجار موجب جدایی قسمت سخت و ریزش گود می گردد.</a:t>
            </a:r>
          </a:p>
        </p:txBody>
      </p:sp>
      <p:sp>
        <p:nvSpPr>
          <p:cNvPr id="7" name="Rectangle 6"/>
          <p:cNvSpPr/>
          <p:nvPr/>
        </p:nvSpPr>
        <p:spPr>
          <a:xfrm>
            <a:off x="3851920" y="404664"/>
            <a:ext cx="4530407" cy="523220"/>
          </a:xfrm>
          <a:prstGeom prst="rect">
            <a:avLst/>
          </a:prstGeom>
        </p:spPr>
        <p:txBody>
          <a:bodyPr wrap="none">
            <a:spAutoFit/>
          </a:bodyPr>
          <a:lstStyle/>
          <a:p>
            <a:r>
              <a:rPr lang="fa-IR" sz="2800" dirty="0"/>
              <a:t>نكات ایمنی به هنگام گودبردار</a:t>
            </a:r>
          </a:p>
        </p:txBody>
      </p:sp>
    </p:spTree>
    <p:extLst>
      <p:ext uri="{BB962C8B-B14F-4D97-AF65-F5344CB8AC3E}">
        <p14:creationId xmlns:p14="http://schemas.microsoft.com/office/powerpoint/2010/main" val="1312775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195736" y="2609328"/>
            <a:ext cx="5868144" cy="2308324"/>
          </a:xfrm>
          <a:prstGeom prst="rect">
            <a:avLst/>
          </a:prstGeom>
        </p:spPr>
        <p:txBody>
          <a:bodyPr wrap="square">
            <a:spAutoFit/>
          </a:bodyPr>
          <a:lstStyle/>
          <a:p>
            <a:pPr algn="justLow"/>
            <a:r>
              <a:rPr lang="fa-IR" dirty="0"/>
              <a:t>حداكثر ارتفاع عمودی نردبان 9 متراست. انتهای نردبان از سطح كار باید 1 متر بالاتر باشد. زاویه مناسب برای نردبان 75 درجه می باشد. زاویه افقی از پایه نردبان تا ساختمان باید یك چهارم طول نردبان باشد. نردبان دوطرفه مناسب ترین وسیله جهت کار می باشد. امن ترین نوع آن باید دارای پله های مسطح و مجهز به سکو و نرده مخصوص دستگیره باشد. چنانچه نردبان در محلی که احتمال لغزش دارد، قرار داده شود باید به وسیله کفشک از لغزش پایه ها جلوگیری کرد.</a:t>
            </a:r>
          </a:p>
        </p:txBody>
      </p:sp>
      <p:sp>
        <p:nvSpPr>
          <p:cNvPr id="4" name="TextBox 3"/>
          <p:cNvSpPr txBox="1"/>
          <p:nvPr/>
        </p:nvSpPr>
        <p:spPr>
          <a:xfrm>
            <a:off x="6405797" y="1268760"/>
            <a:ext cx="1489510" cy="830997"/>
          </a:xfrm>
          <a:prstGeom prst="rect">
            <a:avLst/>
          </a:prstGeom>
          <a:noFill/>
        </p:spPr>
        <p:txBody>
          <a:bodyPr wrap="none" rtlCol="1">
            <a:spAutoFit/>
          </a:bodyPr>
          <a:lstStyle/>
          <a:p>
            <a:r>
              <a:rPr lang="fa-IR" sz="4800" dirty="0" smtClean="0"/>
              <a:t>پلکان</a:t>
            </a:r>
            <a:endParaRPr lang="fa-IR" sz="4800" dirty="0"/>
          </a:p>
        </p:txBody>
      </p:sp>
    </p:spTree>
    <p:extLst>
      <p:ext uri="{BB962C8B-B14F-4D97-AF65-F5344CB8AC3E}">
        <p14:creationId xmlns:p14="http://schemas.microsoft.com/office/powerpoint/2010/main" val="285309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051720" y="2886327"/>
            <a:ext cx="6084168" cy="2585323"/>
          </a:xfrm>
          <a:prstGeom prst="rect">
            <a:avLst/>
          </a:prstGeom>
        </p:spPr>
        <p:txBody>
          <a:bodyPr wrap="square">
            <a:spAutoFit/>
          </a:bodyPr>
          <a:lstStyle/>
          <a:p>
            <a:pPr algn="justLow"/>
            <a:r>
              <a:rPr lang="fa-IR" dirty="0" smtClean="0"/>
              <a:t>داربست </a:t>
            </a:r>
            <a:r>
              <a:rPr lang="fa-IR" dirty="0"/>
              <a:t>ها ساختارهای موقتی از آهن، چوب و الوار هستند كه باید وزن كارگران، وسایل آنها و مصالح مورد استفاده را تحمل كنند. مهمترین خطرات مربوط به داربست ها عبارتند از: سقوط از ارتفاع، برخورد سر با اشیا، خطر برق گرفتگی، ریزش داربست.</a:t>
            </a:r>
          </a:p>
          <a:p>
            <a:pPr algn="justLow"/>
            <a:r>
              <a:rPr lang="fa-IR" dirty="0"/>
              <a:t>نكات ایمنی: استفاده از افراد ماهر برای این كار، اطمینان كافی از محل اتصال كابل به داربست، جلوگیری از تجمع بار و وسایل بی مورد بر روی داربست، بازدید كردن ترمز ایمنی داربست قبل از شروع كار، نصب حفاظ و نرده ها در ارتفاع معین.</a:t>
            </a:r>
          </a:p>
        </p:txBody>
      </p:sp>
      <p:sp>
        <p:nvSpPr>
          <p:cNvPr id="4" name="TextBox 3"/>
          <p:cNvSpPr txBox="1"/>
          <p:nvPr/>
        </p:nvSpPr>
        <p:spPr>
          <a:xfrm>
            <a:off x="6055767" y="1264405"/>
            <a:ext cx="2073003" cy="769441"/>
          </a:xfrm>
          <a:prstGeom prst="rect">
            <a:avLst/>
          </a:prstGeom>
          <a:noFill/>
        </p:spPr>
        <p:txBody>
          <a:bodyPr wrap="none" rtlCol="1">
            <a:spAutoFit/>
          </a:bodyPr>
          <a:lstStyle/>
          <a:p>
            <a:r>
              <a:rPr lang="fa-IR" sz="4400" dirty="0" smtClean="0"/>
              <a:t>داربست</a:t>
            </a:r>
            <a:endParaRPr lang="fa-IR" sz="4400" dirty="0"/>
          </a:p>
        </p:txBody>
      </p:sp>
    </p:spTree>
    <p:extLst>
      <p:ext uri="{BB962C8B-B14F-4D97-AF65-F5344CB8AC3E}">
        <p14:creationId xmlns:p14="http://schemas.microsoft.com/office/powerpoint/2010/main" val="285309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555776" y="2060848"/>
            <a:ext cx="6133718" cy="3077766"/>
          </a:xfrm>
          <a:prstGeom prst="rect">
            <a:avLst/>
          </a:prstGeom>
        </p:spPr>
        <p:txBody>
          <a:bodyPr wrap="square">
            <a:spAutoFit/>
          </a:bodyPr>
          <a:lstStyle/>
          <a:p>
            <a:pPr algn="justLow"/>
            <a:r>
              <a:rPr lang="fa-IR" sz="3200" dirty="0"/>
              <a:t>نرده</a:t>
            </a:r>
            <a:r>
              <a:rPr lang="fa-IR" sz="3200" dirty="0" smtClean="0"/>
              <a:t>:  </a:t>
            </a:r>
            <a:endParaRPr lang="fa-IR" sz="3200" dirty="0"/>
          </a:p>
          <a:p>
            <a:pPr algn="justLow"/>
            <a:r>
              <a:rPr lang="fa-IR" dirty="0" smtClean="0"/>
              <a:t>                                                                                نرده </a:t>
            </a:r>
            <a:r>
              <a:rPr lang="fa-IR" dirty="0"/>
              <a:t>های حفاظتی باید در فواصل 2 متری دارای پایه و كلاف های قائم و افقی باشند. ارتفاع نرده پله ها نباید كمتر از 75 سانتیمتر باشد. ارتفاع نرده ها برای جلوگیری از سقوط باید 100 سانتیمتر باشد. دریچه مدخل هایی که در کف کارگاه باز می شوند باید توسط دریچه های بدون لولا بسته شود. ولی برای حفاظت دریچه ها و مدخل هایی که در کف کارگاه باز می شوند می توان از دریچه های لولادار، نرده های مشبک و نرده قائم استفاده کرد.</a:t>
            </a:r>
          </a:p>
        </p:txBody>
      </p:sp>
    </p:spTree>
    <p:extLst>
      <p:ext uri="{BB962C8B-B14F-4D97-AF65-F5344CB8AC3E}">
        <p14:creationId xmlns:p14="http://schemas.microsoft.com/office/powerpoint/2010/main" val="414924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TextBox 1"/>
          <p:cNvSpPr txBox="1"/>
          <p:nvPr/>
        </p:nvSpPr>
        <p:spPr>
          <a:xfrm>
            <a:off x="3707904" y="692696"/>
            <a:ext cx="4471315" cy="6370975"/>
          </a:xfrm>
          <a:prstGeom prst="rect">
            <a:avLst/>
          </a:prstGeom>
          <a:noFill/>
        </p:spPr>
        <p:txBody>
          <a:bodyPr wrap="square" rtlCol="1">
            <a:spAutoFit/>
          </a:bodyPr>
          <a:lstStyle/>
          <a:p>
            <a:r>
              <a:rPr lang="fa-IR" sz="2400" dirty="0" smtClean="0"/>
              <a:t>1.نرده های حفاظتی موقت</a:t>
            </a:r>
          </a:p>
          <a:p>
            <a:endParaRPr lang="fa-IR" sz="2400" dirty="0"/>
          </a:p>
          <a:p>
            <a:r>
              <a:rPr lang="fa-IR" sz="2400" dirty="0" smtClean="0"/>
              <a:t>2.پاخورهای چوبی</a:t>
            </a:r>
          </a:p>
          <a:p>
            <a:endParaRPr lang="fa-IR" sz="2400" dirty="0"/>
          </a:p>
          <a:p>
            <a:r>
              <a:rPr lang="fa-IR" sz="2400" dirty="0" smtClean="0"/>
              <a:t>3.راهرو سرپوشیده موقت</a:t>
            </a:r>
          </a:p>
          <a:p>
            <a:endParaRPr lang="fa-IR" sz="2400" dirty="0"/>
          </a:p>
          <a:p>
            <a:r>
              <a:rPr lang="fa-IR" sz="2400" dirty="0" smtClean="0"/>
              <a:t>4.سرپوش حفاظتی</a:t>
            </a:r>
          </a:p>
          <a:p>
            <a:endParaRPr lang="fa-IR" sz="2400" dirty="0"/>
          </a:p>
          <a:p>
            <a:r>
              <a:rPr lang="fa-IR" sz="2400" dirty="0" smtClean="0"/>
              <a:t>5.پوشش موقت فضای باز</a:t>
            </a:r>
          </a:p>
          <a:p>
            <a:endParaRPr lang="fa-IR" sz="2400" dirty="0"/>
          </a:p>
          <a:p>
            <a:r>
              <a:rPr lang="fa-IR" sz="2400" dirty="0" smtClean="0"/>
              <a:t>6.سقف موقت</a:t>
            </a:r>
          </a:p>
          <a:p>
            <a:endParaRPr lang="fa-IR" sz="2400" dirty="0"/>
          </a:p>
          <a:p>
            <a:r>
              <a:rPr lang="fa-IR" sz="2400" dirty="0" smtClean="0"/>
              <a:t>7.تورهای ایمنی</a:t>
            </a:r>
          </a:p>
          <a:p>
            <a:endParaRPr lang="fa-IR" sz="2400" dirty="0"/>
          </a:p>
          <a:p>
            <a:r>
              <a:rPr lang="fa-IR" sz="2400" dirty="0" smtClean="0"/>
              <a:t>8.حصار حفاضتی موقت</a:t>
            </a:r>
          </a:p>
          <a:p>
            <a:endParaRPr lang="fa-IR" sz="2400" dirty="0"/>
          </a:p>
          <a:p>
            <a:endParaRPr lang="fa-IR" sz="2400" dirty="0" smtClean="0"/>
          </a:p>
        </p:txBody>
      </p:sp>
      <p:pic>
        <p:nvPicPr>
          <p:cNvPr id="4099" name="Picture 3" descr="C:\Users\mcf\Desktop\انیمیشن\ظلفسثغا.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62125"/>
            <a:ext cx="30289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08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55776" y="548680"/>
            <a:ext cx="6366576" cy="6001643"/>
          </a:xfrm>
          <a:prstGeom prst="rect">
            <a:avLst/>
          </a:prstGeom>
        </p:spPr>
        <p:txBody>
          <a:bodyPr wrap="square">
            <a:spAutoFit/>
          </a:bodyPr>
          <a:lstStyle/>
          <a:p>
            <a:pPr algn="justLow"/>
            <a:r>
              <a:rPr lang="fa-IR" sz="2400" dirty="0" smtClean="0">
                <a:solidFill>
                  <a:prstClr val="black"/>
                </a:solidFill>
              </a:rPr>
              <a:t>1. اطاقها </a:t>
            </a:r>
            <a:r>
              <a:rPr lang="fa-IR" sz="2400" dirty="0">
                <a:solidFill>
                  <a:prstClr val="black"/>
                </a:solidFill>
              </a:rPr>
              <a:t>و محل كار دائم بايستي لااقل 3 متر از كف تا سقف ارتفاع داشته و فضاي آن بايد براي حداكثر اشخاصي كه در آن محل كار مي‌كنند براي هر نفركمتر از 12 متر مكعب نباشد. در محاسبه متر مكعب فضا ، حجم اشغال شده بابت اثاثيه و ماشين آلات و مواد و لوازم كسر نمي‌گردد. </a:t>
            </a:r>
            <a:endParaRPr lang="fa-IR" sz="2400" dirty="0" smtClean="0">
              <a:solidFill>
                <a:prstClr val="black"/>
              </a:solidFill>
            </a:endParaRPr>
          </a:p>
          <a:p>
            <a:pPr algn="justLow"/>
            <a:endParaRPr lang="fa-IR" sz="2400" dirty="0">
              <a:solidFill>
                <a:prstClr val="black"/>
              </a:solidFill>
            </a:endParaRPr>
          </a:p>
          <a:p>
            <a:pPr algn="justLow"/>
            <a:r>
              <a:rPr lang="fa-IR" sz="2400" dirty="0">
                <a:solidFill>
                  <a:prstClr val="black"/>
                </a:solidFill>
              </a:rPr>
              <a:t>2- در فضاي كارگاه نصب ماشين آلات و يا قراردادن اشياء و محصولات نبايد مزاحمتي </a:t>
            </a:r>
            <a:r>
              <a:rPr lang="fa-IR" sz="2400" dirty="0" smtClean="0">
                <a:solidFill>
                  <a:prstClr val="black"/>
                </a:solidFill>
              </a:rPr>
              <a:t>برای عبور ومرور و کارگران ایجاد نماید</a:t>
            </a:r>
          </a:p>
          <a:p>
            <a:pPr algn="justLow"/>
            <a:endParaRPr lang="fa-IR" sz="2400" dirty="0">
              <a:solidFill>
                <a:prstClr val="black"/>
              </a:solidFill>
            </a:endParaRPr>
          </a:p>
          <a:p>
            <a:pPr algn="justLow"/>
            <a:r>
              <a:rPr lang="fa-IR" sz="2400" dirty="0" smtClean="0">
                <a:solidFill>
                  <a:prstClr val="black"/>
                </a:solidFill>
              </a:rPr>
              <a:t>3.در </a:t>
            </a:r>
            <a:r>
              <a:rPr lang="fa-IR" sz="2400" dirty="0">
                <a:solidFill>
                  <a:prstClr val="black"/>
                </a:solidFill>
              </a:rPr>
              <a:t>اطراف هر يك از دستگاهها بايد فضاي كافي منظور گردد تا كارگران بتوانند به راحتي براي انجام كارهاي عادي رفت‌وآمد نموده و در صورت لزوم اصلاحات و تعميرات   و نقل و انتقال مواد مصرفي يا توليدي را انجام دهند</a:t>
            </a:r>
          </a:p>
        </p:txBody>
      </p:sp>
      <p:sp>
        <p:nvSpPr>
          <p:cNvPr id="5" name="TextBox 4"/>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descr="C:\Users\mcf\Desktop\انیمیشن\ع65هع.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9908" y="4399813"/>
            <a:ext cx="3018358" cy="245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64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077462">
            <a:off x="3500886" y="2738959"/>
            <a:ext cx="4499950" cy="769441"/>
          </a:xfrm>
          <a:prstGeom prst="rect">
            <a:avLst/>
          </a:prstGeom>
        </p:spPr>
        <p:style>
          <a:lnRef idx="1">
            <a:schemeClr val="accent6"/>
          </a:lnRef>
          <a:fillRef idx="2">
            <a:schemeClr val="accent6"/>
          </a:fillRef>
          <a:effectRef idx="1">
            <a:schemeClr val="accent6"/>
          </a:effectRef>
          <a:fontRef idx="minor">
            <a:schemeClr val="dk1"/>
          </a:fontRef>
        </p:style>
        <p:txBody>
          <a:bodyPr wrap="none" rtlCol="1">
            <a:spAutoFit/>
            <a:scene3d>
              <a:camera prst="perspectiveHeroicExtremeLeftFacing"/>
              <a:lightRig rig="threePt" dir="t"/>
            </a:scene3d>
          </a:bodyPr>
          <a:lstStyle/>
          <a:p>
            <a:r>
              <a:rPr lang="fa-IR" sz="4400" dirty="0" smtClean="0"/>
              <a:t>ایمنی ماشین آلات</a:t>
            </a:r>
            <a:endParaRPr lang="fa-IR" sz="4400" dirty="0"/>
          </a:p>
        </p:txBody>
      </p:sp>
      <p:pic>
        <p:nvPicPr>
          <p:cNvPr id="1026" name="Picture 2" descr="C:\Users\mcf\Desktop\انیمیشن\غثق.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212976"/>
            <a:ext cx="2114550" cy="2867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335003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0"/>
            <a:ext cx="8458200" cy="4415408"/>
          </a:xfrm>
        </p:spPr>
        <p:txBody>
          <a:bodyPr>
            <a:noAutofit/>
          </a:bodyPr>
          <a:lstStyle/>
          <a:p>
            <a:pPr algn="just"/>
            <a:r>
              <a:rPr lang="fa-IR" dirty="0"/>
              <a:t>قوانین ایمنی بعضی از کشورها در مورد کار با ماشین آلات راهسازی و ساختمانی مقررات نسبتا سختی وضع نموده است. به موجب این مقررات بایستی حتما حفاظی برای قسمتهای متحرک ماشین در نظر گرفته شود.</a:t>
            </a:r>
          </a:p>
          <a:p>
            <a:pPr algn="just"/>
            <a:r>
              <a:rPr lang="fa-IR" dirty="0"/>
              <a:t>کمربند ایمنی – بهبود و تکمیل سیستم ترمزها – تعبیه میله های حفاظ سقف که در صورت برگشتن و غلطیدن ماشین اتاق راننده خرد نشود – حد مجاز مقدار صدای تولید شده در اتاقک راننده و برای کارگرانی که در محوطه کارگاه کار می کنند از مقررات و محدودیتهایی است که قوانین و مقررات آمریکا برای کار با ماشینهای راهسازی و ساختمانی قایل شده اند</a:t>
            </a:r>
          </a:p>
          <a:p>
            <a:pPr algn="just"/>
            <a:endParaRPr lang="fa-IR" dirty="0"/>
          </a:p>
        </p:txBody>
      </p:sp>
      <p:pic>
        <p:nvPicPr>
          <p:cNvPr id="2050" name="Picture 2" descr="G:\انیمیشن\فص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104658"/>
            <a:ext cx="3960440" cy="25892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5219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TextBox 1"/>
          <p:cNvSpPr txBox="1"/>
          <p:nvPr/>
        </p:nvSpPr>
        <p:spPr>
          <a:xfrm>
            <a:off x="1408049" y="1340768"/>
            <a:ext cx="6630406" cy="3970318"/>
          </a:xfrm>
          <a:prstGeom prst="rect">
            <a:avLst/>
          </a:prstGeom>
          <a:noFill/>
        </p:spPr>
        <p:txBody>
          <a:bodyPr wrap="none" rtlCol="1">
            <a:spAutoFit/>
          </a:bodyPr>
          <a:lstStyle/>
          <a:p>
            <a:r>
              <a:rPr lang="fa-IR" sz="2800" dirty="0" smtClean="0"/>
              <a:t>1.دستگاه و وسایل موتوری بالابر</a:t>
            </a:r>
          </a:p>
          <a:p>
            <a:endParaRPr lang="fa-IR" sz="2800" dirty="0"/>
          </a:p>
          <a:p>
            <a:endParaRPr lang="fa-IR" sz="2800" dirty="0" smtClean="0"/>
          </a:p>
          <a:p>
            <a:r>
              <a:rPr lang="fa-IR" sz="2800" dirty="0"/>
              <a:t>2.ماشین آلات خاکبرداری و </a:t>
            </a:r>
            <a:r>
              <a:rPr lang="fa-IR" sz="2800" dirty="0" smtClean="0"/>
              <a:t>گودبرداری</a:t>
            </a:r>
          </a:p>
          <a:p>
            <a:endParaRPr lang="fa-IR" sz="2800" dirty="0"/>
          </a:p>
          <a:p>
            <a:endParaRPr lang="fa-IR" sz="2800" dirty="0" smtClean="0"/>
          </a:p>
          <a:p>
            <a:r>
              <a:rPr lang="fa-IR" sz="2800" dirty="0"/>
              <a:t>3.وسایل و ماشین آلات الکتریکی و مکانیکی</a:t>
            </a:r>
          </a:p>
          <a:p>
            <a:endParaRPr lang="fa-IR" sz="2800" dirty="0"/>
          </a:p>
          <a:p>
            <a:endParaRPr lang="fa-IR" sz="2800" dirty="0"/>
          </a:p>
        </p:txBody>
      </p:sp>
      <p:pic>
        <p:nvPicPr>
          <p:cNvPr id="6146" name="Picture 2" descr="C:\Users\mcf\Desktop\انیمیشن\boe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79911" y="4869160"/>
            <a:ext cx="2294815"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14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8399" y="332656"/>
            <a:ext cx="4583306" cy="523220"/>
          </a:xfrm>
          <a:prstGeom prst="rect">
            <a:avLst/>
          </a:prstGeom>
          <a:noFill/>
        </p:spPr>
        <p:txBody>
          <a:bodyPr wrap="none" rtlCol="1">
            <a:spAutoFit/>
          </a:bodyPr>
          <a:lstStyle/>
          <a:p>
            <a:r>
              <a:rPr lang="fa-IR" sz="2800" dirty="0" smtClean="0"/>
              <a:t>دستگاه و وسایل موتوری بالابر</a:t>
            </a:r>
            <a:endParaRPr lang="fa-IR" sz="2800" dirty="0"/>
          </a:p>
        </p:txBody>
      </p:sp>
      <p:sp>
        <p:nvSpPr>
          <p:cNvPr id="5" name="TextBox 4"/>
          <p:cNvSpPr txBox="1"/>
          <p:nvPr/>
        </p:nvSpPr>
        <p:spPr>
          <a:xfrm>
            <a:off x="358765" y="1196752"/>
            <a:ext cx="8465651" cy="923330"/>
          </a:xfrm>
          <a:prstGeom prst="rect">
            <a:avLst/>
          </a:prstGeom>
          <a:noFill/>
        </p:spPr>
        <p:txBody>
          <a:bodyPr wrap="square" rtlCol="1">
            <a:spAutoFit/>
          </a:bodyPr>
          <a:lstStyle/>
          <a:p>
            <a:pPr algn="justLow"/>
            <a:r>
              <a:rPr lang="fa-IR" dirty="0" smtClean="0"/>
              <a:t>عبارتند از کلیه وسایل و تجهیزات ثابت ومتحرک موتوری که برای بالا بردن.پایین اوردن.جابجایی و نصب قطعات و مصالح وسایل و تجهیزات ساختمانی مورد استفاده قرار میگیرند.از قبیل جرثقیل ثابت و متحرک.اسانسورهای موقت و نظیر آن</a:t>
            </a:r>
          </a:p>
        </p:txBody>
      </p:sp>
      <p:sp>
        <p:nvSpPr>
          <p:cNvPr id="6" name="TextBox 5"/>
          <p:cNvSpPr txBox="1"/>
          <p:nvPr/>
        </p:nvSpPr>
        <p:spPr>
          <a:xfrm>
            <a:off x="1475019" y="2420888"/>
            <a:ext cx="7241515" cy="5324535"/>
          </a:xfrm>
          <a:prstGeom prst="rect">
            <a:avLst/>
          </a:prstGeom>
          <a:noFill/>
        </p:spPr>
        <p:txBody>
          <a:bodyPr wrap="square" rtlCol="1">
            <a:spAutoFit/>
          </a:bodyPr>
          <a:lstStyle/>
          <a:p>
            <a:r>
              <a:rPr lang="fa-IR" sz="2000" dirty="0" smtClean="0"/>
              <a:t>1.کلیه قسمتهای تشکیل دهنده باید با رعایت اصول وقواعد فنی توسط اشخاص ذیصلاح نصب و آماده شوند</a:t>
            </a:r>
          </a:p>
          <a:p>
            <a:endParaRPr lang="fa-IR" sz="2000" dirty="0"/>
          </a:p>
          <a:p>
            <a:r>
              <a:rPr lang="fa-IR" sz="2000" dirty="0"/>
              <a:t>2.استفاده از سرعت و ظرفیت بار مناسب و استاندارد</a:t>
            </a:r>
          </a:p>
          <a:p>
            <a:endParaRPr lang="fa-IR" sz="2000" dirty="0" smtClean="0"/>
          </a:p>
          <a:p>
            <a:r>
              <a:rPr lang="fa-IR" sz="2000" dirty="0"/>
              <a:t>3.مناسب بودن پیج و مهره.دارای سیستم قطع کننده </a:t>
            </a:r>
            <a:r>
              <a:rPr lang="fa-IR" sz="2000" dirty="0" smtClean="0"/>
              <a:t>اضطراری</a:t>
            </a:r>
          </a:p>
          <a:p>
            <a:endParaRPr lang="fa-IR" sz="2000" dirty="0"/>
          </a:p>
          <a:p>
            <a:r>
              <a:rPr lang="fa-IR" sz="2000" dirty="0"/>
              <a:t>4.اجتناب از انجام 2 کار بطور </a:t>
            </a:r>
            <a:r>
              <a:rPr lang="fa-IR" sz="2000" dirty="0" smtClean="0"/>
              <a:t>همزمان</a:t>
            </a:r>
          </a:p>
          <a:p>
            <a:endParaRPr lang="fa-IR" sz="2000" dirty="0"/>
          </a:p>
          <a:p>
            <a:r>
              <a:rPr lang="fa-IR" sz="2000" dirty="0"/>
              <a:t>5.قلاب دستگاها مجهز به </a:t>
            </a:r>
            <a:r>
              <a:rPr lang="fa-IR" sz="2000" dirty="0" smtClean="0"/>
              <a:t>شیطانک</a:t>
            </a:r>
          </a:p>
          <a:p>
            <a:endParaRPr lang="fa-IR" sz="2000" dirty="0"/>
          </a:p>
          <a:p>
            <a:r>
              <a:rPr lang="fa-IR" sz="2000" dirty="0"/>
              <a:t>6.دستگاه بالابر به طور مطمئن در جای خود نصب شود و بار با ظرفیت مجاز </a:t>
            </a:r>
          </a:p>
          <a:p>
            <a:endParaRPr lang="fa-IR" sz="2000" dirty="0"/>
          </a:p>
          <a:p>
            <a:endParaRPr lang="fa-IR" sz="2000" dirty="0"/>
          </a:p>
          <a:p>
            <a:endParaRPr lang="fa-IR" sz="2000" dirty="0"/>
          </a:p>
          <a:p>
            <a:endParaRPr lang="fa-IR" sz="2000" dirty="0"/>
          </a:p>
        </p:txBody>
      </p:sp>
    </p:spTree>
    <p:extLst>
      <p:ext uri="{BB962C8B-B14F-4D97-AF65-F5344CB8AC3E}">
        <p14:creationId xmlns:p14="http://schemas.microsoft.com/office/powerpoint/2010/main" val="1342814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عکس ایمنی\16433354556979088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353865"/>
            <a:ext cx="3369051" cy="45909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55976" y="1340768"/>
            <a:ext cx="4572000" cy="4524315"/>
          </a:xfrm>
          <a:prstGeom prst="rect">
            <a:avLst/>
          </a:prstGeom>
        </p:spPr>
        <p:style>
          <a:lnRef idx="1">
            <a:schemeClr val="accent6"/>
          </a:lnRef>
          <a:fillRef idx="2">
            <a:schemeClr val="accent6"/>
          </a:fillRef>
          <a:effectRef idx="1">
            <a:schemeClr val="accent6"/>
          </a:effectRef>
          <a:fontRef idx="minor">
            <a:schemeClr val="dk1"/>
          </a:fontRef>
        </p:style>
        <p:txBody>
          <a:bodyPr>
            <a:spAutoFit/>
            <a:scene3d>
              <a:camera prst="isometricOffAxis1Right"/>
              <a:lightRig rig="threePt" dir="t"/>
            </a:scene3d>
          </a:bodyPr>
          <a:lstStyle/>
          <a:p>
            <a:pPr algn="justLow"/>
            <a:r>
              <a:rPr lang="ar-SA" sz="2400" dirty="0"/>
              <a:t>مساله ایمنی در عملیات ساختمانی و راهسازی از مهمترین مسایل است به کار بردن اصول ایمنی برای جلوگیری از اتلاف جان کارگران و معلولیت آنها و جلوگیری از وقفه های ناشی از وقوع اتفاقات مزبور در جریان کار می باشد در بسیاری از کشورها عملکرد غیر محتاطانه و غیر مسئولانه شرکتها در مورد مسایل ایمنی باعث بالا رفتن حق بیمه و پرداخت غرائم و جرایم می شود</a:t>
            </a:r>
            <a:endParaRPr lang="fa-IR" sz="2400" dirty="0"/>
          </a:p>
        </p:txBody>
      </p:sp>
      <p:sp>
        <p:nvSpPr>
          <p:cNvPr id="4" name="TextBox 3"/>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TextBox 1"/>
          <p:cNvSpPr txBox="1"/>
          <p:nvPr/>
        </p:nvSpPr>
        <p:spPr>
          <a:xfrm>
            <a:off x="5731522" y="369530"/>
            <a:ext cx="1473481" cy="646331"/>
          </a:xfrm>
          <a:prstGeom prst="rect">
            <a:avLst/>
          </a:prstGeom>
          <a:noFill/>
        </p:spPr>
        <p:txBody>
          <a:bodyPr wrap="none" rtlCol="1">
            <a:spAutoFit/>
          </a:bodyPr>
          <a:lstStyle/>
          <a:p>
            <a:r>
              <a:rPr lang="fa-I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ایمنی</a:t>
            </a:r>
            <a:endParaRPr lang="fa-IR"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just"/>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TextBox 1"/>
          <p:cNvSpPr txBox="1"/>
          <p:nvPr/>
        </p:nvSpPr>
        <p:spPr>
          <a:xfrm>
            <a:off x="1835696" y="391244"/>
            <a:ext cx="6729791" cy="8586966"/>
          </a:xfrm>
          <a:prstGeom prst="rect">
            <a:avLst/>
          </a:prstGeom>
          <a:noFill/>
        </p:spPr>
        <p:txBody>
          <a:bodyPr wrap="none" rtlCol="1">
            <a:spAutoFit/>
          </a:bodyPr>
          <a:lstStyle/>
          <a:p>
            <a:pPr algn="just"/>
            <a:r>
              <a:rPr lang="fa-IR" sz="2400" dirty="0" smtClean="0"/>
              <a:t>7.بازدیدهای دوره ای:روزانه و فنی</a:t>
            </a:r>
          </a:p>
          <a:p>
            <a:pPr algn="just"/>
            <a:endParaRPr lang="fa-IR" sz="2400" dirty="0"/>
          </a:p>
          <a:p>
            <a:pPr algn="just"/>
            <a:r>
              <a:rPr lang="fa-IR" sz="2400" dirty="0"/>
              <a:t>8.شرایط </a:t>
            </a:r>
            <a:r>
              <a:rPr lang="fa-IR" sz="2400" dirty="0" smtClean="0"/>
              <a:t>رانندگان</a:t>
            </a:r>
          </a:p>
          <a:p>
            <a:pPr algn="just"/>
            <a:endParaRPr lang="fa-IR" sz="2400" dirty="0"/>
          </a:p>
          <a:p>
            <a:pPr algn="just"/>
            <a:r>
              <a:rPr lang="fa-IR" sz="2400" dirty="0"/>
              <a:t>9.کمک </a:t>
            </a:r>
            <a:r>
              <a:rPr lang="fa-IR" sz="2400" dirty="0" smtClean="0"/>
              <a:t>متصدی</a:t>
            </a:r>
          </a:p>
          <a:p>
            <a:pPr algn="just"/>
            <a:endParaRPr lang="fa-IR" sz="2400" dirty="0"/>
          </a:p>
          <a:p>
            <a:pPr algn="just"/>
            <a:r>
              <a:rPr lang="fa-IR" sz="2400" dirty="0"/>
              <a:t>10.بازدید از محل </a:t>
            </a:r>
            <a:r>
              <a:rPr lang="fa-IR" sz="2400" dirty="0" smtClean="0"/>
              <a:t>استقرار</a:t>
            </a:r>
          </a:p>
          <a:p>
            <a:pPr algn="just"/>
            <a:endParaRPr lang="fa-IR" sz="2400" dirty="0"/>
          </a:p>
          <a:p>
            <a:pPr algn="just"/>
            <a:r>
              <a:rPr lang="fa-IR" sz="2400" dirty="0"/>
              <a:t>11.عبور بار از فضای </a:t>
            </a:r>
            <a:r>
              <a:rPr lang="fa-IR" sz="2400" dirty="0" smtClean="0"/>
              <a:t>عمومی</a:t>
            </a:r>
          </a:p>
          <a:p>
            <a:pPr algn="just"/>
            <a:endParaRPr lang="fa-IR" sz="2400" dirty="0"/>
          </a:p>
          <a:p>
            <a:pPr algn="just"/>
            <a:r>
              <a:rPr lang="fa-IR" sz="2400" dirty="0"/>
              <a:t>12.ممنوعیت استفاده از بالابر برای جابجایی </a:t>
            </a:r>
            <a:r>
              <a:rPr lang="fa-IR" sz="2400" dirty="0" smtClean="0"/>
              <a:t>افراد</a:t>
            </a:r>
          </a:p>
          <a:p>
            <a:pPr algn="just"/>
            <a:endParaRPr lang="fa-IR" sz="2400" dirty="0"/>
          </a:p>
          <a:p>
            <a:pPr algn="just"/>
            <a:r>
              <a:rPr lang="fa-IR" sz="2400" dirty="0"/>
              <a:t>13.ممنوعیت خوردن و اشامیدن هنگام کار با دستگاه</a:t>
            </a:r>
          </a:p>
          <a:p>
            <a:pPr algn="just"/>
            <a:endParaRPr lang="fa-IR" sz="2400" dirty="0"/>
          </a:p>
          <a:p>
            <a:pPr algn="just"/>
            <a:r>
              <a:rPr lang="fa-IR" sz="2400" dirty="0"/>
              <a:t>14.ممنوعیت استفاده در موقع </a:t>
            </a:r>
            <a:r>
              <a:rPr lang="fa-IR" sz="2400" dirty="0" smtClean="0"/>
              <a:t>طوفان</a:t>
            </a:r>
          </a:p>
          <a:p>
            <a:pPr algn="just"/>
            <a:endParaRPr lang="fa-IR" sz="2400" dirty="0"/>
          </a:p>
          <a:p>
            <a:pPr algn="just"/>
            <a:r>
              <a:rPr lang="fa-IR" sz="2400" dirty="0"/>
              <a:t>15.جابجایی اهسته بار</a:t>
            </a:r>
          </a:p>
          <a:p>
            <a:pPr algn="just"/>
            <a:endParaRPr lang="fa-IR" sz="2400" dirty="0"/>
          </a:p>
          <a:p>
            <a:pPr algn="just"/>
            <a:endParaRPr lang="fa-IR" sz="2400" dirty="0"/>
          </a:p>
          <a:p>
            <a:pPr algn="just"/>
            <a:endParaRPr lang="fa-IR" sz="2400" dirty="0"/>
          </a:p>
          <a:p>
            <a:pPr algn="just"/>
            <a:endParaRPr lang="fa-IR" sz="2400" dirty="0"/>
          </a:p>
          <a:p>
            <a:pPr algn="just"/>
            <a:endParaRPr lang="fa-IR" sz="2400" dirty="0"/>
          </a:p>
          <a:p>
            <a:pPr algn="just"/>
            <a:endParaRPr lang="fa-IR" sz="2400" dirty="0"/>
          </a:p>
        </p:txBody>
      </p:sp>
      <p:pic>
        <p:nvPicPr>
          <p:cNvPr id="3074" name="Picture 2" descr="C:\Users\mcf\Desktop\انیمیشن\اثی.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272415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1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3432978" y="404664"/>
            <a:ext cx="5352747" cy="523220"/>
          </a:xfrm>
          <a:prstGeom prst="rect">
            <a:avLst/>
          </a:prstGeom>
        </p:spPr>
        <p:txBody>
          <a:bodyPr wrap="none">
            <a:spAutoFit/>
          </a:bodyPr>
          <a:lstStyle/>
          <a:p>
            <a:r>
              <a:rPr lang="fa-IR" sz="2800" dirty="0" smtClean="0"/>
              <a:t>ماشین </a:t>
            </a:r>
            <a:r>
              <a:rPr lang="fa-IR" sz="2800" dirty="0"/>
              <a:t>آلات خاکبرداری و گودبرداری</a:t>
            </a:r>
          </a:p>
        </p:txBody>
      </p:sp>
      <p:sp>
        <p:nvSpPr>
          <p:cNvPr id="4" name="TextBox 3"/>
          <p:cNvSpPr txBox="1"/>
          <p:nvPr/>
        </p:nvSpPr>
        <p:spPr>
          <a:xfrm>
            <a:off x="1187623" y="1628800"/>
            <a:ext cx="7601555" cy="923330"/>
          </a:xfrm>
          <a:prstGeom prst="rect">
            <a:avLst/>
          </a:prstGeom>
          <a:noFill/>
        </p:spPr>
        <p:txBody>
          <a:bodyPr wrap="square" rtlCol="1">
            <a:spAutoFit/>
          </a:bodyPr>
          <a:lstStyle/>
          <a:p>
            <a:pPr algn="justLow"/>
            <a:r>
              <a:rPr lang="fa-IR" dirty="0" smtClean="0"/>
              <a:t>این وسایل شامل ماشین آلات ودیگر وسایل موتوری است که برای جابحایی مصالح خاک و وسایل ساختمانی و همچنین در گودبرداری و تخریب مورد استفاده قرار میگیرد</a:t>
            </a:r>
            <a:endParaRPr lang="fa-IR" dirty="0"/>
          </a:p>
        </p:txBody>
      </p:sp>
      <p:sp>
        <p:nvSpPr>
          <p:cNvPr id="5" name="TextBox 4"/>
          <p:cNvSpPr txBox="1"/>
          <p:nvPr/>
        </p:nvSpPr>
        <p:spPr>
          <a:xfrm>
            <a:off x="4229726" y="2996952"/>
            <a:ext cx="4631461" cy="3693319"/>
          </a:xfrm>
          <a:prstGeom prst="rect">
            <a:avLst/>
          </a:prstGeom>
          <a:noFill/>
        </p:spPr>
        <p:txBody>
          <a:bodyPr wrap="none" rtlCol="1">
            <a:spAutoFit/>
          </a:bodyPr>
          <a:lstStyle/>
          <a:p>
            <a:r>
              <a:rPr lang="fa-IR" dirty="0" smtClean="0"/>
              <a:t>1.بازدید و بررسی قبل از شروع کار</a:t>
            </a:r>
          </a:p>
          <a:p>
            <a:endParaRPr lang="fa-IR" dirty="0"/>
          </a:p>
          <a:p>
            <a:r>
              <a:rPr lang="fa-IR" dirty="0" smtClean="0"/>
              <a:t>2.ایجاد راه مناسب</a:t>
            </a:r>
          </a:p>
          <a:p>
            <a:endParaRPr lang="fa-IR" dirty="0"/>
          </a:p>
          <a:p>
            <a:r>
              <a:rPr lang="fa-IR" dirty="0" smtClean="0"/>
              <a:t>3.ممنوعیت بارگیری بیشتر از ظرفیت وبستن بار</a:t>
            </a:r>
          </a:p>
          <a:p>
            <a:endParaRPr lang="fa-IR" dirty="0"/>
          </a:p>
          <a:p>
            <a:r>
              <a:rPr lang="fa-IR" dirty="0" smtClean="0"/>
              <a:t>4.خروچ از وسیله هنگام بارگیری</a:t>
            </a:r>
          </a:p>
          <a:p>
            <a:endParaRPr lang="fa-IR" dirty="0"/>
          </a:p>
          <a:p>
            <a:r>
              <a:rPr lang="fa-IR" dirty="0" smtClean="0"/>
              <a:t>5.توقف وسیله</a:t>
            </a:r>
          </a:p>
          <a:p>
            <a:endParaRPr lang="fa-IR" dirty="0"/>
          </a:p>
          <a:p>
            <a:r>
              <a:rPr lang="fa-IR" dirty="0" smtClean="0"/>
              <a:t>6.تهویه هنگام تخلیه</a:t>
            </a:r>
          </a:p>
          <a:p>
            <a:endParaRPr lang="fa-IR" dirty="0"/>
          </a:p>
          <a:p>
            <a:endParaRPr lang="fa-IR" dirty="0"/>
          </a:p>
        </p:txBody>
      </p:sp>
      <p:pic>
        <p:nvPicPr>
          <p:cNvPr id="2050" name="Picture 2" descr="C:\Users\mcf\Desktop\انیمیشن\ایقف.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220885"/>
            <a:ext cx="2550536" cy="236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5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C:\Users\mcf\Desktop\New folder (2)\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83783"/>
            <a:ext cx="2871589" cy="24902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cf\Desktop\New folder (2)\تیفط.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973" y="2564904"/>
            <a:ext cx="2822682" cy="2106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cf\Desktop\New folder (2)\تیفقث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083" y="620688"/>
            <a:ext cx="2579825"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cf\Desktop\New folder (2)\نلغل.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748" y="3807563"/>
            <a:ext cx="3096344" cy="23222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cf\Desktop\New folder (2)\اسفبطق.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929" y="3429000"/>
            <a:ext cx="2491044" cy="261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5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TextBox 1"/>
          <p:cNvSpPr txBox="1"/>
          <p:nvPr/>
        </p:nvSpPr>
        <p:spPr>
          <a:xfrm>
            <a:off x="3059832" y="2564903"/>
            <a:ext cx="3475631" cy="830997"/>
          </a:xfrm>
          <a:prstGeom prst="rect">
            <a:avLst/>
          </a:prstGeom>
          <a:scene3d>
            <a:camera prst="isometricOffAxis2Left"/>
            <a:lightRig rig="threePt" dir="tl">
              <a:rot lat="0" lon="0" rev="0"/>
            </a:lightRig>
          </a:scene3d>
          <a:sp3d prstMaterial="metal">
            <a:bevelT w="10000" h="10000"/>
          </a:sp3d>
        </p:spPr>
        <p:style>
          <a:lnRef idx="1">
            <a:schemeClr val="accent6"/>
          </a:lnRef>
          <a:fillRef idx="3">
            <a:schemeClr val="accent6"/>
          </a:fillRef>
          <a:effectRef idx="2">
            <a:schemeClr val="accent6"/>
          </a:effectRef>
          <a:fontRef idx="minor">
            <a:schemeClr val="lt1"/>
          </a:fontRef>
        </p:style>
        <p:txBody>
          <a:bodyPr wrap="none" rtlCol="1">
            <a:spAutoFit/>
          </a:bodyPr>
          <a:lstStyle/>
          <a:p>
            <a:r>
              <a:rPr lang="fa-IR" sz="4800" dirty="0" smtClean="0"/>
              <a:t>ایمنی مصالح</a:t>
            </a:r>
            <a:endParaRPr lang="fa-IR" sz="4800" dirty="0"/>
          </a:p>
        </p:txBody>
      </p:sp>
      <p:pic>
        <p:nvPicPr>
          <p:cNvPr id="7170" name="Picture 2" descr="C:\Users\mcf\Desktop\عکس ایمنی\1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24142" y="4077072"/>
            <a:ext cx="3208098" cy="243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434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827584" y="1270501"/>
            <a:ext cx="8026284" cy="5632311"/>
          </a:xfrm>
          <a:prstGeom prst="rect">
            <a:avLst/>
          </a:prstGeom>
        </p:spPr>
        <p:txBody>
          <a:bodyPr wrap="square">
            <a:spAutoFit/>
          </a:bodyPr>
          <a:lstStyle/>
          <a:p>
            <a:pPr marL="285750" indent="-285750">
              <a:buFontTx/>
              <a:buChar char="-"/>
            </a:pPr>
            <a:r>
              <a:rPr lang="fa-IR" dirty="0" smtClean="0"/>
              <a:t>در </a:t>
            </a:r>
            <a:r>
              <a:rPr lang="fa-IR" dirty="0"/>
              <a:t>مواردی كه محل انباشتن مصالح ساختمانی در معبر یا مجاورت آن می باشد، بایستی طوری انباشته شوند كه خطر ریزش یا افتادن آنها وجود نداشته باشد</a:t>
            </a:r>
            <a:r>
              <a:rPr lang="fa-IR" dirty="0" smtClean="0"/>
              <a:t>.</a:t>
            </a:r>
          </a:p>
          <a:p>
            <a:pPr marL="285750" indent="-285750">
              <a:buFontTx/>
              <a:buChar char="-"/>
            </a:pPr>
            <a:endParaRPr lang="fa-IR" dirty="0"/>
          </a:p>
          <a:p>
            <a:pPr marL="285750" indent="-285750">
              <a:buFontTx/>
              <a:buChar char="-"/>
            </a:pPr>
            <a:r>
              <a:rPr lang="fa-IR" dirty="0"/>
              <a:t>- محل انباشته شدن مصالح باید به وسیله علایم راهنما قابل رویت و مشخص شوند</a:t>
            </a:r>
            <a:r>
              <a:rPr lang="fa-IR" dirty="0" smtClean="0"/>
              <a:t>.</a:t>
            </a:r>
          </a:p>
          <a:p>
            <a:pPr marL="285750" indent="-285750">
              <a:buFontTx/>
              <a:buChar char="-"/>
            </a:pPr>
            <a:endParaRPr lang="fa-IR" dirty="0"/>
          </a:p>
          <a:p>
            <a:pPr marL="285750" indent="-285750">
              <a:buFontTx/>
              <a:buChar char="-"/>
            </a:pPr>
            <a:r>
              <a:rPr lang="fa-IR" dirty="0"/>
              <a:t>- انباركردن مصالح در نزدیكی لبه های گودبرداری یا هر نوع پرتگاه دیگرممنوع است؛ مگر اینكه تمهیدات حفاظتی مناسب به عمل آمده باشد. حداقل فاصله از لبه گود 3 متر می باشد</a:t>
            </a:r>
            <a:r>
              <a:rPr lang="fa-IR" dirty="0" smtClean="0"/>
              <a:t>.</a:t>
            </a:r>
          </a:p>
          <a:p>
            <a:pPr marL="285750" indent="-285750">
              <a:buFontTx/>
              <a:buChar char="-"/>
            </a:pPr>
            <a:endParaRPr lang="fa-IR" dirty="0"/>
          </a:p>
          <a:p>
            <a:pPr marL="285750" indent="-285750">
              <a:buFontTx/>
              <a:buChar char="-"/>
            </a:pPr>
            <a:r>
              <a:rPr lang="fa-IR" dirty="0"/>
              <a:t>- از انباشتن مواد و مصالحی مانند كیسه های گچ و سیمان برروی هم به ارتفاع زیاد و بدون داشتن تكیه گاه مناسب جلوگیری </a:t>
            </a:r>
            <a:r>
              <a:rPr lang="fa-IR" dirty="0" smtClean="0"/>
              <a:t>شود</a:t>
            </a:r>
          </a:p>
          <a:p>
            <a:pPr marL="285750" indent="-285750">
              <a:buFontTx/>
              <a:buChar char="-"/>
            </a:pPr>
            <a:endParaRPr lang="fa-IR" dirty="0"/>
          </a:p>
          <a:p>
            <a:pPr marL="285750" indent="-285750">
              <a:buFontTx/>
              <a:buChar char="-"/>
            </a:pPr>
            <a:r>
              <a:rPr lang="fa-IR" dirty="0"/>
              <a:t>مواد و مصالحی كه در مقابل رطوبت صدمه می بینند باید در محل های خشك و دور از رطوبت نگهداری شوند</a:t>
            </a:r>
            <a:r>
              <a:rPr lang="fa-IR" dirty="0" smtClean="0"/>
              <a:t>.</a:t>
            </a:r>
          </a:p>
          <a:p>
            <a:pPr marL="285750" indent="-285750">
              <a:buFontTx/>
              <a:buChar char="-"/>
            </a:pPr>
            <a:endParaRPr lang="fa-IR" dirty="0"/>
          </a:p>
          <a:p>
            <a:pPr marL="285750" indent="-285750">
              <a:buFontTx/>
              <a:buChar char="-"/>
            </a:pPr>
            <a:r>
              <a:rPr lang="fa-IR" dirty="0"/>
              <a:t>مصالح ساختمانی که در كنار دیوارها و تیغه ها انبار می شوند، نباید فشار بیش از اندازه به دیوار یا تیغه وارد نمایند</a:t>
            </a:r>
            <a:endParaRPr lang="fa-IR" dirty="0" smtClean="0"/>
          </a:p>
          <a:p>
            <a:pPr marL="285750" indent="-285750">
              <a:buFontTx/>
              <a:buChar char="-"/>
            </a:pPr>
            <a:endParaRPr lang="fa-IR" dirty="0"/>
          </a:p>
          <a:p>
            <a:pPr marL="285750" indent="-285750">
              <a:buFontTx/>
              <a:buChar char="-"/>
            </a:pPr>
            <a:endParaRPr lang="fa-IR" dirty="0"/>
          </a:p>
        </p:txBody>
      </p:sp>
    </p:spTree>
    <p:extLst>
      <p:ext uri="{BB962C8B-B14F-4D97-AF65-F5344CB8AC3E}">
        <p14:creationId xmlns:p14="http://schemas.microsoft.com/office/powerpoint/2010/main" val="350256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1763688" y="1340768"/>
            <a:ext cx="6840760" cy="2862322"/>
          </a:xfrm>
          <a:prstGeom prst="rect">
            <a:avLst/>
          </a:prstGeom>
        </p:spPr>
        <p:txBody>
          <a:bodyPr wrap="square">
            <a:spAutoFit/>
          </a:bodyPr>
          <a:lstStyle/>
          <a:p>
            <a:pPr marL="285750" indent="-285750">
              <a:buFontTx/>
              <a:buChar char="-"/>
            </a:pPr>
            <a:r>
              <a:rPr lang="fa-IR" dirty="0" smtClean="0"/>
              <a:t>به </a:t>
            </a:r>
            <a:r>
              <a:rPr lang="fa-IR" dirty="0"/>
              <a:t>طور كلی مسیرهای حركت كارگران و وسایل نقلیه برای حمل مصالح به منظور جلوگیری از وقوع حادثه باید عاری از هرگونه مانع باشد</a:t>
            </a:r>
            <a:r>
              <a:rPr lang="fa-IR" dirty="0" smtClean="0"/>
              <a:t>.</a:t>
            </a:r>
          </a:p>
          <a:p>
            <a:pPr marL="285750" indent="-285750">
              <a:buFontTx/>
              <a:buChar char="-"/>
            </a:pPr>
            <a:endParaRPr lang="fa-IR" dirty="0"/>
          </a:p>
          <a:p>
            <a:pPr marL="285750" indent="-285750">
              <a:buFontTx/>
              <a:buChar char="-"/>
            </a:pPr>
            <a:r>
              <a:rPr lang="fa-IR" dirty="0"/>
              <a:t>نگهداری مواد قابل اشتعال، به ویژه مایعات بایستی دارای چراغ ها، كلیدها، فیوزها و سایر ادوات الكتریكی ضدجرقه و ضد انفجار باشد</a:t>
            </a:r>
            <a:r>
              <a:rPr lang="fa-IR" dirty="0" smtClean="0"/>
              <a:t>.</a:t>
            </a:r>
          </a:p>
          <a:p>
            <a:pPr marL="285750" indent="-285750">
              <a:buFontTx/>
              <a:buChar char="-"/>
            </a:pPr>
            <a:endParaRPr lang="fa-IR" dirty="0"/>
          </a:p>
          <a:p>
            <a:pPr marL="285750" indent="-285750">
              <a:buFontTx/>
              <a:buChar char="-"/>
            </a:pPr>
            <a:r>
              <a:rPr lang="fa-IR" dirty="0"/>
              <a:t>كپسول های محتوی گاز كه در فضای آزاد نگهداشته می شوند باید از تابش مستقیم خورشید، تغییرات زیاد درجه حرارت، تراكم برق یا رطوبت مداوم به دور باشند.</a:t>
            </a:r>
          </a:p>
        </p:txBody>
      </p:sp>
    </p:spTree>
    <p:extLst>
      <p:ext uri="{BB962C8B-B14F-4D97-AF65-F5344CB8AC3E}">
        <p14:creationId xmlns:p14="http://schemas.microsoft.com/office/powerpoint/2010/main" val="26171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2052" name="Picture 4" descr="C:\Users\mcf\Desktop\انیمیشن\عفیت.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99214" y="4365104"/>
            <a:ext cx="2152649" cy="21526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cf\Desktop\انیمیشن\فتهبرنتل.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54202"/>
            <a:ext cx="1768625" cy="17686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cf\Desktop\انیمیشن\قعقتابرعت.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4365104"/>
            <a:ext cx="33528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mcf\Desktop\انیمیشن\لظذر ط.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11688" y="2673896"/>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mcf\Desktop\انیمیشن\یتبلرنوم..jp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382" y="494922"/>
            <a:ext cx="2094158" cy="18614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mcf\Desktop\انیمیشن\یعغقت.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44087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7328" y="2319125"/>
            <a:ext cx="1760424" cy="132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692696"/>
            <a:ext cx="502285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dirty="0"/>
          </a:p>
        </p:txBody>
      </p:sp>
      <p:pic>
        <p:nvPicPr>
          <p:cNvPr id="6146" name="Picture 2" descr="C:\Users\mcf\Desktop\انیمیشن\عتسقطیع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3622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cf\Desktop\انیمیشن\شفلسشلسیا.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437112"/>
            <a:ext cx="3456384" cy="296261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1227286" y="857166"/>
            <a:ext cx="7880424" cy="5583981"/>
          </a:xfrm>
        </p:spPr>
        <p:txBody>
          <a:bodyPr>
            <a:normAutofit/>
          </a:bodyPr>
          <a:lstStyle/>
          <a:p>
            <a:pPr algn="just"/>
            <a:endParaRPr lang="fa-IR" sz="2400" dirty="0"/>
          </a:p>
          <a:p>
            <a:pPr algn="just"/>
            <a:r>
              <a:rPr lang="fa-IR" sz="2400" dirty="0"/>
              <a:t>در قرن اخير با رشد جمعيت در دنيا در ساخت ساختمان ها نيز تحولات عمده اي بوجود آمده است كه اين تحولات خطرات ناشي از كار را در ساختمان ها  به اوج خود رسانيده است و همه ساله بسياري از كارگران و كارمندان مشغول در ساختمان ها را كشته و مجروح مي كند. احتمال وقوع حوادث را به كلي نمي توان از بين برد ولي با رعايت بعضي از نكات ايمني و حفاظتي مي توان آن را به مقدار قابل توجهي كاهش داد. بدين معني كه بوسيله مديريت صحيح و طرح نقشه از قبل و كنترل روش هاي انجام كار، مي توانيم ،به هدف هاي حفاظتي خود </a:t>
            </a:r>
            <a:r>
              <a:rPr lang="fa-IR" sz="2400" dirty="0" smtClean="0"/>
              <a:t>برسيم</a:t>
            </a:r>
            <a:endParaRPr lang="fa-IR" sz="2400" dirty="0"/>
          </a:p>
          <a:p>
            <a:pPr algn="just"/>
            <a:endParaRPr lang="fa-IR" sz="2400" dirty="0"/>
          </a:p>
        </p:txBody>
      </p:sp>
      <p:sp>
        <p:nvSpPr>
          <p:cNvPr id="4" name="TextBox 3"/>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4805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484784"/>
            <a:ext cx="7992888" cy="4525963"/>
          </a:xfrm>
        </p:spPr>
        <p:txBody>
          <a:bodyPr>
            <a:normAutofit/>
          </a:bodyPr>
          <a:lstStyle/>
          <a:p>
            <a:pPr algn="just"/>
            <a:r>
              <a:rPr lang="fa-IR" sz="2400" dirty="0" smtClean="0"/>
              <a:t>مواد </a:t>
            </a:r>
            <a:r>
              <a:rPr lang="fa-IR" sz="2400" dirty="0"/>
              <a:t>قانوني: </a:t>
            </a:r>
            <a:endParaRPr lang="fa-IR" sz="2400" dirty="0" smtClean="0"/>
          </a:p>
          <a:p>
            <a:pPr algn="just"/>
            <a:r>
              <a:rPr lang="fa-IR" sz="2400" dirty="0"/>
              <a:t>ماده 87 قانون كار: كليه افراد حقيقي و حقوقي كه بخواهند كارگاه جديدي را احداث نمايند و يا كارگاه </a:t>
            </a:r>
            <a:r>
              <a:rPr lang="fa-IR" sz="2400" dirty="0" smtClean="0"/>
              <a:t>هاي موجود </a:t>
            </a:r>
            <a:r>
              <a:rPr lang="fa-IR" sz="2400" dirty="0"/>
              <a:t>را </a:t>
            </a:r>
            <a:r>
              <a:rPr lang="fa-IR" sz="2400" dirty="0" smtClean="0"/>
              <a:t>توسعه بخشند،مكلفند</a:t>
            </a:r>
            <a:r>
              <a:rPr lang="fa-IR" sz="2400" dirty="0"/>
              <a:t>، قبل از شروع به كار، برنامه و نقشه هاي ساختمان طرح هاي مورد نظر را با توجه  به مقررات ايمني و آيين نامه ،تهيه و براي تصويب به وزارت كار ارسال دارند. شروع ساختمان سازي محل هاي مورد نظر و همچنين  بهره برداري از كارگاه هاي مذكور با مجوز رسمي از وزارت كار خواهد بود</a:t>
            </a:r>
          </a:p>
          <a:p>
            <a:pPr algn="just"/>
            <a:endParaRPr lang="fa-IR" sz="2400" dirty="0"/>
          </a:p>
        </p:txBody>
      </p:sp>
      <p:sp>
        <p:nvSpPr>
          <p:cNvPr id="4" name="TextBox 3"/>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20656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3057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764704"/>
            <a:ext cx="7335117" cy="5632311"/>
          </a:xfrm>
          <a:prstGeom prst="rect">
            <a:avLst/>
          </a:prstGeom>
        </p:spPr>
        <p:txBody>
          <a:bodyPr wrap="square">
            <a:spAutoFit/>
          </a:bodyPr>
          <a:lstStyle/>
          <a:p>
            <a:pPr marL="457200" indent="-457200" algn="justLow">
              <a:buAutoNum type="arabicPeriod"/>
            </a:pPr>
            <a:r>
              <a:rPr lang="fa-IR" sz="2400" dirty="0" smtClean="0"/>
              <a:t>در </a:t>
            </a:r>
            <a:r>
              <a:rPr lang="fa-IR" sz="2400" dirty="0"/>
              <a:t>هر كارگاه ساختماني ، كارفرما موظف است </a:t>
            </a:r>
            <a:r>
              <a:rPr lang="fa-IR" sz="2400" dirty="0" smtClean="0"/>
              <a:t>      اقدامات </a:t>
            </a:r>
            <a:r>
              <a:rPr lang="fa-IR" sz="2400" dirty="0"/>
              <a:t>لازم به منظور حفظ و تأ‌مين ايمني عمومي را بعمل </a:t>
            </a:r>
            <a:r>
              <a:rPr lang="fa-IR" sz="2400" dirty="0" smtClean="0"/>
              <a:t>آورد</a:t>
            </a:r>
          </a:p>
          <a:p>
            <a:pPr marL="457200" indent="-457200" algn="justLow">
              <a:buAutoNum type="arabicPeriod"/>
            </a:pPr>
            <a:endParaRPr lang="fa-IR" sz="2400" dirty="0"/>
          </a:p>
          <a:p>
            <a:pPr marL="457200" indent="-457200" algn="justLow">
              <a:buAutoNum type="arabicPeriod"/>
            </a:pPr>
            <a:r>
              <a:rPr lang="fa-IR" sz="2400" dirty="0" smtClean="0"/>
              <a:t>هر </a:t>
            </a:r>
            <a:r>
              <a:rPr lang="fa-IR" sz="2400" dirty="0"/>
              <a:t>كارفرما مسئول تدارك و فراهم آوردن روشنايي كافي در فضاهاي عمومي ، تهيه نرده و حفاظ و نصب آنها در اطراف سقفها و ديوارهاي خالي و فضاهاي باز ، فراهم آوردن و نصب نرده و حفاظ در اطراف پله‌ها وپاگردها ، ايجاد ورودي ايمن براي كارگاه ساختماني و محل كار ، فراهم آوردن وسايل اطفاء حريق ، تأمين آب آشاميدني سالم و ايجاد سرويسهاي بهداشتي ، تهيه وسايل حفاظت فردي و كمكهاي  اوليه و بطور كلي فراهم آوردن و تأمين شرايط ايمني عمومي، در داخل كارگاه ساختماني است</a:t>
            </a:r>
          </a:p>
          <a:p>
            <a:pPr marL="457200" indent="-457200" algn="justLow">
              <a:buAutoNum type="arabicPeriod"/>
            </a:pPr>
            <a:endParaRPr lang="fa-IR" sz="2400" dirty="0"/>
          </a:p>
        </p:txBody>
      </p:sp>
      <p:sp>
        <p:nvSpPr>
          <p:cNvPr id="6" name="TextBox 5"/>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34099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824038"/>
            <a:ext cx="6011863"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Content Placeholder 2"/>
          <p:cNvSpPr txBox="1">
            <a:spLocks/>
          </p:cNvSpPr>
          <p:nvPr/>
        </p:nvSpPr>
        <p:spPr>
          <a:xfrm>
            <a:off x="724282" y="260649"/>
            <a:ext cx="8286046" cy="6180498"/>
          </a:xfrm>
          <a:prstGeom prst="rect">
            <a:avLst/>
          </a:prstGeom>
        </p:spPr>
        <p:txBody>
          <a:bodyPr vert="horz">
            <a:normAutofit/>
          </a:bodyPr>
          <a:lst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Low"/>
            <a:r>
              <a:rPr lang="fa-IR" sz="2400" dirty="0" smtClean="0"/>
              <a:t>3. هر كار فرما بايد ابزار و وسايل و تجهيزات لازم براي انجام عمليات ساختماني توسط كارگران را با رعايت مواد اين مبحث تهيه و نگهداري نمايد تا در موقع لازم در اختيار كارگران قرار دهد و ضمن دادن آموزش هاي لازم به آنها ،مراقبت نمايد كه از آن وسايل به طور صحيح استفاده كنن</a:t>
            </a:r>
          </a:p>
          <a:p>
            <a:pPr algn="justLow"/>
            <a:endParaRPr lang="fa-IR" sz="2400" dirty="0"/>
          </a:p>
          <a:p>
            <a:pPr algn="justLow"/>
            <a:endParaRPr lang="fa-IR" sz="2400" dirty="0" smtClean="0"/>
          </a:p>
          <a:p>
            <a:pPr algn="justLow"/>
            <a:endParaRPr lang="fa-IR" sz="2400" dirty="0"/>
          </a:p>
          <a:p>
            <a:pPr algn="justLow"/>
            <a:endParaRPr lang="fa-IR" sz="2400" dirty="0" smtClean="0"/>
          </a:p>
          <a:p>
            <a:pPr algn="justLow"/>
            <a:endParaRPr lang="fa-IR" sz="2400" dirty="0"/>
          </a:p>
          <a:p>
            <a:pPr algn="justLow"/>
            <a:endParaRPr lang="fa-IR" sz="2400" dirty="0"/>
          </a:p>
        </p:txBody>
      </p:sp>
      <p:sp>
        <p:nvSpPr>
          <p:cNvPr id="10" name="Content Placeholder 3"/>
          <p:cNvSpPr txBox="1">
            <a:spLocks/>
          </p:cNvSpPr>
          <p:nvPr/>
        </p:nvSpPr>
        <p:spPr>
          <a:xfrm>
            <a:off x="724282" y="2564904"/>
            <a:ext cx="8261302" cy="3859518"/>
          </a:xfrm>
          <a:prstGeom prst="rect">
            <a:avLst/>
          </a:prstGeom>
        </p:spPr>
        <p:txBody>
          <a:bodyPr vert="horz" wrap="square">
            <a:spAutoFit/>
          </a:bodyPr>
          <a:lst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Low"/>
            <a:r>
              <a:rPr lang="fa-IR" sz="2400" dirty="0" smtClean="0"/>
              <a:t>4. عمليات ساختماني بايد طوري برنامه‌ريزي و اجرا شود كه خطرهاي احتمالي ناشي از آن ، در داخل يا خارج از محل كار ، در  اسرع وقت قابل پيشگيري باشد. </a:t>
            </a:r>
          </a:p>
          <a:p>
            <a:pPr algn="justLow"/>
            <a:r>
              <a:rPr lang="fa-IR" sz="2400" dirty="0" smtClean="0"/>
              <a:t>در صورت احتمال وقوع خطر جاني ، كارفرما موظف است فورا كار را متوقف نمايد و كارگران را از محل احتمال وقوع حادثه دور كند . كارفرما بايد وقوع هر گونه حادثه ناشي از كار در ساعت كار عادي يا غير عادي روزانه در محل كارگاه را در اسرع وقت و قبل از آنكه علائم و آثار مرتبط با آن از بين رفته باشد به واحد هاي مربوط در وزارت بهداشت واداره كار و امور اجتماعي محل اطلاع دهد. </a:t>
            </a:r>
            <a:endParaRPr lang="fa-IR" sz="2400" dirty="0"/>
          </a:p>
        </p:txBody>
      </p:sp>
    </p:spTree>
    <p:extLst>
      <p:ext uri="{BB962C8B-B14F-4D97-AF65-F5344CB8AC3E}">
        <p14:creationId xmlns:p14="http://schemas.microsoft.com/office/powerpoint/2010/main" val="109740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8809" y="1268759"/>
            <a:ext cx="4714752" cy="1015663"/>
          </a:xfrm>
          <a:prstGeom prst="rect">
            <a:avLst/>
          </a:prstGeom>
          <a:noFill/>
        </p:spPr>
        <p:txBody>
          <a:bodyPr wrap="none" rtlCol="1">
            <a:prstTxWarp prst="textArchUp">
              <a:avLst/>
            </a:prstTxWarp>
            <a:spAutoFit/>
          </a:bodyPr>
          <a:lstStyle/>
          <a:p>
            <a:r>
              <a:rPr lang="fa-IR"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ایمنی کارگاه</a:t>
            </a:r>
            <a:endParaRPr lang="fa-IR"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4" name="Picture 4" descr="C:\Users\mcf\Desktop\انیمیشن\غفصشصث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132856"/>
            <a:ext cx="4544332" cy="42293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7463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4932040" y="476672"/>
            <a:ext cx="3288080" cy="1015663"/>
          </a:xfrm>
          <a:prstGeom prst="rect">
            <a:avLst/>
          </a:prstGeom>
        </p:spPr>
        <p:txBody>
          <a:bodyPr wrap="none">
            <a:spAutoFit/>
          </a:bodyPr>
          <a:lstStyle/>
          <a:p>
            <a:r>
              <a:rPr lang="fa-IR" sz="6000" dirty="0"/>
              <a:t>گودبرداری</a:t>
            </a:r>
          </a:p>
        </p:txBody>
      </p:sp>
      <p:pic>
        <p:nvPicPr>
          <p:cNvPr id="1027" name="Picture 3" descr="C:\Users\mcf\Desktop\New folder (2)\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628800"/>
            <a:ext cx="4316115" cy="374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61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5" y="1916832"/>
            <a:ext cx="328747"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 ی م ن ی </a:t>
            </a:r>
            <a:endParaRPr lang="fa-I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948295" y="2197690"/>
            <a:ext cx="6516216" cy="2554545"/>
          </a:xfrm>
          <a:prstGeom prst="rect">
            <a:avLst/>
          </a:prstGeom>
        </p:spPr>
        <p:txBody>
          <a:bodyPr wrap="square">
            <a:spAutoFit/>
          </a:bodyPr>
          <a:lstStyle/>
          <a:p>
            <a:pPr algn="justLow"/>
            <a:r>
              <a:rPr lang="fa-IR" sz="2000" dirty="0">
                <a:solidFill>
                  <a:prstClr val="black"/>
                </a:solidFill>
              </a:rPr>
              <a:t>گودبرداری بدون چوب بست یاعدم كفایت آن، عدم اطلاع كافی از نحوه چوب بست، بی اطلاعی از مقاومت زمین، عدم مقاوت چوب بست در مقابل بار زیاد، استفاده از چوب های پوسیده یا کم مقاومت، عدم توجه به چوب بست بعد از باران های سنگین و خرابی های ناشی از آب، شکستگی، بریدن دیوارهای گود به وسیله ماشین های مخصوص حفاری بدون تنظیم آنها، بی دقتی کارگران به ویژه رانندگان وسایل گودبرداری و جرثقیل هنگام حفاری.</a:t>
            </a:r>
          </a:p>
        </p:txBody>
      </p:sp>
      <p:sp>
        <p:nvSpPr>
          <p:cNvPr id="2" name="TextBox 1"/>
          <p:cNvSpPr txBox="1"/>
          <p:nvPr/>
        </p:nvSpPr>
        <p:spPr>
          <a:xfrm>
            <a:off x="5076056" y="476672"/>
            <a:ext cx="3397085" cy="523220"/>
          </a:xfrm>
          <a:prstGeom prst="rect">
            <a:avLst/>
          </a:prstGeom>
          <a:noFill/>
        </p:spPr>
        <p:txBody>
          <a:bodyPr wrap="none" rtlCol="1">
            <a:spAutoFit/>
          </a:bodyPr>
          <a:lstStyle/>
          <a:p>
            <a:r>
              <a:rPr lang="fa-IR" sz="2800" dirty="0" smtClean="0"/>
              <a:t>علل حوادث گودبرداری</a:t>
            </a:r>
            <a:endParaRPr lang="fa-IR" sz="2800" dirty="0"/>
          </a:p>
        </p:txBody>
      </p:sp>
    </p:spTree>
    <p:extLst>
      <p:ext uri="{BB962C8B-B14F-4D97-AF65-F5344CB8AC3E}">
        <p14:creationId xmlns:p14="http://schemas.microsoft.com/office/powerpoint/2010/main" val="321964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437</TotalTime>
  <Words>1921</Words>
  <Application>Microsoft Office PowerPoint</Application>
  <PresentationFormat>On-screen Show (4:3)</PresentationFormat>
  <Paragraphs>156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mcf</dc:creator>
  <cp:lastModifiedBy>valieasr_PC</cp:lastModifiedBy>
  <cp:revision>58</cp:revision>
  <dcterms:created xsi:type="dcterms:W3CDTF">2015-04-19T08:45:57Z</dcterms:created>
  <dcterms:modified xsi:type="dcterms:W3CDTF">2015-12-24T19:34:43Z</dcterms:modified>
</cp:coreProperties>
</file>