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2" r:id="rId3"/>
    <p:sldId id="276" r:id="rId4"/>
    <p:sldId id="263" r:id="rId5"/>
    <p:sldId id="277" r:id="rId6"/>
    <p:sldId id="264" r:id="rId7"/>
    <p:sldId id="278" r:id="rId8"/>
    <p:sldId id="265" r:id="rId9"/>
    <p:sldId id="279" r:id="rId10"/>
    <p:sldId id="266" r:id="rId11"/>
    <p:sldId id="280" r:id="rId12"/>
    <p:sldId id="267" r:id="rId13"/>
    <p:sldId id="281" r:id="rId14"/>
    <p:sldId id="268" r:id="rId15"/>
    <p:sldId id="282" r:id="rId16"/>
    <p:sldId id="269" r:id="rId17"/>
    <p:sldId id="283" r:id="rId18"/>
    <p:sldId id="270" r:id="rId19"/>
    <p:sldId id="285" r:id="rId20"/>
    <p:sldId id="271" r:id="rId21"/>
    <p:sldId id="286" r:id="rId22"/>
    <p:sldId id="272" r:id="rId23"/>
    <p:sldId id="287" r:id="rId24"/>
    <p:sldId id="275" r:id="rId25"/>
    <p:sldId id="288" r:id="rId26"/>
    <p:sldId id="273" r:id="rId27"/>
    <p:sldId id="289" r:id="rId28"/>
    <p:sldId id="274" r:id="rId29"/>
    <p:sldId id="290"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777777"/>
    <a:srgbClr val="F4F1EC"/>
    <a:srgbClr val="E9E4DB"/>
    <a:srgbClr val="4237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88" d="100"/>
          <a:sy n="88" d="100"/>
        </p:scale>
        <p:origin x="133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304800" y="2438400"/>
            <a:ext cx="8153400" cy="762000"/>
          </a:xfrm>
        </p:spPr>
        <p:txBody>
          <a:bodyPr/>
          <a:lstStyle>
            <a:lvl1pPr>
              <a:defRPr>
                <a:solidFill>
                  <a:srgbClr val="333333"/>
                </a:solidFill>
              </a:defRPr>
            </a:lvl1pPr>
          </a:lstStyle>
          <a:p>
            <a:pPr lvl="0"/>
            <a:r>
              <a:rPr lang="en-US" altLang="en-US" noProof="0" dirty="0" smtClean="0"/>
              <a:t>Click to edit Master title style</a:t>
            </a:r>
          </a:p>
        </p:txBody>
      </p:sp>
      <p:sp>
        <p:nvSpPr>
          <p:cNvPr id="7171" name="Rectangle 3"/>
          <p:cNvSpPr>
            <a:spLocks noGrp="1" noChangeArrowheads="1"/>
          </p:cNvSpPr>
          <p:nvPr>
            <p:ph type="subTitle" idx="1"/>
          </p:nvPr>
        </p:nvSpPr>
        <p:spPr>
          <a:xfrm>
            <a:off x="2057400" y="4343400"/>
            <a:ext cx="6858000" cy="1219200"/>
          </a:xfrm>
        </p:spPr>
        <p:txBody>
          <a:bodyPr/>
          <a:lstStyle>
            <a:lvl1pPr marL="0" indent="0">
              <a:buFontTx/>
              <a:buNone/>
              <a:defRPr sz="1400" b="1">
                <a:solidFill>
                  <a:schemeClr val="tx1"/>
                </a:solidFill>
              </a:defRPr>
            </a:lvl1pPr>
          </a:lstStyle>
          <a:p>
            <a:pPr lvl="0"/>
            <a:r>
              <a:rPr lang="en-US" altLang="en-US" noProof="0" dirty="0" smtClean="0"/>
              <a:t>Click to edit Master subtitle style</a:t>
            </a:r>
          </a:p>
        </p:txBody>
      </p:sp>
      <p:sp>
        <p:nvSpPr>
          <p:cNvPr id="7172" name="Rectangle 4"/>
          <p:cNvSpPr>
            <a:spLocks noGrp="1" noChangeArrowheads="1"/>
          </p:cNvSpPr>
          <p:nvPr>
            <p:ph type="dt" sz="half" idx="2"/>
          </p:nvPr>
        </p:nvSpPr>
        <p:spPr/>
        <p:txBody>
          <a:bodyPr/>
          <a:lstStyle>
            <a:lvl1pPr>
              <a:defRPr/>
            </a:lvl1pPr>
          </a:lstStyle>
          <a:p>
            <a:endParaRPr lang="en-US" altLang="en-US" dirty="0"/>
          </a:p>
        </p:txBody>
      </p:sp>
      <p:sp>
        <p:nvSpPr>
          <p:cNvPr id="7173" name="Rectangle 5"/>
          <p:cNvSpPr>
            <a:spLocks noGrp="1" noChangeArrowheads="1"/>
          </p:cNvSpPr>
          <p:nvPr>
            <p:ph type="ftr" sz="quarter" idx="3"/>
          </p:nvPr>
        </p:nvSpPr>
        <p:spPr/>
        <p:txBody>
          <a:bodyPr/>
          <a:lstStyle>
            <a:lvl1pPr>
              <a:defRPr/>
            </a:lvl1pPr>
          </a:lstStyle>
          <a:p>
            <a:endParaRPr lang="en-US" altLang="en-US" dirty="0"/>
          </a:p>
        </p:txBody>
      </p:sp>
      <p:sp>
        <p:nvSpPr>
          <p:cNvPr id="7174" name="Rectangle 6"/>
          <p:cNvSpPr>
            <a:spLocks noGrp="1" noChangeArrowheads="1"/>
          </p:cNvSpPr>
          <p:nvPr>
            <p:ph type="sldNum" sz="quarter" idx="4"/>
          </p:nvPr>
        </p:nvSpPr>
        <p:spPr/>
        <p:txBody>
          <a:bodyPr/>
          <a:lstStyle>
            <a:lvl1pPr>
              <a:defRPr/>
            </a:lvl1pPr>
          </a:lstStyle>
          <a:p>
            <a:fld id="{DA484345-0FB2-43E2-B620-604167C5FDFC}" type="slidenum">
              <a:rPr lang="en-US" altLang="en-US" smtClean="0"/>
              <a:pPr/>
              <a:t>‹#›</a:t>
            </a:fld>
            <a:endParaRPr lang="en-US"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27B9610D-838A-4160-B7A3-5FB893BCFBD0}" type="slidenum">
              <a:rPr lang="en-US" altLang="en-US" smtClean="0"/>
              <a:pPr/>
              <a:t>‹#›</a:t>
            </a:fld>
            <a:endParaRPr lang="en-US" altLang="en-US" dirty="0"/>
          </a:p>
        </p:txBody>
      </p:sp>
    </p:spTree>
    <p:extLst>
      <p:ext uri="{BB962C8B-B14F-4D97-AF65-F5344CB8AC3E}">
        <p14:creationId xmlns:p14="http://schemas.microsoft.com/office/powerpoint/2010/main" val="3973540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685800"/>
            <a:ext cx="1847850" cy="5440363"/>
          </a:xfrm>
        </p:spPr>
        <p:txBody>
          <a:bodyPr vert="eaVert"/>
          <a:lstStyle>
            <a:lvl1pPr>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1295400" y="685800"/>
            <a:ext cx="5391150" cy="5440363"/>
          </a:xfrm>
        </p:spPr>
        <p:txBody>
          <a:bodyPr vert="eaVert"/>
          <a:lstStyle>
            <a:lvl1pPr>
              <a:defRPr/>
            </a:lvl1pPr>
            <a:lvl2pPr>
              <a:defRPr/>
            </a:lvl2pPr>
            <a:lvl3pPr>
              <a:defRPr/>
            </a:lvl3pPr>
            <a:lvl4pPr>
              <a:defRPr/>
            </a:lvl4pPr>
            <a:lvl5pPr>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D6D8B16B-1CAF-4E02-BD64-5001357BE886}" type="slidenum">
              <a:rPr lang="en-US" altLang="en-US" smtClean="0"/>
              <a:pPr/>
              <a:t>‹#›</a:t>
            </a:fld>
            <a:endParaRPr lang="en-US" altLang="en-US" dirty="0"/>
          </a:p>
        </p:txBody>
      </p:sp>
    </p:spTree>
    <p:extLst>
      <p:ext uri="{BB962C8B-B14F-4D97-AF65-F5344CB8AC3E}">
        <p14:creationId xmlns:p14="http://schemas.microsoft.com/office/powerpoint/2010/main" val="4269596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0A926406-CF78-471D-B379-7808C0D0D529}" type="slidenum">
              <a:rPr lang="en-US" altLang="en-US" smtClean="0"/>
              <a:pPr/>
              <a:t>‹#›</a:t>
            </a:fld>
            <a:endParaRPr lang="en-US" altLang="en-US" dirty="0"/>
          </a:p>
        </p:txBody>
      </p:sp>
    </p:spTree>
    <p:extLst>
      <p:ext uri="{BB962C8B-B14F-4D97-AF65-F5344CB8AC3E}">
        <p14:creationId xmlns:p14="http://schemas.microsoft.com/office/powerpoint/2010/main" val="1333396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A365A7B5-FD7A-4766-87F3-31F0D38C90E9}" type="slidenum">
              <a:rPr lang="en-US" altLang="en-US" smtClean="0"/>
              <a:pPr/>
              <a:t>‹#›</a:t>
            </a:fld>
            <a:endParaRPr lang="en-US" altLang="en-US" dirty="0"/>
          </a:p>
        </p:txBody>
      </p:sp>
    </p:spTree>
    <p:extLst>
      <p:ext uri="{BB962C8B-B14F-4D97-AF65-F5344CB8AC3E}">
        <p14:creationId xmlns:p14="http://schemas.microsoft.com/office/powerpoint/2010/main" val="2291805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295400" y="1676400"/>
            <a:ext cx="3619500" cy="4449763"/>
          </a:xfrm>
        </p:spPr>
        <p:txBody>
          <a:bodyPr/>
          <a:lstStyle>
            <a:lvl1pPr>
              <a:defRPr/>
            </a:lvl1pPr>
            <a:lvl2pPr>
              <a:defRPr/>
            </a:lvl2pPr>
            <a:lvl3pPr>
              <a:defRPr/>
            </a:lvl3pPr>
            <a:lvl4pPr>
              <a:defRPr/>
            </a:lvl4pPr>
            <a:lvl5pPr>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67300" y="1676400"/>
            <a:ext cx="3619500" cy="4449763"/>
          </a:xfrm>
        </p:spPr>
        <p:txBody>
          <a:bodyPr/>
          <a:lstStyle>
            <a:lvl1pPr>
              <a:defRPr/>
            </a:lvl1pPr>
            <a:lvl2pPr>
              <a:defRPr/>
            </a:lvl2pPr>
            <a:lvl3pPr>
              <a:defRPr/>
            </a:lvl3pPr>
            <a:lvl4pPr>
              <a:defRPr/>
            </a:lvl4pPr>
            <a:lvl5pPr>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6997C385-F156-46DC-B6ED-30F0898503A9}" type="slidenum">
              <a:rPr lang="en-US" altLang="en-US" smtClean="0"/>
              <a:pPr/>
              <a:t>‹#›</a:t>
            </a:fld>
            <a:endParaRPr lang="en-US" altLang="en-US" dirty="0"/>
          </a:p>
        </p:txBody>
      </p:sp>
    </p:spTree>
    <p:extLst>
      <p:ext uri="{BB962C8B-B14F-4D97-AF65-F5344CB8AC3E}">
        <p14:creationId xmlns:p14="http://schemas.microsoft.com/office/powerpoint/2010/main" val="4061036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630238" y="2505075"/>
            <a:ext cx="3868737" cy="3684588"/>
          </a:xfrm>
        </p:spPr>
        <p:txBody>
          <a:bodyPr/>
          <a:lstStyle>
            <a:lvl1pPr>
              <a:defRPr/>
            </a:lvl1pPr>
            <a:lvl2pPr>
              <a:defRPr/>
            </a:lvl2pPr>
            <a:lvl3pPr>
              <a:defRPr/>
            </a:lvl3pPr>
            <a:lvl4pPr>
              <a:defRPr/>
            </a:lvl4pPr>
            <a:lvl5pPr>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4629150" y="2505075"/>
            <a:ext cx="3887788" cy="3684588"/>
          </a:xfrm>
        </p:spPr>
        <p:txBody>
          <a:bodyPr/>
          <a:lstStyle>
            <a:lvl1pPr>
              <a:defRPr/>
            </a:lvl1pPr>
            <a:lvl2pPr>
              <a:defRPr/>
            </a:lvl2pPr>
            <a:lvl3pPr>
              <a:defRPr/>
            </a:lvl3pPr>
            <a:lvl4pPr>
              <a:defRPr/>
            </a:lvl4pPr>
            <a:lvl5pPr>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a:lvl1pPr>
          </a:lstStyle>
          <a:p>
            <a:endParaRPr lang="en-US" altLang="en-US" dirty="0"/>
          </a:p>
        </p:txBody>
      </p:sp>
      <p:sp>
        <p:nvSpPr>
          <p:cNvPr id="8" name="Footer Placeholder 7"/>
          <p:cNvSpPr>
            <a:spLocks noGrp="1"/>
          </p:cNvSpPr>
          <p:nvPr>
            <p:ph type="ftr" sz="quarter" idx="11"/>
          </p:nvPr>
        </p:nvSpPr>
        <p:spPr/>
        <p:txBody>
          <a:bodyPr/>
          <a:lstStyle>
            <a:lvl1pPr>
              <a:defRPr/>
            </a:lvl1pPr>
          </a:lstStyle>
          <a:p>
            <a:endParaRPr lang="en-US" altLang="en-US" dirty="0"/>
          </a:p>
        </p:txBody>
      </p:sp>
      <p:sp>
        <p:nvSpPr>
          <p:cNvPr id="9" name="Slide Number Placeholder 8"/>
          <p:cNvSpPr>
            <a:spLocks noGrp="1"/>
          </p:cNvSpPr>
          <p:nvPr>
            <p:ph type="sldNum" sz="quarter" idx="12"/>
          </p:nvPr>
        </p:nvSpPr>
        <p:spPr/>
        <p:txBody>
          <a:bodyPr/>
          <a:lstStyle>
            <a:lvl1pPr>
              <a:defRPr/>
            </a:lvl1pPr>
          </a:lstStyle>
          <a:p>
            <a:fld id="{FD64691B-2F77-487E-A7A8-ED1F83CAFEB7}" type="slidenum">
              <a:rPr lang="en-US" altLang="en-US" smtClean="0"/>
              <a:pPr/>
              <a:t>‹#›</a:t>
            </a:fld>
            <a:endParaRPr lang="en-US" altLang="en-US" dirty="0"/>
          </a:p>
        </p:txBody>
      </p:sp>
    </p:spTree>
    <p:extLst>
      <p:ext uri="{BB962C8B-B14F-4D97-AF65-F5344CB8AC3E}">
        <p14:creationId xmlns:p14="http://schemas.microsoft.com/office/powerpoint/2010/main" val="3343222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endParaRPr lang="en-US" altLang="en-US" dirty="0"/>
          </a:p>
        </p:txBody>
      </p:sp>
      <p:sp>
        <p:nvSpPr>
          <p:cNvPr id="4" name="Footer Placeholder 3"/>
          <p:cNvSpPr>
            <a:spLocks noGrp="1"/>
          </p:cNvSpPr>
          <p:nvPr>
            <p:ph type="ftr" sz="quarter" idx="11"/>
          </p:nvPr>
        </p:nvSpPr>
        <p:spPr/>
        <p:txBody>
          <a:bodyPr/>
          <a:lstStyle>
            <a:lvl1pPr>
              <a:defRPr/>
            </a:lvl1pPr>
          </a:lstStyle>
          <a:p>
            <a:endParaRPr lang="en-US" altLang="en-US" dirty="0"/>
          </a:p>
        </p:txBody>
      </p:sp>
      <p:sp>
        <p:nvSpPr>
          <p:cNvPr id="5" name="Slide Number Placeholder 4"/>
          <p:cNvSpPr>
            <a:spLocks noGrp="1"/>
          </p:cNvSpPr>
          <p:nvPr>
            <p:ph type="sldNum" sz="quarter" idx="12"/>
          </p:nvPr>
        </p:nvSpPr>
        <p:spPr/>
        <p:txBody>
          <a:bodyPr/>
          <a:lstStyle>
            <a:lvl1pPr>
              <a:defRPr/>
            </a:lvl1pPr>
          </a:lstStyle>
          <a:p>
            <a:fld id="{60A97734-E4A8-48F0-A61C-51F4698C16EA}" type="slidenum">
              <a:rPr lang="en-US" altLang="en-US" smtClean="0"/>
              <a:pPr/>
              <a:t>‹#›</a:t>
            </a:fld>
            <a:endParaRPr lang="en-US" altLang="en-US" dirty="0"/>
          </a:p>
        </p:txBody>
      </p:sp>
    </p:spTree>
    <p:extLst>
      <p:ext uri="{BB962C8B-B14F-4D97-AF65-F5344CB8AC3E}">
        <p14:creationId xmlns:p14="http://schemas.microsoft.com/office/powerpoint/2010/main" val="4003549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p>
        </p:txBody>
      </p:sp>
      <p:sp>
        <p:nvSpPr>
          <p:cNvPr id="3" name="Footer Placeholder 2"/>
          <p:cNvSpPr>
            <a:spLocks noGrp="1"/>
          </p:cNvSpPr>
          <p:nvPr>
            <p:ph type="ftr" sz="quarter" idx="11"/>
          </p:nvPr>
        </p:nvSpPr>
        <p:spPr/>
        <p:txBody>
          <a:bodyPr/>
          <a:lstStyle>
            <a:lvl1pPr>
              <a:defRPr/>
            </a:lvl1pPr>
          </a:lstStyle>
          <a:p>
            <a:endParaRPr lang="en-US" altLang="en-US" dirty="0"/>
          </a:p>
        </p:txBody>
      </p:sp>
      <p:sp>
        <p:nvSpPr>
          <p:cNvPr id="4" name="Slide Number Placeholder 3"/>
          <p:cNvSpPr>
            <a:spLocks noGrp="1"/>
          </p:cNvSpPr>
          <p:nvPr>
            <p:ph type="sldNum" sz="quarter" idx="12"/>
          </p:nvPr>
        </p:nvSpPr>
        <p:spPr/>
        <p:txBody>
          <a:bodyPr/>
          <a:lstStyle>
            <a:lvl1pPr>
              <a:defRPr/>
            </a:lvl1pPr>
          </a:lstStyle>
          <a:p>
            <a:fld id="{666EB9C3-2E00-4761-BA57-7B28732F63D0}" type="slidenum">
              <a:rPr lang="en-US" altLang="en-US" smtClean="0"/>
              <a:pPr/>
              <a:t>‹#›</a:t>
            </a:fld>
            <a:endParaRPr lang="en-US" altLang="en-US" dirty="0"/>
          </a:p>
        </p:txBody>
      </p:sp>
    </p:spTree>
    <p:extLst>
      <p:ext uri="{BB962C8B-B14F-4D97-AF65-F5344CB8AC3E}">
        <p14:creationId xmlns:p14="http://schemas.microsoft.com/office/powerpoint/2010/main" val="1613969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7B0416F3-66A9-4BC1-B079-D4E8BCA5BEAA}" type="slidenum">
              <a:rPr lang="en-US" altLang="en-US" smtClean="0"/>
              <a:pPr/>
              <a:t>‹#›</a:t>
            </a:fld>
            <a:endParaRPr lang="en-US" altLang="en-US" dirty="0"/>
          </a:p>
        </p:txBody>
      </p:sp>
    </p:spTree>
    <p:extLst>
      <p:ext uri="{BB962C8B-B14F-4D97-AF65-F5344CB8AC3E}">
        <p14:creationId xmlns:p14="http://schemas.microsoft.com/office/powerpoint/2010/main" val="1541057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E155078F-11AF-48D6-A567-25E8500ED9F7}" type="slidenum">
              <a:rPr lang="en-US" altLang="en-US" smtClean="0"/>
              <a:pPr/>
              <a:t>‹#›</a:t>
            </a:fld>
            <a:endParaRPr lang="en-US" altLang="en-US" dirty="0"/>
          </a:p>
        </p:txBody>
      </p:sp>
    </p:spTree>
    <p:extLst>
      <p:ext uri="{BB962C8B-B14F-4D97-AF65-F5344CB8AC3E}">
        <p14:creationId xmlns:p14="http://schemas.microsoft.com/office/powerpoint/2010/main" val="232125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95400" y="685800"/>
            <a:ext cx="7391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Rectangle 3"/>
          <p:cNvSpPr>
            <a:spLocks noGrp="1" noChangeArrowheads="1"/>
          </p:cNvSpPr>
          <p:nvPr>
            <p:ph type="body" idx="1"/>
          </p:nvPr>
        </p:nvSpPr>
        <p:spPr bwMode="auto">
          <a:xfrm>
            <a:off x="1295400" y="1676400"/>
            <a:ext cx="7391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68584CC-11AD-4631-BF7D-E8301E0AEC9A}"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600" kern="12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Times New Roman" panose="02020603050405020304" pitchFamily="18" charset="0"/>
        </a:defRPr>
      </a:lvl2pPr>
      <a:lvl3pPr algn="l" rtl="0" eaLnBrk="1" fontAlgn="base" hangingPunct="1">
        <a:spcBef>
          <a:spcPct val="0"/>
        </a:spcBef>
        <a:spcAft>
          <a:spcPct val="0"/>
        </a:spcAft>
        <a:defRPr sz="3600">
          <a:solidFill>
            <a:schemeClr val="tx2"/>
          </a:solidFill>
          <a:latin typeface="Times New Roman" panose="02020603050405020304" pitchFamily="18" charset="0"/>
        </a:defRPr>
      </a:lvl3pPr>
      <a:lvl4pPr algn="l" rtl="0" eaLnBrk="1" fontAlgn="base" hangingPunct="1">
        <a:spcBef>
          <a:spcPct val="0"/>
        </a:spcBef>
        <a:spcAft>
          <a:spcPct val="0"/>
        </a:spcAft>
        <a:defRPr sz="3600">
          <a:solidFill>
            <a:schemeClr val="tx2"/>
          </a:solidFill>
          <a:latin typeface="Times New Roman" panose="02020603050405020304" pitchFamily="18" charset="0"/>
        </a:defRPr>
      </a:lvl4pPr>
      <a:lvl5pPr algn="l" rtl="0" eaLnBrk="1" fontAlgn="base" hangingPunct="1">
        <a:spcBef>
          <a:spcPct val="0"/>
        </a:spcBef>
        <a:spcAft>
          <a:spcPct val="0"/>
        </a:spcAft>
        <a:defRPr sz="3600">
          <a:solidFill>
            <a:schemeClr val="tx2"/>
          </a:solidFill>
          <a:latin typeface="Times New Roman" panose="02020603050405020304" pitchFamily="18" charset="0"/>
        </a:defRPr>
      </a:lvl5pPr>
      <a:lvl6pPr marL="457200" algn="l" rtl="0" eaLnBrk="1" fontAlgn="base" hangingPunct="1">
        <a:spcBef>
          <a:spcPct val="0"/>
        </a:spcBef>
        <a:spcAft>
          <a:spcPct val="0"/>
        </a:spcAft>
        <a:defRPr sz="3600">
          <a:solidFill>
            <a:schemeClr val="tx2"/>
          </a:solidFill>
          <a:latin typeface="Times New Roman" panose="02020603050405020304" pitchFamily="18" charset="0"/>
        </a:defRPr>
      </a:lvl6pPr>
      <a:lvl7pPr marL="914400" algn="l" rtl="0" eaLnBrk="1" fontAlgn="base" hangingPunct="1">
        <a:spcBef>
          <a:spcPct val="0"/>
        </a:spcBef>
        <a:spcAft>
          <a:spcPct val="0"/>
        </a:spcAft>
        <a:defRPr sz="3600">
          <a:solidFill>
            <a:schemeClr val="tx2"/>
          </a:solidFill>
          <a:latin typeface="Times New Roman" panose="02020603050405020304" pitchFamily="18" charset="0"/>
        </a:defRPr>
      </a:lvl7pPr>
      <a:lvl8pPr marL="1371600" algn="l" rtl="0" eaLnBrk="1" fontAlgn="base" hangingPunct="1">
        <a:spcBef>
          <a:spcPct val="0"/>
        </a:spcBef>
        <a:spcAft>
          <a:spcPct val="0"/>
        </a:spcAft>
        <a:defRPr sz="3600">
          <a:solidFill>
            <a:schemeClr val="tx2"/>
          </a:solidFill>
          <a:latin typeface="Times New Roman" panose="02020603050405020304" pitchFamily="18" charset="0"/>
        </a:defRPr>
      </a:lvl8pPr>
      <a:lvl9pPr marL="1828800" algn="l" rtl="0" eaLnBrk="1" fontAlgn="base" hangingPunct="1">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kern="1200">
          <a:solidFill>
            <a:srgbClr val="42372C"/>
          </a:solidFill>
          <a:latin typeface="+mn-lt"/>
          <a:ea typeface="+mn-ea"/>
          <a:cs typeface="+mn-cs"/>
        </a:defRPr>
      </a:lvl1pPr>
      <a:lvl2pPr marL="742950" indent="-285750" algn="l" rtl="0" eaLnBrk="1" fontAlgn="base" hangingPunct="1">
        <a:spcBef>
          <a:spcPct val="20000"/>
        </a:spcBef>
        <a:spcAft>
          <a:spcPct val="0"/>
        </a:spcAft>
        <a:buChar char="–"/>
        <a:defRPr sz="1600" kern="1200">
          <a:solidFill>
            <a:srgbClr val="42372C"/>
          </a:solidFill>
          <a:latin typeface="+mn-lt"/>
          <a:ea typeface="+mn-ea"/>
          <a:cs typeface="+mn-cs"/>
        </a:defRPr>
      </a:lvl2pPr>
      <a:lvl3pPr marL="1143000" indent="-228600" algn="l" rtl="0" eaLnBrk="1" fontAlgn="base" hangingPunct="1">
        <a:spcBef>
          <a:spcPct val="20000"/>
        </a:spcBef>
        <a:spcAft>
          <a:spcPct val="0"/>
        </a:spcAft>
        <a:buChar char="•"/>
        <a:defRPr sz="1400" kern="1200">
          <a:solidFill>
            <a:srgbClr val="42372C"/>
          </a:solidFill>
          <a:latin typeface="+mn-lt"/>
          <a:ea typeface="+mn-ea"/>
          <a:cs typeface="+mn-cs"/>
        </a:defRPr>
      </a:lvl3pPr>
      <a:lvl4pPr marL="1600200" indent="-228600" algn="l" rtl="0" eaLnBrk="1" fontAlgn="base" hangingPunct="1">
        <a:spcBef>
          <a:spcPct val="20000"/>
        </a:spcBef>
        <a:spcAft>
          <a:spcPct val="0"/>
        </a:spcAft>
        <a:buChar char="–"/>
        <a:defRPr sz="1200" kern="1200">
          <a:solidFill>
            <a:srgbClr val="42372C"/>
          </a:solidFill>
          <a:latin typeface="+mn-lt"/>
          <a:ea typeface="+mn-ea"/>
          <a:cs typeface="+mn-cs"/>
        </a:defRPr>
      </a:lvl4pPr>
      <a:lvl5pPr marL="2057400" indent="-228600" algn="l" rtl="0" eaLnBrk="1" fontAlgn="base" hangingPunct="1">
        <a:spcBef>
          <a:spcPct val="20000"/>
        </a:spcBef>
        <a:spcAft>
          <a:spcPct val="0"/>
        </a:spcAft>
        <a:buChar char="»"/>
        <a:defRPr sz="1200" kern="1200">
          <a:solidFill>
            <a:srgbClr val="42372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914400"/>
            <a:ext cx="6858000" cy="1219200"/>
          </a:xfrm>
        </p:spPr>
        <p:txBody>
          <a:bodyPr/>
          <a:lstStyle/>
          <a:p>
            <a:r>
              <a:rPr lang="fa-IR" sz="6000" dirty="0" smtClean="0">
                <a:cs typeface="B Morvarid" panose="00000400000000000000" pitchFamily="2" charset="-78"/>
              </a:rPr>
              <a:t>بتن خود ترمیم شونده</a:t>
            </a:r>
            <a:endParaRPr lang="en-US" sz="6000" dirty="0">
              <a:cs typeface="B Morvarid" panose="00000400000000000000" pitchFamily="2" charset="-7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057400"/>
            <a:ext cx="7391400" cy="4449763"/>
          </a:xfrm>
        </p:spPr>
        <p:txBody>
          <a:bodyPr/>
          <a:lstStyle/>
          <a:p>
            <a:pPr marL="0" indent="0" algn="r" rtl="1">
              <a:buNone/>
            </a:pPr>
            <a:r>
              <a:rPr lang="fa-IR" sz="2400" dirty="0">
                <a:cs typeface="B Nazanin" panose="00000400000000000000" pitchFamily="2" charset="-78"/>
              </a:rPr>
              <a:t>نخستین و اصلی‌ترین روش مصنوعی ترمیم بتن، استفاده از یک عامل ترمیم کننده (چسبنده) بود که در داخل یک کپسول کوچک قرار می‌گرفت. در این روش، شکل‌گیری ترک باعث شکستن کپسول‌های میکرو و آزاد شدن عوامل ترمیم‌کننده‌ای می‌شد که بهبود و ترمیم ترک را برعهده داشتند. چسب‌ها می‌توانستند در رشته‌های کوتاه یا لوله‌های طولانی ذخیره شوند (</a:t>
            </a:r>
            <a:r>
              <a:rPr lang="en-US" sz="2400" dirty="0" err="1">
                <a:cs typeface="B Nazanin" panose="00000400000000000000" pitchFamily="2" charset="-78"/>
              </a:rPr>
              <a:t>Nishiwaki</a:t>
            </a:r>
            <a:r>
              <a:rPr lang="en-US" sz="2400" dirty="0">
                <a:cs typeface="B Nazanin" panose="00000400000000000000" pitchFamily="2" charset="-78"/>
              </a:rPr>
              <a:t> et al 2006، Joseph 2008، Joseph et al 2008) </a:t>
            </a:r>
            <a:r>
              <a:rPr lang="fa-IR" sz="2400" dirty="0">
                <a:cs typeface="B Nazanin" panose="00000400000000000000" pitchFamily="2" charset="-78"/>
              </a:rPr>
              <a:t>لکن محققان دانشگاه کاردیف، دانشگاه کمبریج، دانشگاه </a:t>
            </a:r>
            <a:r>
              <a:rPr lang="en-US" sz="2400" dirty="0">
                <a:cs typeface="B Nazanin" panose="00000400000000000000" pitchFamily="2" charset="-78"/>
              </a:rPr>
              <a:t>Bath </a:t>
            </a:r>
            <a:r>
              <a:rPr lang="fa-IR" sz="2400" dirty="0">
                <a:cs typeface="B Nazanin" panose="00000400000000000000" pitchFamily="2" charset="-78"/>
              </a:rPr>
              <a:t>و یک شرکت ساختمانی کره جنوبی، مکانیزم‌های بسیار موثرتری را کشف نمودند. بنابرین در ادامه مطلب به ذکر مزایا و معایب دو رویکرد متمایز و امیدوارکننده‌ای پرداخته می‌شود که به زودی در سراسر جهان به کار گرفته خواهند شد.</a:t>
            </a:r>
            <a:endParaRPr lang="en-US" sz="2400" dirty="0">
              <a:cs typeface="B Nazanin" panose="00000400000000000000" pitchFamily="2" charset="-78"/>
            </a:endParaRPr>
          </a:p>
        </p:txBody>
      </p:sp>
    </p:spTree>
    <p:extLst>
      <p:ext uri="{BB962C8B-B14F-4D97-AF65-F5344CB8AC3E}">
        <p14:creationId xmlns:p14="http://schemas.microsoft.com/office/powerpoint/2010/main" val="735025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81000"/>
            <a:ext cx="9144000" cy="6324600"/>
          </a:xfrm>
        </p:spPr>
      </p:pic>
    </p:spTree>
    <p:extLst>
      <p:ext uri="{BB962C8B-B14F-4D97-AF65-F5344CB8AC3E}">
        <p14:creationId xmlns:p14="http://schemas.microsoft.com/office/powerpoint/2010/main" val="3233622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2819400"/>
            <a:ext cx="7391400" cy="4449763"/>
          </a:xfrm>
        </p:spPr>
        <p:txBody>
          <a:bodyPr/>
          <a:lstStyle/>
          <a:p>
            <a:pPr marL="0" indent="0" algn="r" rtl="1">
              <a:buNone/>
            </a:pPr>
            <a:r>
              <a:rPr lang="fa-IR" sz="2400" dirty="0">
                <a:cs typeface="B Nazanin" panose="00000400000000000000" pitchFamily="2" charset="-78"/>
              </a:rPr>
              <a:t>امروزه روش های متعددی جهت ایجاد بتن هوشمند و ارتقا ویژگی‌های آن در عین  کاهش هزینه‌های کلی مواد به کار گرفته شده در آن وجود دارد که بنابر صلاحدید مهندسین و کارفرمایان به منظور تولید بتن خود ترمیم‌شونده مورد استفاده قرار می‌گیرند. لکن بنا بر تجربیات به دست آمده از آنالیز انواع مختلف خود ترمیم‌شونده، اثبات گردیده است که دو روش اصلی کارآمدتر هستند و کارکرد ساده‌تری نیز دارند</a:t>
            </a:r>
            <a:r>
              <a:rPr lang="fa-IR" sz="2400" dirty="0" smtClean="0">
                <a:cs typeface="B Nazanin" panose="00000400000000000000" pitchFamily="2" charset="-78"/>
              </a:rPr>
              <a:t>.</a:t>
            </a:r>
            <a:endParaRPr lang="fa-IR" sz="2400" dirty="0">
              <a:cs typeface="B Nazanin" panose="00000400000000000000" pitchFamily="2" charset="-78"/>
            </a:endParaRPr>
          </a:p>
        </p:txBody>
      </p:sp>
      <p:sp>
        <p:nvSpPr>
          <p:cNvPr id="8" name="Title 7"/>
          <p:cNvSpPr>
            <a:spLocks noGrp="1"/>
          </p:cNvSpPr>
          <p:nvPr>
            <p:ph type="title"/>
          </p:nvPr>
        </p:nvSpPr>
        <p:spPr>
          <a:xfrm>
            <a:off x="1600200" y="685800"/>
            <a:ext cx="6096000" cy="1938992"/>
          </a:xfrm>
          <a:prstGeom prst="rect">
            <a:avLst/>
          </a:prstGeom>
        </p:spPr>
        <p:txBody>
          <a:bodyPr>
            <a:spAutoFit/>
          </a:bodyPr>
          <a:lstStyle/>
          <a:p>
            <a:pPr algn="ctr"/>
            <a:r>
              <a:rPr lang="fa-IR" sz="4000" dirty="0">
                <a:solidFill>
                  <a:schemeClr val="bg1"/>
                </a:solidFill>
                <a:cs typeface="B Nazanin" panose="00000400000000000000" pitchFamily="2" charset="-78"/>
              </a:rPr>
              <a:t>رویکردهای اصلی و مکانیزم‌های </a:t>
            </a:r>
            <a:r>
              <a:rPr lang="fa-IR" sz="4000" dirty="0" smtClean="0">
                <a:solidFill>
                  <a:schemeClr val="bg1"/>
                </a:solidFill>
                <a:cs typeface="B Nazanin" panose="00000400000000000000" pitchFamily="2" charset="-78"/>
              </a:rPr>
              <a:t>آن‌ها</a:t>
            </a:r>
            <a:r>
              <a:rPr lang="fa-IR" sz="4000" dirty="0">
                <a:solidFill>
                  <a:schemeClr val="bg1"/>
                </a:solidFill>
                <a:cs typeface="B Nazanin" panose="00000400000000000000" pitchFamily="2" charset="-78"/>
              </a:rPr>
              <a:t/>
            </a:r>
            <a:br>
              <a:rPr lang="fa-IR" sz="4000" dirty="0">
                <a:solidFill>
                  <a:schemeClr val="bg1"/>
                </a:solidFill>
                <a:cs typeface="B Nazanin" panose="00000400000000000000" pitchFamily="2" charset="-78"/>
              </a:rPr>
            </a:br>
            <a:r>
              <a:rPr lang="fa-IR" sz="4000" dirty="0">
                <a:solidFill>
                  <a:schemeClr val="bg1"/>
                </a:solidFill>
                <a:cs typeface="B Nazanin" panose="00000400000000000000" pitchFamily="2" charset="-78"/>
              </a:rPr>
              <a:t/>
            </a:r>
            <a:br>
              <a:rPr lang="fa-IR" sz="4000" dirty="0">
                <a:solidFill>
                  <a:schemeClr val="bg1"/>
                </a:solidFill>
                <a:cs typeface="B Nazanin" panose="00000400000000000000" pitchFamily="2" charset="-78"/>
              </a:rPr>
            </a:br>
            <a:endParaRPr lang="en-US" sz="4000" dirty="0">
              <a:solidFill>
                <a:schemeClr val="bg1"/>
              </a:solidFill>
              <a:cs typeface="B Nazanin" panose="00000400000000000000" pitchFamily="2" charset="-78"/>
            </a:endParaRPr>
          </a:p>
        </p:txBody>
      </p:sp>
    </p:spTree>
    <p:extLst>
      <p:ext uri="{BB962C8B-B14F-4D97-AF65-F5344CB8AC3E}">
        <p14:creationId xmlns:p14="http://schemas.microsoft.com/office/powerpoint/2010/main" val="1139743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81000"/>
            <a:ext cx="9143999" cy="6324600"/>
          </a:xfrm>
        </p:spPr>
      </p:pic>
    </p:spTree>
    <p:extLst>
      <p:ext uri="{BB962C8B-B14F-4D97-AF65-F5344CB8AC3E}">
        <p14:creationId xmlns:p14="http://schemas.microsoft.com/office/powerpoint/2010/main" val="4247414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19200"/>
            <a:ext cx="7391400" cy="609600"/>
          </a:xfrm>
        </p:spPr>
        <p:txBody>
          <a:bodyPr/>
          <a:lstStyle/>
          <a:p>
            <a:pPr algn="ctr"/>
            <a:r>
              <a:rPr lang="fa-IR" dirty="0">
                <a:solidFill>
                  <a:schemeClr val="bg1"/>
                </a:solidFill>
                <a:cs typeface="B Nazanin" panose="00000400000000000000" pitchFamily="2" charset="-78"/>
              </a:rPr>
              <a:t>فرایند خود ترمیمی مبتنی بر </a:t>
            </a:r>
            <a:r>
              <a:rPr lang="fa-IR" dirty="0" smtClean="0">
                <a:solidFill>
                  <a:schemeClr val="bg1"/>
                </a:solidFill>
                <a:cs typeface="B Nazanin" panose="00000400000000000000" pitchFamily="2" charset="-78"/>
              </a:rPr>
              <a:t>باکتری‌ها</a:t>
            </a:r>
            <a:r>
              <a:rPr lang="fa-IR" dirty="0">
                <a:solidFill>
                  <a:schemeClr val="bg1"/>
                </a:solidFill>
                <a:cs typeface="B Nazanin" panose="00000400000000000000" pitchFamily="2" charset="-78"/>
              </a:rPr>
              <a:t/>
            </a:r>
            <a:br>
              <a:rPr lang="fa-IR" dirty="0">
                <a:solidFill>
                  <a:schemeClr val="bg1"/>
                </a:solidFill>
                <a:cs typeface="B Nazanin" panose="00000400000000000000" pitchFamily="2" charset="-78"/>
              </a:rPr>
            </a:br>
            <a:r>
              <a:rPr lang="fa-IR" dirty="0">
                <a:solidFill>
                  <a:schemeClr val="bg1"/>
                </a:solidFill>
                <a:cs typeface="B Nazanin" panose="00000400000000000000" pitchFamily="2" charset="-78"/>
              </a:rPr>
              <a:t/>
            </a:r>
            <a:br>
              <a:rPr lang="fa-IR" dirty="0">
                <a:solidFill>
                  <a:schemeClr val="bg1"/>
                </a:solidFill>
                <a:cs typeface="B Nazanin" panose="00000400000000000000" pitchFamily="2" charset="-78"/>
              </a:rPr>
            </a:br>
            <a:endParaRPr lang="en-US" dirty="0">
              <a:solidFill>
                <a:schemeClr val="bg1"/>
              </a:solidFill>
              <a:cs typeface="B Nazanin" panose="00000400000000000000" pitchFamily="2" charset="-78"/>
            </a:endParaRPr>
          </a:p>
        </p:txBody>
      </p:sp>
      <p:sp>
        <p:nvSpPr>
          <p:cNvPr id="3" name="Content Placeholder 2"/>
          <p:cNvSpPr>
            <a:spLocks noGrp="1"/>
          </p:cNvSpPr>
          <p:nvPr>
            <p:ph idx="1"/>
          </p:nvPr>
        </p:nvSpPr>
        <p:spPr>
          <a:xfrm>
            <a:off x="1295400" y="1676400"/>
            <a:ext cx="7467600" cy="4724400"/>
          </a:xfrm>
        </p:spPr>
        <p:txBody>
          <a:bodyPr/>
          <a:lstStyle/>
          <a:p>
            <a:pPr marL="0" indent="0" algn="r" rtl="1">
              <a:buNone/>
            </a:pPr>
            <a:r>
              <a:rPr lang="fa-IR" sz="2000" dirty="0">
                <a:cs typeface="B Nazanin" panose="00000400000000000000" pitchFamily="2" charset="-78"/>
              </a:rPr>
              <a:t>این نوع بتن خودترمیمی که به عنوان بتن خود ترمیم شونده زیستی نیز شناخته می‌شود، از یک فرایند ساده در راستای مهر و موم کردن ترک‌ها بهره می‌برد. مکانیزم اصلی به کار گرفته شده در ساخت این بتن، ایجاد مخلوط بتنی است که شامل یک پیش ماده مانند لاکتات کلسیم (</a:t>
            </a:r>
            <a:r>
              <a:rPr lang="en-US" sz="2000" dirty="0">
                <a:cs typeface="B Nazanin" panose="00000400000000000000" pitchFamily="2" charset="-78"/>
              </a:rPr>
              <a:t>Ca(C3H5O2)2 </a:t>
            </a:r>
            <a:r>
              <a:rPr lang="fa-IR" sz="2000" dirty="0">
                <a:cs typeface="B Nazanin" panose="00000400000000000000" pitchFamily="2" charset="-78"/>
              </a:rPr>
              <a:t>و یا کپسول‌های کوچک حاوی باکتری‌ با مخلوط بتن باشد. این باکتری‌ها پس از اینکه آب به مخلوط بتن اضافه شد، شروع به رشد می‌کنند. به محض این که باکتری‌ها شروع به رشد کردند، سنگ آهکی را تولید می‌کنند (</a:t>
            </a:r>
            <a:r>
              <a:rPr lang="en-US" sz="2000" dirty="0">
                <a:cs typeface="B Nazanin" panose="00000400000000000000" pitchFamily="2" charset="-78"/>
              </a:rPr>
              <a:t>CaCo3) </a:t>
            </a:r>
            <a:r>
              <a:rPr lang="fa-IR" sz="2000" dirty="0">
                <a:cs typeface="B Nazanin" panose="00000400000000000000" pitchFamily="2" charset="-78"/>
              </a:rPr>
              <a:t>که ناشی از چند برابر شدن باکتری هاست.</a:t>
            </a:r>
          </a:p>
          <a:p>
            <a:pPr marL="0" indent="0" algn="r" rtl="1">
              <a:buNone/>
            </a:pPr>
            <a:r>
              <a:rPr lang="fa-IR" sz="2000" dirty="0">
                <a:cs typeface="B Nazanin" panose="00000400000000000000" pitchFamily="2" charset="-78"/>
              </a:rPr>
              <a:t>به گفته دکتر ریچارد کوپر از گروه زیست شناسی و بیوشیمی دانشگاه </a:t>
            </a:r>
            <a:r>
              <a:rPr lang="en-US" sz="2000" dirty="0">
                <a:cs typeface="B Nazanin" panose="00000400000000000000" pitchFamily="2" charset="-78"/>
              </a:rPr>
              <a:t>BATH، </a:t>
            </a:r>
            <a:r>
              <a:rPr lang="fa-IR" sz="2000" dirty="0">
                <a:cs typeface="B Nazanin" panose="00000400000000000000" pitchFamily="2" charset="-78"/>
              </a:rPr>
              <a:t>ترکیب باکتری‌ها در بتن باعث ایجاد لایه‌های محافظ می‌شود که از خوردگی فولاد جلوگیری می‌کنند. با این حال وی در سخنان خود از بهره‌گیری باکتری‌ها از اکسیژن که خوردگی در فولاد را به دنبال دارد، سخنی به میان نیاورده است؛ چراکه باکتری هایی که در این نوع بتن استفاده می‌شوند، باکتری های مقاوم در برابر قارچ و اسپور هستند. باکتری‌های این گروه به سبب شکل میکروبی و نیز طول عمر ۲۰۰ ساله خود، مناسب‌ترین نوع باکتری‌ها به شمار می‌روند. بنابراین، استفاده از باکتری‌ها به عنوان مکانیزم ترمیم ترک، به دلیل خواص آلی پایدار آنها، یکی از بهترین مکانیزم‌ها برای تولید بتن خود ترمیم شونده است</a:t>
            </a:r>
            <a:r>
              <a:rPr lang="fa-IR" sz="2000" dirty="0" smtClean="0">
                <a:cs typeface="B Nazanin" panose="00000400000000000000" pitchFamily="2" charset="-78"/>
              </a:rPr>
              <a:t>.</a:t>
            </a:r>
            <a:endParaRPr lang="fa-IR" sz="2000" dirty="0">
              <a:cs typeface="B Nazanin" panose="00000400000000000000" pitchFamily="2" charset="-78"/>
            </a:endParaRPr>
          </a:p>
        </p:txBody>
      </p:sp>
    </p:spTree>
    <p:extLst>
      <p:ext uri="{BB962C8B-B14F-4D97-AF65-F5344CB8AC3E}">
        <p14:creationId xmlns:p14="http://schemas.microsoft.com/office/powerpoint/2010/main" val="2951712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28600"/>
            <a:ext cx="9144000" cy="6477000"/>
          </a:xfrm>
        </p:spPr>
      </p:pic>
    </p:spTree>
    <p:extLst>
      <p:ext uri="{BB962C8B-B14F-4D97-AF65-F5344CB8AC3E}">
        <p14:creationId xmlns:p14="http://schemas.microsoft.com/office/powerpoint/2010/main" val="4211910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219200"/>
            <a:ext cx="7391400" cy="609600"/>
          </a:xfrm>
        </p:spPr>
        <p:txBody>
          <a:bodyPr/>
          <a:lstStyle/>
          <a:p>
            <a:pPr algn="ctr"/>
            <a:r>
              <a:rPr lang="fa-IR" dirty="0">
                <a:solidFill>
                  <a:schemeClr val="bg1"/>
                </a:solidFill>
                <a:cs typeface="B Nazanin" panose="00000400000000000000" pitchFamily="2" charset="-78"/>
              </a:rPr>
              <a:t>پلیمرهای هوشمند (حافظه دار</a:t>
            </a:r>
            <a:r>
              <a:rPr lang="fa-IR" dirty="0" smtClean="0">
                <a:solidFill>
                  <a:schemeClr val="bg1"/>
                </a:solidFill>
                <a:cs typeface="B Nazanin" panose="00000400000000000000" pitchFamily="2" charset="-78"/>
              </a:rPr>
              <a:t>)</a:t>
            </a:r>
            <a:r>
              <a:rPr lang="fa-IR" dirty="0">
                <a:solidFill>
                  <a:schemeClr val="bg1"/>
                </a:solidFill>
                <a:cs typeface="B Nazanin" panose="00000400000000000000" pitchFamily="2" charset="-78"/>
              </a:rPr>
              <a:t/>
            </a:r>
            <a:br>
              <a:rPr lang="fa-IR" dirty="0">
                <a:solidFill>
                  <a:schemeClr val="bg1"/>
                </a:solidFill>
                <a:cs typeface="B Nazanin" panose="00000400000000000000" pitchFamily="2" charset="-78"/>
              </a:rPr>
            </a:br>
            <a:r>
              <a:rPr lang="fa-IR" dirty="0">
                <a:solidFill>
                  <a:schemeClr val="bg1"/>
                </a:solidFill>
                <a:cs typeface="B Nazanin" panose="00000400000000000000" pitchFamily="2" charset="-78"/>
              </a:rPr>
              <a:t/>
            </a:r>
            <a:br>
              <a:rPr lang="fa-IR" dirty="0">
                <a:solidFill>
                  <a:schemeClr val="bg1"/>
                </a:solidFill>
                <a:cs typeface="B Nazanin" panose="00000400000000000000" pitchFamily="2" charset="-78"/>
              </a:rPr>
            </a:br>
            <a:endParaRPr lang="en-US" dirty="0">
              <a:solidFill>
                <a:schemeClr val="bg1"/>
              </a:solidFill>
              <a:cs typeface="B Nazanin" panose="00000400000000000000" pitchFamily="2" charset="-78"/>
            </a:endParaRPr>
          </a:p>
        </p:txBody>
      </p:sp>
      <p:sp>
        <p:nvSpPr>
          <p:cNvPr id="3" name="Content Placeholder 2"/>
          <p:cNvSpPr>
            <a:spLocks noGrp="1"/>
          </p:cNvSpPr>
          <p:nvPr>
            <p:ph idx="1"/>
          </p:nvPr>
        </p:nvSpPr>
        <p:spPr/>
        <p:txBody>
          <a:bodyPr/>
          <a:lstStyle/>
          <a:p>
            <a:pPr marL="0" indent="0" algn="r" rtl="1">
              <a:buNone/>
            </a:pPr>
            <a:r>
              <a:rPr lang="fa-IR" sz="2000" dirty="0">
                <a:cs typeface="B Nazanin" panose="00000400000000000000" pitchFamily="2" charset="-78"/>
              </a:rPr>
              <a:t>مواد هوشمند جدیدی (</a:t>
            </a:r>
            <a:r>
              <a:rPr lang="en-US" sz="2000" dirty="0">
                <a:cs typeface="B Nazanin" panose="00000400000000000000" pitchFamily="2" charset="-78"/>
              </a:rPr>
              <a:t>SMP) </a:t>
            </a:r>
            <a:r>
              <a:rPr lang="fa-IR" sz="2000" dirty="0">
                <a:cs typeface="B Nazanin" panose="00000400000000000000" pitchFamily="2" charset="-78"/>
              </a:rPr>
              <a:t>که پس از اعمال محرک!، توانایی بازگشت به حالت اولیه خود از طریق تغییر شکل را دارند، جزو این گونه از پلیمرها به شمار می‌روند. این مکانیزم از هر دو اصل اتوژنیک و اتونومیک استفاده می کند. این مواد از یک سیستم ساخت بشر برای افزایش خاصیت خود ترمیمی طبیعی خود بهره می‌برند و ترک‌های موجود در بتن را مهر و موم می‌نمایند. این نوع مواد متشکل از پلیمرهای نیمه بلورینی هستند که دارای ساختار از پیش تعریف شده حافظه داری در خود است و بازگشت پلیمرها به حالت اولیه آنها را منجر </a:t>
            </a:r>
            <a:r>
              <a:rPr lang="fa-IR" sz="2000" dirty="0" smtClean="0">
                <a:cs typeface="B Nazanin" panose="00000400000000000000" pitchFamily="2" charset="-78"/>
              </a:rPr>
              <a:t>می‌شود.</a:t>
            </a:r>
            <a:endParaRPr lang="en-US" sz="2000" dirty="0" smtClean="0">
              <a:cs typeface="B Nazanin" panose="00000400000000000000" pitchFamily="2" charset="-78"/>
            </a:endParaRPr>
          </a:p>
          <a:p>
            <a:pPr marL="0" indent="0" algn="r" rtl="1">
              <a:buNone/>
            </a:pPr>
            <a:endParaRPr lang="fa-IR" sz="2000" dirty="0">
              <a:cs typeface="B Nazanin" panose="00000400000000000000" pitchFamily="2" charset="-78"/>
            </a:endParaRPr>
          </a:p>
          <a:p>
            <a:pPr marL="0" indent="0" algn="r" rtl="1">
              <a:buNone/>
            </a:pPr>
            <a:r>
              <a:rPr lang="fa-IR" sz="2000" dirty="0">
                <a:cs typeface="B Nazanin" panose="00000400000000000000" pitchFamily="2" charset="-78"/>
              </a:rPr>
              <a:t>پلیمرهای هوشمند که قابلیت فعال شدن از طریق گرمایش مستقیم و یا جریان الکتریکی را نیز دارند، به محض ایجاد ترک، فعال شده و فرآیند خود ترمیمی بتن را آغاز می‌کنند. شروع فعالیت پلیمرها، اثر حافظه یا همان انقباضی را به دنبال دارد که به سبب ماهیت محدود مواد، منجر به تولید یک نیروی کششی قوی می‌شود. این نیروی کششی قوی ترمیم خودکار بتن در کوتاه‌ترین زمان ممکن را به دنبال دارد و مانع فروپاشی آن می‌شود. سرانجام این فرآیند با شروع ترمیم اتوژنیک تکمیل می‌گردد</a:t>
            </a:r>
            <a:r>
              <a:rPr lang="fa-IR" sz="2000" dirty="0" smtClean="0">
                <a:cs typeface="B Nazanin" panose="00000400000000000000" pitchFamily="2" charset="-78"/>
              </a:rPr>
              <a:t>.</a:t>
            </a:r>
            <a:endParaRPr lang="fa-IR" sz="2000" dirty="0">
              <a:cs typeface="B Nazanin" panose="00000400000000000000" pitchFamily="2" charset="-78"/>
            </a:endParaRPr>
          </a:p>
        </p:txBody>
      </p:sp>
    </p:spTree>
    <p:extLst>
      <p:ext uri="{BB962C8B-B14F-4D97-AF65-F5344CB8AC3E}">
        <p14:creationId xmlns:p14="http://schemas.microsoft.com/office/powerpoint/2010/main" val="429551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28600"/>
            <a:ext cx="9144000" cy="6477000"/>
          </a:xfrm>
        </p:spPr>
      </p:pic>
    </p:spTree>
    <p:extLst>
      <p:ext uri="{BB962C8B-B14F-4D97-AF65-F5344CB8AC3E}">
        <p14:creationId xmlns:p14="http://schemas.microsoft.com/office/powerpoint/2010/main" val="2162269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19200"/>
            <a:ext cx="7391400" cy="609600"/>
          </a:xfrm>
        </p:spPr>
        <p:txBody>
          <a:bodyPr/>
          <a:lstStyle/>
          <a:p>
            <a:pPr algn="ctr"/>
            <a:r>
              <a:rPr lang="fa-IR" dirty="0">
                <a:solidFill>
                  <a:schemeClr val="bg1"/>
                </a:solidFill>
                <a:cs typeface="B Nazanin" panose="00000400000000000000" pitchFamily="2" charset="-78"/>
              </a:rPr>
              <a:t>عوامل موثر در استفاده از بتن خود ترمیم </a:t>
            </a:r>
            <a:r>
              <a:rPr lang="fa-IR" dirty="0" smtClean="0">
                <a:solidFill>
                  <a:schemeClr val="bg1"/>
                </a:solidFill>
                <a:cs typeface="B Nazanin" panose="00000400000000000000" pitchFamily="2" charset="-78"/>
              </a:rPr>
              <a:t>شونده</a:t>
            </a:r>
            <a:r>
              <a:rPr lang="fa-IR" dirty="0">
                <a:solidFill>
                  <a:schemeClr val="bg1"/>
                </a:solidFill>
                <a:cs typeface="B Nazanin" panose="00000400000000000000" pitchFamily="2" charset="-78"/>
              </a:rPr>
              <a:t/>
            </a:r>
            <a:br>
              <a:rPr lang="fa-IR" dirty="0">
                <a:solidFill>
                  <a:schemeClr val="bg1"/>
                </a:solidFill>
                <a:cs typeface="B Nazanin" panose="00000400000000000000" pitchFamily="2" charset="-78"/>
              </a:rPr>
            </a:br>
            <a:r>
              <a:rPr lang="fa-IR" dirty="0">
                <a:solidFill>
                  <a:schemeClr val="bg1"/>
                </a:solidFill>
                <a:cs typeface="B Nazanin" panose="00000400000000000000" pitchFamily="2" charset="-78"/>
              </a:rPr>
              <a:t/>
            </a:r>
            <a:br>
              <a:rPr lang="fa-IR" dirty="0">
                <a:solidFill>
                  <a:schemeClr val="bg1"/>
                </a:solidFill>
                <a:cs typeface="B Nazanin" panose="00000400000000000000" pitchFamily="2" charset="-78"/>
              </a:rPr>
            </a:br>
            <a:endParaRPr lang="en-US" dirty="0">
              <a:solidFill>
                <a:schemeClr val="bg1"/>
              </a:solidFill>
              <a:cs typeface="B Nazanin" panose="00000400000000000000" pitchFamily="2" charset="-78"/>
            </a:endParaRPr>
          </a:p>
        </p:txBody>
      </p:sp>
      <p:sp>
        <p:nvSpPr>
          <p:cNvPr id="3" name="Content Placeholder 2"/>
          <p:cNvSpPr>
            <a:spLocks noGrp="1"/>
          </p:cNvSpPr>
          <p:nvPr>
            <p:ph idx="1"/>
          </p:nvPr>
        </p:nvSpPr>
        <p:spPr>
          <a:xfrm>
            <a:off x="1219200" y="1981200"/>
            <a:ext cx="7543800" cy="4724400"/>
          </a:xfrm>
        </p:spPr>
        <p:txBody>
          <a:bodyPr/>
          <a:lstStyle/>
          <a:p>
            <a:pPr marL="0" indent="0" algn="r" rtl="1">
              <a:buNone/>
            </a:pPr>
            <a:r>
              <a:rPr lang="fa-IR" sz="2000" dirty="0">
                <a:cs typeface="B Nazanin" panose="00000400000000000000" pitchFamily="2" charset="-78"/>
              </a:rPr>
              <a:t>عوامل بسیاری وجود دارد که صنعت ساختمان‌سازی را به استفاده از بتن خود ترمیم شونده سوق می‌دهد. با این حال همچنان امکان استفاده از این نوع بتن در تمامی سازه‌ها وجود ندارد؛ چراکه بتن خود ترمیم شونده، هنوز نیاز به پیشرفت و ارتقاهای بسیاری دارد. اخیرا یک نوع بتن خود ترمیم شونده مبتنی بر باکتری در مقیاس کامل، با موفقیت در دانشگاه </a:t>
            </a:r>
            <a:r>
              <a:rPr lang="en-US" sz="2000" dirty="0">
                <a:cs typeface="B Nazanin" panose="00000400000000000000" pitchFamily="2" charset="-78"/>
              </a:rPr>
              <a:t>BATH </a:t>
            </a:r>
            <a:r>
              <a:rPr lang="fa-IR" sz="2000" dirty="0">
                <a:cs typeface="B Nazanin" panose="00000400000000000000" pitchFamily="2" charset="-78"/>
              </a:rPr>
              <a:t>انگلستان مورد آزمایش قرار گرفت. ولی با این حال، هنوز هم برآورد هزینه کامل استفاده آن در مقیاس گسترده امر دشواری است و جای بحث بسیاری دارد.</a:t>
            </a:r>
          </a:p>
          <a:p>
            <a:pPr marL="0" indent="0" algn="r" rtl="1">
              <a:buNone/>
            </a:pPr>
            <a:r>
              <a:rPr lang="fa-IR" sz="2000" dirty="0">
                <a:cs typeface="B Nazanin" panose="00000400000000000000" pitchFamily="2" charset="-78"/>
              </a:rPr>
              <a:t>راندمان هزینه، یکی از مهم‌ترین عوامل موثر بر مواد به کار برده شده در بتن است که قابلیت تعیین موارد بسیاری همچون توجیه اقتصادی استفاده از این مواد به صورت محدود و در بخش‌هایی خاص که تعمیر و نگهداری آنها دشوار است یا در پروژه‌های عظیم و حساس عمرانی از قبیل سدسازی و پل‌سازی را دارد. علاوه بر هزینه، بهره‌وری بلند مدت این نوع بتن نیز یکی دیگر از فاکتورهای تعیین‌کننده‌ای است که می‌تواند منجر به ترویج استفاده از آن شود. با این حال گفتنی است که انواع بتن خود ترمیم شونده امروزی، تنها توان ترمیم ترک‌های را دارند که ابعاد آنها کمتر از ۱۵۰ میلی‌متر باشد</a:t>
            </a:r>
            <a:r>
              <a:rPr lang="fa-IR" sz="2000" dirty="0" smtClean="0">
                <a:cs typeface="B Nazanin" panose="00000400000000000000" pitchFamily="2" charset="-78"/>
              </a:rPr>
              <a:t>.</a:t>
            </a:r>
            <a:endParaRPr lang="fa-IR" sz="2000" dirty="0">
              <a:cs typeface="B Nazanin" panose="00000400000000000000" pitchFamily="2" charset="-78"/>
            </a:endParaRPr>
          </a:p>
        </p:txBody>
      </p:sp>
    </p:spTree>
    <p:extLst>
      <p:ext uri="{BB962C8B-B14F-4D97-AF65-F5344CB8AC3E}">
        <p14:creationId xmlns:p14="http://schemas.microsoft.com/office/powerpoint/2010/main" val="954403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81000"/>
            <a:ext cx="9144000" cy="6248400"/>
          </a:xfrm>
        </p:spPr>
      </p:pic>
    </p:spTree>
    <p:extLst>
      <p:ext uri="{BB962C8B-B14F-4D97-AF65-F5344CB8AC3E}">
        <p14:creationId xmlns:p14="http://schemas.microsoft.com/office/powerpoint/2010/main" val="2221193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1295400" y="1981200"/>
            <a:ext cx="7391400" cy="4144963"/>
          </a:xfrm>
        </p:spPr>
        <p:txBody>
          <a:bodyPr/>
          <a:lstStyle/>
          <a:p>
            <a:pPr marL="0" indent="0" algn="r" rtl="1">
              <a:buNone/>
            </a:pPr>
            <a:r>
              <a:rPr lang="fa-IR" sz="2400" dirty="0">
                <a:cs typeface="B Nazanin" panose="00000400000000000000" pitchFamily="2" charset="-78"/>
              </a:rPr>
              <a:t>کلمه بتن برگرفته از کلمه لاتین </a:t>
            </a:r>
            <a:r>
              <a:rPr lang="en-US" sz="2400" dirty="0" err="1">
                <a:cs typeface="B Nazanin" panose="00000400000000000000" pitchFamily="2" charset="-78"/>
              </a:rPr>
              <a:t>concreteretus</a:t>
            </a:r>
            <a:r>
              <a:rPr lang="en-US" sz="2400" dirty="0">
                <a:cs typeface="B Nazanin" panose="00000400000000000000" pitchFamily="2" charset="-78"/>
              </a:rPr>
              <a:t> </a:t>
            </a:r>
            <a:r>
              <a:rPr lang="fa-IR" sz="2400" dirty="0">
                <a:cs typeface="B Nazanin" panose="00000400000000000000" pitchFamily="2" charset="-78"/>
              </a:rPr>
              <a:t>به معنای به چسبندگی و سخت شدن است. اولین استفاده از سیمان به دوازده میلیون سال پیش باز می‌گردد و این در حالی است که تاریخ نخستین استفاده از مصالح ساختمانی شبه بتن، به ۶۵۰۰ سال قبل از میلاد مسیح باز می‌گردد. با ای حال تا پیش از استقرار امپراطوری روم، این مواد به صورت بتن امروزی تولید نشده بودند. ساخت بتن، انقلابی در صنعت ساخت و ساز به شمار می‌آمد و هم اکنون نیز این چنین است. اما بتن مدرن یعنی همان بتن مبتنی بر آهک، به دلیل شکل‌گیری ترک‌هایی که بر استحکام سازه تاثیر می‌گذارند، طول عمر کوتاهی دارد. در این راستا بسیاری از محققان تلاش نمودند تا استحکام و قوام بتن را بهبود بخشند و طول عمر آن را به منظور پابرجا ماندن ساختمان‌ها برای طولانی مدت، افزایش دهند.</a:t>
            </a:r>
          </a:p>
        </p:txBody>
      </p:sp>
      <p:sp>
        <p:nvSpPr>
          <p:cNvPr id="2" name="Title 1"/>
          <p:cNvSpPr>
            <a:spLocks noGrp="1"/>
          </p:cNvSpPr>
          <p:nvPr>
            <p:ph type="title"/>
          </p:nvPr>
        </p:nvSpPr>
        <p:spPr/>
        <p:txBody>
          <a:bodyPr/>
          <a:lstStyle/>
          <a:p>
            <a:pPr algn="ctr" rtl="1"/>
            <a:r>
              <a:rPr lang="fa-IR" dirty="0" smtClean="0">
                <a:solidFill>
                  <a:schemeClr val="bg1"/>
                </a:solidFill>
                <a:cs typeface="B Nazanin" panose="00000400000000000000" pitchFamily="2" charset="-78"/>
              </a:rPr>
              <a:t>مقدمه</a:t>
            </a:r>
            <a:endParaRPr lang="en-US" dirty="0">
              <a:solidFill>
                <a:schemeClr val="bg1"/>
              </a:solidFill>
              <a:cs typeface="B Nazanin" panose="00000400000000000000" pitchFamily="2" charset="-7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19200"/>
            <a:ext cx="7391400" cy="609600"/>
          </a:xfrm>
        </p:spPr>
        <p:txBody>
          <a:bodyPr/>
          <a:lstStyle/>
          <a:p>
            <a:pPr algn="ctr"/>
            <a:r>
              <a:rPr lang="fa-IR" sz="2400" b="1" dirty="0">
                <a:solidFill>
                  <a:schemeClr val="bg1"/>
                </a:solidFill>
                <a:cs typeface="B Nazanin" panose="00000400000000000000" pitchFamily="2" charset="-78"/>
              </a:rPr>
              <a:t>کاربرد بتن خود ترمیم شونده در طراحی‌های معماری </a:t>
            </a:r>
            <a:r>
              <a:rPr lang="fa-IR" sz="2400" b="1" dirty="0" smtClean="0">
                <a:solidFill>
                  <a:schemeClr val="bg1"/>
                </a:solidFill>
                <a:cs typeface="B Nazanin" panose="00000400000000000000" pitchFamily="2" charset="-78"/>
              </a:rPr>
              <a:t>وسازه‌ها</a:t>
            </a:r>
            <a:r>
              <a:rPr lang="fa-IR" sz="2400" b="1" dirty="0">
                <a:solidFill>
                  <a:schemeClr val="bg1"/>
                </a:solidFill>
                <a:cs typeface="B Nazanin" panose="00000400000000000000" pitchFamily="2" charset="-78"/>
              </a:rPr>
              <a:t/>
            </a:r>
            <a:br>
              <a:rPr lang="fa-IR" sz="2400" b="1" dirty="0">
                <a:solidFill>
                  <a:schemeClr val="bg1"/>
                </a:solidFill>
                <a:cs typeface="B Nazanin" panose="00000400000000000000" pitchFamily="2" charset="-78"/>
              </a:rPr>
            </a:br>
            <a:r>
              <a:rPr lang="fa-IR" sz="2400" b="1" dirty="0">
                <a:solidFill>
                  <a:schemeClr val="bg1"/>
                </a:solidFill>
                <a:cs typeface="B Nazanin" panose="00000400000000000000" pitchFamily="2" charset="-78"/>
              </a:rPr>
              <a:t/>
            </a:r>
            <a:br>
              <a:rPr lang="fa-IR" sz="2400" b="1" dirty="0">
                <a:solidFill>
                  <a:schemeClr val="bg1"/>
                </a:solidFill>
                <a:cs typeface="B Nazanin" panose="00000400000000000000" pitchFamily="2" charset="-78"/>
              </a:rPr>
            </a:br>
            <a:endParaRPr lang="en-US" sz="2400" b="1" dirty="0">
              <a:solidFill>
                <a:schemeClr val="bg1"/>
              </a:solidFill>
              <a:cs typeface="B Nazanin" panose="00000400000000000000" pitchFamily="2" charset="-78"/>
            </a:endParaRPr>
          </a:p>
        </p:txBody>
      </p:sp>
      <p:sp>
        <p:nvSpPr>
          <p:cNvPr id="3" name="Content Placeholder 2"/>
          <p:cNvSpPr>
            <a:spLocks noGrp="1"/>
          </p:cNvSpPr>
          <p:nvPr>
            <p:ph idx="1"/>
          </p:nvPr>
        </p:nvSpPr>
        <p:spPr>
          <a:xfrm>
            <a:off x="1066800" y="2895600"/>
            <a:ext cx="7467600" cy="4648200"/>
          </a:xfrm>
        </p:spPr>
        <p:txBody>
          <a:bodyPr/>
          <a:lstStyle/>
          <a:p>
            <a:pPr marL="0" indent="0" algn="r" rtl="1">
              <a:buNone/>
            </a:pPr>
            <a:r>
              <a:rPr lang="fa-IR" sz="2400" dirty="0">
                <a:cs typeface="B Nazanin" panose="00000400000000000000" pitchFamily="2" charset="-78"/>
              </a:rPr>
              <a:t>از آنجا که استفاده از بتن خود ترمیم شونده در سازه‌های آینده، امیدوار کننده است، ما باید به این درک برسیم که این مواد چگونه بر طرحهای آینده معماری تاثیر خواهند گذاشت. اما نهایتا ارائه پیشبینی‌هایی در این زمینه دشوار است زیرا عملکرد و اندازه ساختمان نقش مهمی را در تعیین اینکه آیا این نوع بتن ممکن است مناسب باشد یا نه، ایفا می‌نمایند، بنابراین باید به طور جداگانه به این بحث پرداخته شود.</a:t>
            </a:r>
            <a:endParaRPr lang="en-US" sz="2400" dirty="0">
              <a:cs typeface="B Nazanin" panose="00000400000000000000" pitchFamily="2" charset="-78"/>
            </a:endParaRPr>
          </a:p>
        </p:txBody>
      </p:sp>
    </p:spTree>
    <p:extLst>
      <p:ext uri="{BB962C8B-B14F-4D97-AF65-F5344CB8AC3E}">
        <p14:creationId xmlns:p14="http://schemas.microsoft.com/office/powerpoint/2010/main" val="4122590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81000"/>
            <a:ext cx="9144000" cy="6248400"/>
          </a:xfrm>
        </p:spPr>
      </p:pic>
    </p:spTree>
    <p:extLst>
      <p:ext uri="{BB962C8B-B14F-4D97-AF65-F5344CB8AC3E}">
        <p14:creationId xmlns:p14="http://schemas.microsoft.com/office/powerpoint/2010/main" val="2146217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143000"/>
            <a:ext cx="7391400" cy="609600"/>
          </a:xfrm>
        </p:spPr>
        <p:txBody>
          <a:bodyPr/>
          <a:lstStyle/>
          <a:p>
            <a:pPr algn="ctr"/>
            <a:r>
              <a:rPr lang="fa-IR" sz="2400" b="1" dirty="0">
                <a:solidFill>
                  <a:schemeClr val="bg1"/>
                </a:solidFill>
                <a:cs typeface="B Nazanin" panose="00000400000000000000" pitchFamily="2" charset="-78"/>
              </a:rPr>
              <a:t>کاربرد بتن خود ترمیم شونده در ساختمان‌های مسکونی و </a:t>
            </a:r>
            <a:r>
              <a:rPr lang="fa-IR" sz="2400" b="1" dirty="0" smtClean="0">
                <a:solidFill>
                  <a:schemeClr val="bg1"/>
                </a:solidFill>
                <a:cs typeface="B Nazanin" panose="00000400000000000000" pitchFamily="2" charset="-78"/>
              </a:rPr>
              <a:t>عمومی</a:t>
            </a:r>
            <a:r>
              <a:rPr lang="fa-IR" sz="2400" b="1" dirty="0">
                <a:solidFill>
                  <a:schemeClr val="bg1"/>
                </a:solidFill>
                <a:cs typeface="B Nazanin" panose="00000400000000000000" pitchFamily="2" charset="-78"/>
              </a:rPr>
              <a:t/>
            </a:r>
            <a:br>
              <a:rPr lang="fa-IR" sz="2400" b="1" dirty="0">
                <a:solidFill>
                  <a:schemeClr val="bg1"/>
                </a:solidFill>
                <a:cs typeface="B Nazanin" panose="00000400000000000000" pitchFamily="2" charset="-78"/>
              </a:rPr>
            </a:br>
            <a:r>
              <a:rPr lang="fa-IR" sz="2400" b="1" dirty="0">
                <a:solidFill>
                  <a:schemeClr val="bg1"/>
                </a:solidFill>
                <a:cs typeface="B Nazanin" panose="00000400000000000000" pitchFamily="2" charset="-78"/>
              </a:rPr>
              <a:t/>
            </a:r>
            <a:br>
              <a:rPr lang="fa-IR" sz="2400" b="1" dirty="0">
                <a:solidFill>
                  <a:schemeClr val="bg1"/>
                </a:solidFill>
                <a:cs typeface="B Nazanin" panose="00000400000000000000" pitchFamily="2" charset="-78"/>
              </a:rPr>
            </a:br>
            <a:endParaRPr lang="en-US" sz="2400" b="1" dirty="0">
              <a:solidFill>
                <a:schemeClr val="bg1"/>
              </a:solidFill>
              <a:cs typeface="B Nazanin" panose="00000400000000000000" pitchFamily="2" charset="-78"/>
            </a:endParaRPr>
          </a:p>
        </p:txBody>
      </p:sp>
      <p:sp>
        <p:nvSpPr>
          <p:cNvPr id="3" name="Content Placeholder 2"/>
          <p:cNvSpPr>
            <a:spLocks noGrp="1"/>
          </p:cNvSpPr>
          <p:nvPr>
            <p:ph idx="1"/>
          </p:nvPr>
        </p:nvSpPr>
        <p:spPr>
          <a:xfrm>
            <a:off x="1219200" y="2743200"/>
            <a:ext cx="7391400" cy="4449763"/>
          </a:xfrm>
        </p:spPr>
        <p:txBody>
          <a:bodyPr/>
          <a:lstStyle/>
          <a:p>
            <a:pPr marL="0" indent="0" algn="r" rtl="1">
              <a:buNone/>
            </a:pPr>
            <a:r>
              <a:rPr lang="fa-IR" sz="2400" dirty="0">
                <a:cs typeface="B Nazanin" panose="00000400000000000000" pitchFamily="2" charset="-78"/>
              </a:rPr>
              <a:t>اندازه و عملکرد ساختمان معمولا عمر تقریبی قابل پیشبینی آن سازه را تعیین خواهد نمود. ساختمان‌های کوچک معمولا مسکونی هستند و در حومه شهر، مرکز شهر و یا روستا واقع شده اند. در بسیاری از ساختمان‌ها، بتن یکی از مصالح ساختمانی اصلی است که بالاخص در پی سازه (دال‌ها یا ستون‌ها) مورد استفاده قرار می‌گیرد. اما از انجا که موارد استفاده از ساختمان‌های کوچک مسکونی تقریبا مشخص میباشد، استفاده از بتن خود ترمیم شونده برای افزایش عمر مفید این سازه‌ها، امری طبیعی به حساب </a:t>
            </a:r>
            <a:r>
              <a:rPr lang="fa-IR" sz="2400" dirty="0" smtClean="0">
                <a:cs typeface="B Nazanin" panose="00000400000000000000" pitchFamily="2" charset="-78"/>
              </a:rPr>
              <a:t>می آید</a:t>
            </a:r>
            <a:r>
              <a:rPr lang="fa-IR" sz="2400" dirty="0">
                <a:cs typeface="B Nazanin" panose="00000400000000000000" pitchFamily="2" charset="-78"/>
              </a:rPr>
              <a:t>. </a:t>
            </a:r>
          </a:p>
        </p:txBody>
      </p:sp>
    </p:spTree>
    <p:extLst>
      <p:ext uri="{BB962C8B-B14F-4D97-AF65-F5344CB8AC3E}">
        <p14:creationId xmlns:p14="http://schemas.microsoft.com/office/powerpoint/2010/main" val="3510993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52400"/>
            <a:ext cx="9144000" cy="6553199"/>
          </a:xfrm>
        </p:spPr>
      </p:pic>
    </p:spTree>
    <p:extLst>
      <p:ext uri="{BB962C8B-B14F-4D97-AF65-F5344CB8AC3E}">
        <p14:creationId xmlns:p14="http://schemas.microsoft.com/office/powerpoint/2010/main" val="1694645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2057400"/>
            <a:ext cx="7391400" cy="4449763"/>
          </a:xfrm>
        </p:spPr>
        <p:txBody>
          <a:bodyPr/>
          <a:lstStyle/>
          <a:p>
            <a:pPr marL="0" indent="0" algn="r" rtl="1">
              <a:buNone/>
            </a:pPr>
            <a:r>
              <a:rPr lang="fa-IR" sz="2400" dirty="0">
                <a:cs typeface="B Nazanin" panose="00000400000000000000" pitchFamily="2" charset="-78"/>
              </a:rPr>
              <a:t>ساختمان‌هایی در اندازه متوسط ​​، بر خلاف آسمان خراشها که بیشتر از فولاد در ساخت آنها استفاده میشود و یا ساختمان‌های کوچک که از سنگ یا چوب بیشتری استفاده می کنند، از بتن بیشتری نسبت به سایر ساختمان‌ها بهره می‌برند. هم ساختمان‌های متوسط ​​ ​​مسکونی و هم عمومی، برای استفاده از بتن خود ترمیمی مناسبند، با این حال، در ساختمان‌های عمومی با افزایش طول عمر سازه، طراحی باید انعطاف پذیر بوده و با تغییر عملکرد سازه، فضای داخلی، انعطاف پذیری کافی به منظور تطبیق با تغییر عملکرد را داشته باشد. بنابراین، به جای تخریب ساختمان، زمانی که خدمات فعلی دیگر مناسب منطقه خاصی که سازه در آن قرار دارد نباشند، مدلسازی و دکوربندی مجدد روی خواهد داد که به نوبه خود توسط اجتناب از ساخت و ساز مجدد، تاثیر مثبتی بر کاهش انتشار دی اکسید کربن خواهد داشت</a:t>
            </a:r>
            <a:r>
              <a:rPr lang="fa-IR" sz="2400" dirty="0" smtClean="0">
                <a:cs typeface="B Nazanin" panose="00000400000000000000" pitchFamily="2" charset="-78"/>
              </a:rPr>
              <a:t>.</a:t>
            </a:r>
            <a:endParaRPr lang="fa-IR" sz="2400" dirty="0">
              <a:cs typeface="B Nazanin" panose="00000400000000000000" pitchFamily="2" charset="-78"/>
            </a:endParaRPr>
          </a:p>
        </p:txBody>
      </p:sp>
    </p:spTree>
    <p:extLst>
      <p:ext uri="{BB962C8B-B14F-4D97-AF65-F5344CB8AC3E}">
        <p14:creationId xmlns:p14="http://schemas.microsoft.com/office/powerpoint/2010/main" val="13636762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52400"/>
            <a:ext cx="9144000" cy="6477000"/>
          </a:xfrm>
        </p:spPr>
      </p:pic>
    </p:spTree>
    <p:extLst>
      <p:ext uri="{BB962C8B-B14F-4D97-AF65-F5344CB8AC3E}">
        <p14:creationId xmlns:p14="http://schemas.microsoft.com/office/powerpoint/2010/main" val="1399747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7391400" cy="609600"/>
          </a:xfrm>
        </p:spPr>
        <p:txBody>
          <a:bodyPr/>
          <a:lstStyle/>
          <a:p>
            <a:pPr algn="ctr"/>
            <a:r>
              <a:rPr lang="fa-IR" sz="2800" b="1" dirty="0">
                <a:solidFill>
                  <a:schemeClr val="bg1"/>
                </a:solidFill>
                <a:cs typeface="B Nazanin" panose="00000400000000000000" pitchFamily="2" charset="-78"/>
              </a:rPr>
              <a:t>کاربرد بتن خود ترمیم شونده در سازه‌های عمرانی و </a:t>
            </a:r>
            <a:r>
              <a:rPr lang="fa-IR" sz="2800" b="1" dirty="0" smtClean="0">
                <a:solidFill>
                  <a:schemeClr val="bg1"/>
                </a:solidFill>
                <a:cs typeface="B Nazanin" panose="00000400000000000000" pitchFamily="2" charset="-78"/>
              </a:rPr>
              <a:t>جاده‌ها</a:t>
            </a:r>
            <a:r>
              <a:rPr lang="fa-IR" sz="2800" b="1" dirty="0">
                <a:solidFill>
                  <a:schemeClr val="bg1"/>
                </a:solidFill>
                <a:cs typeface="B Nazanin" panose="00000400000000000000" pitchFamily="2" charset="-78"/>
              </a:rPr>
              <a:t/>
            </a:r>
            <a:br>
              <a:rPr lang="fa-IR" sz="2800" b="1" dirty="0">
                <a:solidFill>
                  <a:schemeClr val="bg1"/>
                </a:solidFill>
                <a:cs typeface="B Nazanin" panose="00000400000000000000" pitchFamily="2" charset="-78"/>
              </a:rPr>
            </a:br>
            <a:r>
              <a:rPr lang="fa-IR" sz="2800" b="1" dirty="0">
                <a:solidFill>
                  <a:schemeClr val="bg1"/>
                </a:solidFill>
                <a:cs typeface="B Nazanin" panose="00000400000000000000" pitchFamily="2" charset="-78"/>
              </a:rPr>
              <a:t/>
            </a:r>
            <a:br>
              <a:rPr lang="fa-IR" sz="2800" b="1" dirty="0">
                <a:solidFill>
                  <a:schemeClr val="bg1"/>
                </a:solidFill>
                <a:cs typeface="B Nazanin" panose="00000400000000000000" pitchFamily="2" charset="-78"/>
              </a:rPr>
            </a:br>
            <a:endParaRPr lang="en-US" sz="2800" b="1" dirty="0">
              <a:solidFill>
                <a:schemeClr val="bg1"/>
              </a:solidFill>
              <a:cs typeface="B Nazanin" panose="00000400000000000000" pitchFamily="2" charset="-78"/>
            </a:endParaRPr>
          </a:p>
        </p:txBody>
      </p:sp>
      <p:sp>
        <p:nvSpPr>
          <p:cNvPr id="3" name="Content Placeholder 2"/>
          <p:cNvSpPr>
            <a:spLocks noGrp="1"/>
          </p:cNvSpPr>
          <p:nvPr>
            <p:ph idx="1"/>
          </p:nvPr>
        </p:nvSpPr>
        <p:spPr>
          <a:xfrm>
            <a:off x="1295400" y="2590800"/>
            <a:ext cx="7391400" cy="4449763"/>
          </a:xfrm>
        </p:spPr>
        <p:txBody>
          <a:bodyPr/>
          <a:lstStyle/>
          <a:p>
            <a:pPr marL="0" indent="0" algn="r" rtl="1">
              <a:buNone/>
            </a:pPr>
            <a:r>
              <a:rPr lang="fa-IR" sz="2400" dirty="0">
                <a:cs typeface="B Nazanin" panose="00000400000000000000" pitchFamily="2" charset="-78"/>
              </a:rPr>
              <a:t>بتن خود ترمیم شونده برای پل ها و تمام ساخت و سازه‌ای جاده ای نیز مناسب است، زیرا اغلب تحت بارهای سنگین، ترک‌های کوچکی در آن ایجاد می‌شود و به نگهداری اندکی نیز نیاز دارد. استفاده از این نوع بتن هزینه‌های نگهداری را به میزان قابل توجهی کاهش داده و ایمنی را افزایش می‌دهد، بنابراین توصیه می‌شود که به دلیل مزایای زیاد از این نوع بتن در ساخت پل‌ها و جاده‌ها استفاده شود. به زودی در ساخت تمام ساختمانهای بزرگ از این نوع بتن استفاده خواهد شد زیرا این نوع بتن دارای خواص شگفت انگیزی است و ایمنی و دوام بیشتری را برای سازه به ارمغان خواهد آورد</a:t>
            </a:r>
            <a:r>
              <a:rPr lang="fa-IR" sz="2400" dirty="0" smtClean="0">
                <a:cs typeface="B Nazanin" panose="00000400000000000000" pitchFamily="2" charset="-78"/>
              </a:rPr>
              <a:t>.</a:t>
            </a:r>
            <a:endParaRPr lang="fa-IR" sz="2400" dirty="0">
              <a:cs typeface="B Nazanin" panose="00000400000000000000" pitchFamily="2" charset="-78"/>
            </a:endParaRPr>
          </a:p>
        </p:txBody>
      </p:sp>
    </p:spTree>
    <p:extLst>
      <p:ext uri="{BB962C8B-B14F-4D97-AF65-F5344CB8AC3E}">
        <p14:creationId xmlns:p14="http://schemas.microsoft.com/office/powerpoint/2010/main" val="11856335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28600"/>
            <a:ext cx="9144000" cy="6400799"/>
          </a:xfrm>
        </p:spPr>
      </p:pic>
    </p:spTree>
    <p:extLst>
      <p:ext uri="{BB962C8B-B14F-4D97-AF65-F5344CB8AC3E}">
        <p14:creationId xmlns:p14="http://schemas.microsoft.com/office/powerpoint/2010/main" val="9074065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9200"/>
            <a:ext cx="7391400" cy="609600"/>
          </a:xfrm>
        </p:spPr>
        <p:txBody>
          <a:bodyPr/>
          <a:lstStyle/>
          <a:p>
            <a:pPr algn="ctr"/>
            <a:r>
              <a:rPr lang="fa-IR" b="1" dirty="0">
                <a:solidFill>
                  <a:schemeClr val="bg1"/>
                </a:solidFill>
                <a:cs typeface="B Nazanin" panose="00000400000000000000" pitchFamily="2" charset="-78"/>
              </a:rPr>
              <a:t>نتیجه گیری</a:t>
            </a:r>
            <a:r>
              <a:rPr lang="fa-IR" dirty="0">
                <a:solidFill>
                  <a:schemeClr val="bg1"/>
                </a:solidFill>
                <a:cs typeface="B Nazanin" panose="00000400000000000000" pitchFamily="2" charset="-78"/>
              </a:rPr>
              <a:t/>
            </a:r>
            <a:br>
              <a:rPr lang="fa-IR" dirty="0">
                <a:solidFill>
                  <a:schemeClr val="bg1"/>
                </a:solidFill>
                <a:cs typeface="B Nazanin" panose="00000400000000000000" pitchFamily="2" charset="-78"/>
              </a:rPr>
            </a:br>
            <a:r>
              <a:rPr lang="fa-IR" dirty="0">
                <a:solidFill>
                  <a:schemeClr val="bg1"/>
                </a:solidFill>
                <a:cs typeface="B Nazanin" panose="00000400000000000000" pitchFamily="2" charset="-78"/>
              </a:rPr>
              <a:t/>
            </a:r>
            <a:br>
              <a:rPr lang="fa-IR" dirty="0">
                <a:solidFill>
                  <a:schemeClr val="bg1"/>
                </a:solidFill>
                <a:cs typeface="B Nazanin" panose="00000400000000000000" pitchFamily="2" charset="-78"/>
              </a:rPr>
            </a:br>
            <a:endParaRPr lang="en-US" dirty="0">
              <a:solidFill>
                <a:schemeClr val="bg1"/>
              </a:solidFill>
              <a:cs typeface="B Nazanin" panose="00000400000000000000" pitchFamily="2" charset="-78"/>
            </a:endParaRPr>
          </a:p>
        </p:txBody>
      </p:sp>
      <p:sp>
        <p:nvSpPr>
          <p:cNvPr id="3" name="Content Placeholder 2"/>
          <p:cNvSpPr>
            <a:spLocks noGrp="1"/>
          </p:cNvSpPr>
          <p:nvPr>
            <p:ph idx="1"/>
          </p:nvPr>
        </p:nvSpPr>
        <p:spPr>
          <a:xfrm>
            <a:off x="1295400" y="2286000"/>
            <a:ext cx="7391400" cy="4449763"/>
          </a:xfrm>
        </p:spPr>
        <p:txBody>
          <a:bodyPr/>
          <a:lstStyle/>
          <a:p>
            <a:pPr marL="0" indent="0" algn="r" rtl="1">
              <a:buNone/>
            </a:pPr>
            <a:r>
              <a:rPr lang="fa-IR" sz="2000" dirty="0" smtClean="0">
                <a:cs typeface="B Nazanin" panose="00000400000000000000" pitchFamily="2" charset="-78"/>
              </a:rPr>
              <a:t>در نهایت می‌توان گفته که، به نظر میرسد بتن خود ترمیم شونده بسیار کارآمدتر از بتن معمولی باشد و قطعا طرز تفکر معماران و طراحیهای آنها را دگرگون خواهد ساخت. در مقایسه با بتن معمولی، ما متوجه شدیم که مزایای بتن خود ترمیم شونده بسیار بیشتر از معایب آن است و به دلیل میزان انتشار دی اکسید کربن کمتر، بتن را از ماده‌ای آسیب رسان به محیط زیست به ماده‌ای سازگار با محیط زیست تبدیل می‌کند. در حال حاضر بسیاری از مطالعات در حال انجام از روش های مختلفی برای تولید بتن خود ترمیم شونده استفاده می‌کنند، با این حال، امیدوار کننده‌ترین رویکرد، با توجه به سادگی آن در مقایسه با مکانیزم‌های دیگر، بتن خود ترمیم شونده زیستی مبتنی بر باکتری می‌باشد. در عین حال، معماران باید روش‌های طراحی جدیدی را نیز توسعه دهند؛ و روشهایی را ابداع نمایند که با داشتن پارتیشنهای قابل جابجایی، انعطاف پذیری بیشتری را در تغییر عملکرد سازه ایجاد نموده که امکان ایجاد فضاهای بزرگ‌تر یا کوچک‌تری را بسته به نیازهای جاری </a:t>
            </a:r>
            <a:r>
              <a:rPr lang="fa-IR" sz="2000" dirty="0">
                <a:cs typeface="B Nazanin" panose="00000400000000000000" pitchFamily="2" charset="-78"/>
              </a:rPr>
              <a:t>فضا فراهم آورد</a:t>
            </a:r>
            <a:r>
              <a:rPr lang="fa-IR" sz="2000" dirty="0" smtClean="0">
                <a:cs typeface="B Nazanin" panose="00000400000000000000" pitchFamily="2" charset="-78"/>
              </a:rPr>
              <a:t>.</a:t>
            </a:r>
            <a:endParaRPr lang="fa-IR" sz="2000" dirty="0">
              <a:cs typeface="B Nazanin" panose="00000400000000000000" pitchFamily="2" charset="-78"/>
            </a:endParaRPr>
          </a:p>
        </p:txBody>
      </p:sp>
    </p:spTree>
    <p:extLst>
      <p:ext uri="{BB962C8B-B14F-4D97-AF65-F5344CB8AC3E}">
        <p14:creationId xmlns:p14="http://schemas.microsoft.com/office/powerpoint/2010/main" val="2755563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52400"/>
            <a:ext cx="9144000" cy="6553200"/>
          </a:xfrm>
        </p:spPr>
      </p:pic>
    </p:spTree>
    <p:extLst>
      <p:ext uri="{BB962C8B-B14F-4D97-AF65-F5344CB8AC3E}">
        <p14:creationId xmlns:p14="http://schemas.microsoft.com/office/powerpoint/2010/main" val="3040014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81000"/>
            <a:ext cx="9144000" cy="6324600"/>
          </a:xfrm>
        </p:spPr>
      </p:pic>
    </p:spTree>
    <p:extLst>
      <p:ext uri="{BB962C8B-B14F-4D97-AF65-F5344CB8AC3E}">
        <p14:creationId xmlns:p14="http://schemas.microsoft.com/office/powerpoint/2010/main" val="3469095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2133600"/>
            <a:ext cx="7391400" cy="4449763"/>
          </a:xfrm>
        </p:spPr>
        <p:txBody>
          <a:bodyPr/>
          <a:lstStyle/>
          <a:p>
            <a:pPr marL="0" indent="0" algn="r" rtl="1">
              <a:buNone/>
            </a:pPr>
            <a:r>
              <a:rPr lang="fa-IR" sz="2400" dirty="0">
                <a:cs typeface="B Nazanin" panose="00000400000000000000" pitchFamily="2" charset="-78"/>
              </a:rPr>
              <a:t>تلاش محققان جهت افزایش استحکام و طول عمر مفید بتن سبب شد که مفهوم بتن خود ترمیم شونده، راه خود را به درون صنعت ساخت و ساز بازنماید. دو زمینه تحقیقاتی اصلی جهت تحقیق در مورد این نوع بتن وجود دارد؛ یکی راه طبیعی مبتنی بر هیدرات برای مهر و موم کردن ترک‌ها در طول زمان و دیگری راه مصنوعی جهت مهر و موم ترک‌هایی که به مداخله انسانی نیاز دارد. هدف اصلی این کار، افزایش دوام بتن است که تأثیر مثبت زیادی بر محیط زیست و اقتصاد خواهد داشت. از سوی دیگر، این امر می‌تواند طرح‌های معماری را با استفاده از روش‌های جدید طراحی متحول ساخته و طرح فضای داخلی را تغییر دهد؛ به طوری که این فضا برای انجام عملکردهای متنوع مناسب باشد و در عین حال انعطاف پذیری لازم را نیز ارائه کند.</a:t>
            </a:r>
            <a:endParaRPr lang="en-US" sz="2400" dirty="0">
              <a:cs typeface="B Nazanin" panose="00000400000000000000" pitchFamily="2" charset="-78"/>
            </a:endParaRPr>
          </a:p>
        </p:txBody>
      </p:sp>
    </p:spTree>
    <p:extLst>
      <p:ext uri="{BB962C8B-B14F-4D97-AF65-F5344CB8AC3E}">
        <p14:creationId xmlns:p14="http://schemas.microsoft.com/office/powerpoint/2010/main" val="2684408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81000"/>
            <a:ext cx="9144000" cy="6324600"/>
          </a:xfrm>
        </p:spPr>
      </p:pic>
    </p:spTree>
    <p:extLst>
      <p:ext uri="{BB962C8B-B14F-4D97-AF65-F5344CB8AC3E}">
        <p14:creationId xmlns:p14="http://schemas.microsoft.com/office/powerpoint/2010/main" val="2670576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219200"/>
            <a:ext cx="7391400" cy="609600"/>
          </a:xfrm>
        </p:spPr>
        <p:txBody>
          <a:bodyPr/>
          <a:lstStyle/>
          <a:p>
            <a:pPr algn="ctr"/>
            <a:r>
              <a:rPr lang="fa-IR" dirty="0">
                <a:solidFill>
                  <a:schemeClr val="bg1"/>
                </a:solidFill>
                <a:cs typeface="B Nazanin" panose="00000400000000000000" pitchFamily="2" charset="-78"/>
              </a:rPr>
              <a:t>تعریف بتن خود ترمیم </a:t>
            </a:r>
            <a:r>
              <a:rPr lang="fa-IR" dirty="0" smtClean="0">
                <a:solidFill>
                  <a:schemeClr val="bg1"/>
                </a:solidFill>
                <a:cs typeface="B Nazanin" panose="00000400000000000000" pitchFamily="2" charset="-78"/>
              </a:rPr>
              <a:t>شونده</a:t>
            </a:r>
            <a:r>
              <a:rPr lang="fa-IR" dirty="0">
                <a:solidFill>
                  <a:schemeClr val="bg1"/>
                </a:solidFill>
                <a:cs typeface="B Nazanin" panose="00000400000000000000" pitchFamily="2" charset="-78"/>
              </a:rPr>
              <a:t/>
            </a:r>
            <a:br>
              <a:rPr lang="fa-IR" dirty="0">
                <a:solidFill>
                  <a:schemeClr val="bg1"/>
                </a:solidFill>
                <a:cs typeface="B Nazanin" panose="00000400000000000000" pitchFamily="2" charset="-78"/>
              </a:rPr>
            </a:br>
            <a:r>
              <a:rPr lang="fa-IR" dirty="0">
                <a:solidFill>
                  <a:schemeClr val="bg1"/>
                </a:solidFill>
                <a:cs typeface="B Nazanin" panose="00000400000000000000" pitchFamily="2" charset="-78"/>
              </a:rPr>
              <a:t/>
            </a:r>
            <a:br>
              <a:rPr lang="fa-IR" dirty="0">
                <a:solidFill>
                  <a:schemeClr val="bg1"/>
                </a:solidFill>
                <a:cs typeface="B Nazanin" panose="00000400000000000000" pitchFamily="2" charset="-78"/>
              </a:rPr>
            </a:br>
            <a:endParaRPr lang="en-US" dirty="0">
              <a:solidFill>
                <a:schemeClr val="bg1"/>
              </a:solidFill>
              <a:cs typeface="B Nazanin" panose="00000400000000000000" pitchFamily="2" charset="-78"/>
            </a:endParaRPr>
          </a:p>
        </p:txBody>
      </p:sp>
      <p:sp>
        <p:nvSpPr>
          <p:cNvPr id="3" name="Content Placeholder 2"/>
          <p:cNvSpPr>
            <a:spLocks noGrp="1"/>
          </p:cNvSpPr>
          <p:nvPr>
            <p:ph idx="1"/>
          </p:nvPr>
        </p:nvSpPr>
        <p:spPr>
          <a:xfrm>
            <a:off x="1219200" y="1981200"/>
            <a:ext cx="7391400" cy="4449763"/>
          </a:xfrm>
        </p:spPr>
        <p:txBody>
          <a:bodyPr/>
          <a:lstStyle/>
          <a:p>
            <a:pPr marL="0" indent="0" algn="r" rtl="1">
              <a:buNone/>
            </a:pPr>
            <a:r>
              <a:rPr lang="fa-IR" sz="2400" dirty="0">
                <a:cs typeface="B Nazanin" panose="00000400000000000000" pitchFamily="2" charset="-78"/>
              </a:rPr>
              <a:t>مواد خود ترمیم شونده، موادی هستند که توانایی بازگشت به حالت اولیه را دارند. مفهوم بتن خود ترمیم </a:t>
            </a:r>
            <a:r>
              <a:rPr lang="fa-IR" sz="2400" dirty="0" smtClean="0">
                <a:cs typeface="B Nazanin" panose="00000400000000000000" pitchFamily="2" charset="-78"/>
              </a:rPr>
              <a:t>شونده</a:t>
            </a:r>
            <a:r>
              <a:rPr lang="en-US" sz="2400" dirty="0" smtClean="0">
                <a:cs typeface="B Nazanin" panose="00000400000000000000" pitchFamily="2" charset="-78"/>
              </a:rPr>
              <a:t>SHC)</a:t>
            </a:r>
            <a:r>
              <a:rPr lang="fa-IR" sz="3200" b="1" dirty="0" smtClean="0">
                <a:cs typeface="B Nazanin" panose="00000400000000000000" pitchFamily="2" charset="-78"/>
              </a:rPr>
              <a:t>)</a:t>
            </a:r>
            <a:r>
              <a:rPr lang="fa-IR" sz="2400" dirty="0" smtClean="0">
                <a:cs typeface="B Nazanin" panose="00000400000000000000" pitchFamily="2" charset="-78"/>
              </a:rPr>
              <a:t> که </a:t>
            </a:r>
            <a:r>
              <a:rPr lang="fa-IR" sz="2400" dirty="0">
                <a:cs typeface="B Nazanin" panose="00000400000000000000" pitchFamily="2" charset="-78"/>
              </a:rPr>
              <a:t>ترمیم آن به مرور زمان اتفاق می‌افتد (اتوژنیک)، نخستین بار در حدود دو دهه پیش مطرح شد و می توان آن را در بسیاری از سازه‌های مشاهده کرد که به رغم عدم تعمیر و نگهداری قابل ملاحظه، برای مدت زمان طولانی پایدار و پابرجا مانده‌اند. بنابرین در نگاه اول می‌توان نتیجه گرفت که فعل و انفعالات رطوبت با کلینکر سیمان غیرهیدراته، سبب ترمیم خود به خود ترک‌ها شده است. با این وجود،در سال‌های اخیر به دلیل استفاده از روش های مدرن ساخت و ساز، کاربری سیمان در ساخت سازه کاهش چشمگیری داشته است. از این رو، میزان سیمان غیر هیدراته موجود نیز کمتر شده است که کاهش اثر خود ترمیمی طبیعی را به دنبال دارد.</a:t>
            </a:r>
            <a:endParaRPr lang="en-US" sz="2400" dirty="0">
              <a:cs typeface="B Nazanin" panose="00000400000000000000" pitchFamily="2" charset="-78"/>
            </a:endParaRPr>
          </a:p>
        </p:txBody>
      </p:sp>
    </p:spTree>
    <p:extLst>
      <p:ext uri="{BB962C8B-B14F-4D97-AF65-F5344CB8AC3E}">
        <p14:creationId xmlns:p14="http://schemas.microsoft.com/office/powerpoint/2010/main" val="1790385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81000"/>
            <a:ext cx="9144000" cy="6324600"/>
          </a:xfrm>
        </p:spPr>
      </p:pic>
    </p:spTree>
    <p:extLst>
      <p:ext uri="{BB962C8B-B14F-4D97-AF65-F5344CB8AC3E}">
        <p14:creationId xmlns:p14="http://schemas.microsoft.com/office/powerpoint/2010/main" val="3054096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2590800"/>
            <a:ext cx="7391400" cy="4449763"/>
          </a:xfrm>
        </p:spPr>
        <p:txBody>
          <a:bodyPr/>
          <a:lstStyle/>
          <a:p>
            <a:pPr marL="0" indent="0" algn="r" rtl="1">
              <a:buNone/>
            </a:pPr>
            <a:r>
              <a:rPr lang="fa-IR" sz="2400" dirty="0">
                <a:cs typeface="B Nazanin" panose="00000400000000000000" pitchFamily="2" charset="-78"/>
              </a:rPr>
              <a:t>فازهای اصلی توانایی ترمیم طبیعی، آماس و هیدراتاسیون خمیر سیمان هستند که با ته‌نشست کربنات کلسیم (</a:t>
            </a:r>
            <a:r>
              <a:rPr lang="en-US" sz="2400" dirty="0">
                <a:cs typeface="B Nazanin" panose="00000400000000000000" pitchFamily="2" charset="-78"/>
              </a:rPr>
              <a:t>CaCO3) </a:t>
            </a:r>
            <a:r>
              <a:rPr lang="fa-IR" sz="2400" dirty="0">
                <a:cs typeface="B Nazanin" panose="00000400000000000000" pitchFamily="2" charset="-78"/>
              </a:rPr>
              <a:t>ادامه می‌یابند و در نهایت باعث انسداد مسیرهای جریان و رسوب ناخالصی‌های آبی و یا حرکت برخی ذرات بتنی جدا شده در طول فرآیند ترک‌خوردگی می‌شود. من جمله عوامل دخیل در روش طبیعی ترمیم می‌توان از دما، درجه آسیب، چرخه یخ‌زدگی، طول عمر بتن و وضعیت ملات نام برد. اما روش مصنوعی ترمیم ترک در بتن، که یک فرایند خود ترمیمی با دخالت انسان است در سال ۱۹۹۴ اختراع شد</a:t>
            </a:r>
            <a:r>
              <a:rPr lang="fa-IR" sz="2400" dirty="0" smtClean="0">
                <a:cs typeface="B Nazanin" panose="00000400000000000000" pitchFamily="2" charset="-78"/>
              </a:rPr>
              <a:t>.</a:t>
            </a:r>
            <a:endParaRPr lang="fa-IR" sz="2400" dirty="0">
              <a:cs typeface="B Nazanin" panose="00000400000000000000" pitchFamily="2" charset="-78"/>
            </a:endParaRPr>
          </a:p>
        </p:txBody>
      </p:sp>
    </p:spTree>
    <p:extLst>
      <p:ext uri="{BB962C8B-B14F-4D97-AF65-F5344CB8AC3E}">
        <p14:creationId xmlns:p14="http://schemas.microsoft.com/office/powerpoint/2010/main" val="2320606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81000"/>
            <a:ext cx="9144000" cy="6324600"/>
          </a:xfrm>
        </p:spPr>
      </p:pic>
    </p:spTree>
    <p:extLst>
      <p:ext uri="{BB962C8B-B14F-4D97-AF65-F5344CB8AC3E}">
        <p14:creationId xmlns:p14="http://schemas.microsoft.com/office/powerpoint/2010/main" val="118926000"/>
      </p:ext>
    </p:extLst>
  </p:cSld>
  <p:clrMapOvr>
    <a:masterClrMapping/>
  </p:clrMapOvr>
</p:sld>
</file>

<file path=ppt/theme/theme1.xml><?xml version="1.0" encoding="utf-8"?>
<a:theme xmlns:a="http://schemas.openxmlformats.org/drawingml/2006/main" name="structural_vision">
  <a:themeElements>
    <a:clrScheme name="structural_vis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ctural_vision">
      <a:majorFont>
        <a:latin typeface="Times New Roman"/>
        <a:ea typeface=""/>
        <a:cs typeface=""/>
      </a:majorFont>
      <a:minorFont>
        <a:latin typeface="Arial Blac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ructural_vis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ctural_vis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ctural_vis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ctural_vis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ctural_vis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ctural_vis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ctural_vis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ctural_vis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ctural_vis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ctural_vis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ctural_vis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ctural_vis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www.disamag.com</Template>
  <TotalTime>118</TotalTime>
  <Words>1794</Words>
  <Application>Microsoft Office PowerPoint</Application>
  <PresentationFormat>On-screen Show (4:3)</PresentationFormat>
  <Paragraphs>29</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Arial Black</vt:lpstr>
      <vt:lpstr>B Morvarid</vt:lpstr>
      <vt:lpstr>B Nazanin</vt:lpstr>
      <vt:lpstr>Times New Roman</vt:lpstr>
      <vt:lpstr>structural_vision</vt:lpstr>
      <vt:lpstr>PowerPoint Presentation</vt:lpstr>
      <vt:lpstr>مقدمه</vt:lpstr>
      <vt:lpstr>PowerPoint Presentation</vt:lpstr>
      <vt:lpstr>PowerPoint Presentation</vt:lpstr>
      <vt:lpstr>PowerPoint Presentation</vt:lpstr>
      <vt:lpstr>تعریف بتن خود ترمیم شونده  </vt:lpstr>
      <vt:lpstr>PowerPoint Presentation</vt:lpstr>
      <vt:lpstr>PowerPoint Presentation</vt:lpstr>
      <vt:lpstr>PowerPoint Presentation</vt:lpstr>
      <vt:lpstr>PowerPoint Presentation</vt:lpstr>
      <vt:lpstr>PowerPoint Presentation</vt:lpstr>
      <vt:lpstr>رویکردهای اصلی و مکانیزم‌های آن‌ها  </vt:lpstr>
      <vt:lpstr>PowerPoint Presentation</vt:lpstr>
      <vt:lpstr>فرایند خود ترمیمی مبتنی بر باکتری‌ها  </vt:lpstr>
      <vt:lpstr>PowerPoint Presentation</vt:lpstr>
      <vt:lpstr>پلیمرهای هوشمند (حافظه دار)  </vt:lpstr>
      <vt:lpstr>PowerPoint Presentation</vt:lpstr>
      <vt:lpstr>عوامل موثر در استفاده از بتن خود ترمیم شونده  </vt:lpstr>
      <vt:lpstr>PowerPoint Presentation</vt:lpstr>
      <vt:lpstr>کاربرد بتن خود ترمیم شونده در طراحی‌های معماری وسازه‌ها  </vt:lpstr>
      <vt:lpstr>PowerPoint Presentation</vt:lpstr>
      <vt:lpstr>کاربرد بتن خود ترمیم شونده در ساختمان‌های مسکونی و عمومی  </vt:lpstr>
      <vt:lpstr>PowerPoint Presentation</vt:lpstr>
      <vt:lpstr>PowerPoint Presentation</vt:lpstr>
      <vt:lpstr>PowerPoint Presentation</vt:lpstr>
      <vt:lpstr>کاربرد بتن خود ترمیم شونده در سازه‌های عمرانی و جاده‌ها  </vt:lpstr>
      <vt:lpstr>PowerPoint Presentation</vt:lpstr>
      <vt:lpstr>نتیجه گیری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www.disamag.com</dc:creator>
  <cp:lastModifiedBy>yashar-az</cp:lastModifiedBy>
  <cp:revision>11</cp:revision>
  <dcterms:created xsi:type="dcterms:W3CDTF">2017-10-30T19:44:53Z</dcterms:created>
  <dcterms:modified xsi:type="dcterms:W3CDTF">2017-11-15T15:23:28Z</dcterms:modified>
</cp:coreProperties>
</file>