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77"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4AC4C944-5FA7-424D-8D7B-8139FC64EBEE}"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C4C944-5FA7-424D-8D7B-8139FC64EB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C4C944-5FA7-424D-8D7B-8139FC64EB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C4C944-5FA7-424D-8D7B-8139FC64EB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C4C944-5FA7-424D-8D7B-8139FC64EBEE}"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C4C944-5FA7-424D-8D7B-8139FC64EB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AC4C944-5FA7-424D-8D7B-8139FC64EBEE}"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AC4C944-5FA7-424D-8D7B-8139FC64EB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AC4C944-5FA7-424D-8D7B-8139FC64EB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59CD896-810C-43CA-A8C1-9FA342E55BA6}" type="datetimeFigureOut">
              <a:rPr lang="en-US" smtClean="0"/>
              <a:pPr/>
              <a:t>10/18/2010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C4C944-5FA7-424D-8D7B-8139FC64EB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859CD896-810C-43CA-A8C1-9FA342E55BA6}" type="datetimeFigureOut">
              <a:rPr lang="en-US" smtClean="0"/>
              <a:pPr/>
              <a:t>10/18/2010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4AC4C944-5FA7-424D-8D7B-8139FC64EB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59CD896-810C-43CA-A8C1-9FA342E55BA6}" type="datetimeFigureOut">
              <a:rPr lang="en-US" smtClean="0"/>
              <a:pPr/>
              <a:t>10/18/2010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AC4C944-5FA7-424D-8D7B-8139FC64EBE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abnak.ir/fa/news/126200/&#1576;&#1575;&#1594;-&#1605;&#1608;&#1586;&#1607;-&#1583;&#1601;&#1575;&#1593;-&#1605;&#1602;&#1583;&#1587;-&#1583;&#1585;-&#1578;&#1607;&#1585;&#1575;&#1606;"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26_556.jpg"/>
          <p:cNvPicPr/>
          <p:nvPr/>
        </p:nvPicPr>
        <p:blipFill>
          <a:blip r:embed="rId2" cstate="print"/>
          <a:srcRect/>
          <a:stretch>
            <a:fillRect/>
          </a:stretch>
        </p:blipFill>
        <p:spPr bwMode="auto">
          <a:xfrm>
            <a:off x="785786" y="1500174"/>
            <a:ext cx="7500990" cy="4929222"/>
          </a:xfrm>
          <a:prstGeom prst="rect">
            <a:avLst/>
          </a:prstGeom>
          <a:noFill/>
          <a:ln w="9525">
            <a:noFill/>
            <a:miter lim="800000"/>
            <a:headEnd/>
            <a:tailEnd/>
          </a:ln>
        </p:spPr>
      </p:pic>
      <p:sp>
        <p:nvSpPr>
          <p:cNvPr id="1025" name="Rectangle 1"/>
          <p:cNvSpPr>
            <a:spLocks noChangeArrowheads="1"/>
          </p:cNvSpPr>
          <p:nvPr/>
        </p:nvSpPr>
        <p:spPr bwMode="auto">
          <a:xfrm>
            <a:off x="2571736" y="500042"/>
            <a:ext cx="393729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1809A6"/>
                </a:solidFill>
                <a:effectLst/>
                <a:latin typeface="Calibri" pitchFamily="34" charset="0"/>
                <a:ea typeface="Times New Roman" pitchFamily="18" charset="0"/>
                <a:cs typeface="Arial" pitchFamily="34" charset="0"/>
                <a:hlinkClick r:id="rId3"/>
              </a:rPr>
              <a:t>باغ موزه دفاع مقدس در تهران </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1643050"/>
            <a:ext cx="7000924" cy="3231654"/>
          </a:xfrm>
          <a:prstGeom prst="rect">
            <a:avLst/>
          </a:prstGeom>
        </p:spPr>
        <p:txBody>
          <a:bodyPr wrap="square">
            <a:spAutoFit/>
          </a:bodyPr>
          <a:lstStyle/>
          <a:p>
            <a:pPr algn="ctr"/>
            <a:r>
              <a:rPr lang="fa-IR" sz="2800" dirty="0">
                <a:solidFill>
                  <a:srgbClr val="FF0000"/>
                </a:solidFill>
              </a:rPr>
              <a:t>موزه دفاع مقدس شامل </a:t>
            </a:r>
            <a:r>
              <a:rPr lang="fa-IR" sz="2800" dirty="0">
                <a:solidFill>
                  <a:srgbClr val="00B0F0"/>
                </a:solidFill>
              </a:rPr>
              <a:t>هفت سالن </a:t>
            </a:r>
            <a:r>
              <a:rPr lang="fa-IR" sz="2800" dirty="0">
                <a:solidFill>
                  <a:srgbClr val="FF0000"/>
                </a:solidFill>
              </a:rPr>
              <a:t>است که هر سالن يک مرحله محسوب مي شود. عددي برگرفته </a:t>
            </a:r>
            <a:r>
              <a:rPr lang="fa-IR" sz="2800" dirty="0">
                <a:solidFill>
                  <a:srgbClr val="00B050"/>
                </a:solidFill>
              </a:rPr>
              <a:t>از هفت دولت عشق، هفت دور طواف کعبه و هفت آسمان تا ملکوت. </a:t>
            </a:r>
            <a:r>
              <a:rPr lang="fa-IR" sz="2800" dirty="0">
                <a:solidFill>
                  <a:srgbClr val="FF0000"/>
                </a:solidFill>
              </a:rPr>
              <a:t>از درب که وارد مي شوي تا انتهاي اين دالان تاريخي چند ساعتي راه است و برگ برگ تاريخ 80 سال قبل تا امروز ايران به تصوير کشيده مي شود.</a:t>
            </a:r>
            <a:br>
              <a:rPr lang="fa-IR" sz="2800" dirty="0">
                <a:solidFill>
                  <a:srgbClr val="FF0000"/>
                </a:solidFill>
              </a:rPr>
            </a:br>
            <a:r>
              <a:rPr lang="fa-IR" dirty="0"/>
              <a:t/>
            </a:r>
            <a:br>
              <a:rPr lang="fa-IR" dirty="0"/>
            </a:br>
            <a:endParaRPr lang="en-US" dirty="0"/>
          </a:p>
        </p:txBody>
      </p:sp>
    </p:spTree>
  </p:cSld>
  <p:clrMapOvr>
    <a:masterClrMapping/>
  </p:clrMapOvr>
  <p:transition spd="slow">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4_722.jpg"/>
          <p:cNvPicPr/>
          <p:nvPr/>
        </p:nvPicPr>
        <p:blipFill>
          <a:blip r:embed="rId2" cstate="print"/>
          <a:srcRect/>
          <a:stretch>
            <a:fillRect/>
          </a:stretch>
        </p:blipFill>
        <p:spPr bwMode="auto">
          <a:xfrm>
            <a:off x="1571604" y="214290"/>
            <a:ext cx="5929354" cy="3571900"/>
          </a:xfrm>
          <a:prstGeom prst="rect">
            <a:avLst/>
          </a:prstGeom>
          <a:noFill/>
          <a:ln w="9525">
            <a:noFill/>
            <a:miter lim="800000"/>
            <a:headEnd/>
            <a:tailEnd/>
          </a:ln>
        </p:spPr>
      </p:pic>
      <p:sp>
        <p:nvSpPr>
          <p:cNvPr id="3" name="Rectangle 2"/>
          <p:cNvSpPr/>
          <p:nvPr/>
        </p:nvSpPr>
        <p:spPr>
          <a:xfrm>
            <a:off x="1214414" y="3903345"/>
            <a:ext cx="7000924" cy="2954655"/>
          </a:xfrm>
          <a:prstGeom prst="rect">
            <a:avLst/>
          </a:prstGeom>
        </p:spPr>
        <p:txBody>
          <a:bodyPr wrap="square">
            <a:spAutoFit/>
          </a:bodyPr>
          <a:lstStyle/>
          <a:p>
            <a:pPr algn="r"/>
            <a:r>
              <a:rPr lang="fa-IR" sz="2400" dirty="0" smtClean="0">
                <a:solidFill>
                  <a:srgbClr val="FF0000"/>
                </a:solidFill>
              </a:rPr>
              <a:t>تالار </a:t>
            </a:r>
            <a:r>
              <a:rPr lang="fa-IR" sz="2400" dirty="0">
                <a:solidFill>
                  <a:srgbClr val="FF0000"/>
                </a:solidFill>
              </a:rPr>
              <a:t>آستانه</a:t>
            </a:r>
            <a:r>
              <a:rPr lang="fa-IR" dirty="0"/>
              <a:t/>
            </a:r>
            <a:br>
              <a:rPr lang="fa-IR" dirty="0"/>
            </a:br>
            <a:r>
              <a:rPr lang="fa-IR" dirty="0">
                <a:solidFill>
                  <a:srgbClr val="FF0000"/>
                </a:solidFill>
              </a:rPr>
              <a:t/>
            </a:r>
            <a:br>
              <a:rPr lang="fa-IR" dirty="0">
                <a:solidFill>
                  <a:srgbClr val="FF0000"/>
                </a:solidFill>
              </a:rPr>
            </a:br>
            <a:r>
              <a:rPr lang="fa-IR" dirty="0">
                <a:solidFill>
                  <a:srgbClr val="00B0F0"/>
                </a:solidFill>
              </a:rPr>
              <a:t>در منزل اول شرح مختصري از وقايع انقلاب و تصوير گذرايي از تاريخ 50 سال قبل از انقلاب ايران ( قيام مردم قم تا پيروزي و رفراندوم سال 58 ) روايت و ايران سال 42 تا 57 را با هولوگرام و تصاوير سه بعدي و متحرک به همراه فيلم نمايش داده مي شود.</a:t>
            </a:r>
            <a:br>
              <a:rPr lang="fa-IR" dirty="0">
                <a:solidFill>
                  <a:srgbClr val="00B0F0"/>
                </a:solidFill>
              </a:rPr>
            </a:br>
            <a:r>
              <a:rPr lang="fa-IR" dirty="0">
                <a:solidFill>
                  <a:srgbClr val="FF0000"/>
                </a:solidFill>
              </a:rPr>
              <a:t> </a:t>
            </a:r>
            <a:br>
              <a:rPr lang="fa-IR" dirty="0">
                <a:solidFill>
                  <a:srgbClr val="FF0000"/>
                </a:solidFill>
              </a:rPr>
            </a:br>
            <a:r>
              <a:rPr lang="fa-IR" dirty="0">
                <a:solidFill>
                  <a:srgbClr val="00B050"/>
                </a:solidFill>
              </a:rPr>
              <a:t>در اين سالن مجموعه اي از تصاوير ثابت و متحرک سخنرانيها، نامه ها، قراردادهاي بين المللي، عزل و نصبها، ترورها و وقايع ايران قاجاريه و پهلوي ورق مي خورد تا بيننده قبل از ورود به تاريخ دفاع مقدس نيم نگاهي به وضعيت ايران دهه 40 داشته باشد.</a:t>
            </a:r>
            <a:br>
              <a:rPr lang="fa-IR" dirty="0">
                <a:solidFill>
                  <a:srgbClr val="00B050"/>
                </a:solidFill>
              </a:rPr>
            </a:br>
            <a:endParaRPr lang="en-US" dirty="0">
              <a:solidFill>
                <a:srgbClr val="00B050"/>
              </a:solidFill>
            </a:endParaRPr>
          </a:p>
        </p:txBody>
      </p:sp>
    </p:spTree>
  </p:cSld>
  <p:clrMapOvr>
    <a:masterClrMapping/>
  </p:clrMapOvr>
  <p:transition spd="slow">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45_535.jpg"/>
          <p:cNvPicPr/>
          <p:nvPr/>
        </p:nvPicPr>
        <p:blipFill>
          <a:blip r:embed="rId2" cstate="print"/>
          <a:srcRect/>
          <a:stretch>
            <a:fillRect/>
          </a:stretch>
        </p:blipFill>
        <p:spPr bwMode="auto">
          <a:xfrm>
            <a:off x="1785918" y="214290"/>
            <a:ext cx="5286375" cy="3524250"/>
          </a:xfrm>
          <a:prstGeom prst="rect">
            <a:avLst/>
          </a:prstGeom>
          <a:noFill/>
          <a:ln w="9525">
            <a:noFill/>
            <a:miter lim="800000"/>
            <a:headEnd/>
            <a:tailEnd/>
          </a:ln>
        </p:spPr>
      </p:pic>
      <p:sp>
        <p:nvSpPr>
          <p:cNvPr id="3" name="Rectangle 2"/>
          <p:cNvSpPr/>
          <p:nvPr/>
        </p:nvSpPr>
        <p:spPr>
          <a:xfrm>
            <a:off x="428596" y="3718679"/>
            <a:ext cx="8429684" cy="3231654"/>
          </a:xfrm>
          <a:prstGeom prst="rect">
            <a:avLst/>
          </a:prstGeom>
        </p:spPr>
        <p:txBody>
          <a:bodyPr wrap="square">
            <a:spAutoFit/>
          </a:bodyPr>
          <a:lstStyle/>
          <a:p>
            <a:pPr algn="r"/>
            <a:r>
              <a:rPr lang="fa-IR" sz="2400" dirty="0">
                <a:solidFill>
                  <a:srgbClr val="FF0000"/>
                </a:solidFill>
              </a:rPr>
              <a:t>تالار حيرت و حقانيت</a:t>
            </a:r>
            <a:r>
              <a:rPr lang="fa-IR" dirty="0"/>
              <a:t/>
            </a:r>
            <a:br>
              <a:rPr lang="fa-IR" dirty="0"/>
            </a:br>
            <a:r>
              <a:rPr lang="fa-IR" dirty="0">
                <a:solidFill>
                  <a:schemeClr val="tx2">
                    <a:lumMod val="60000"/>
                    <a:lumOff val="40000"/>
                  </a:schemeClr>
                </a:solidFill>
              </a:rPr>
              <a:t/>
            </a:r>
            <a:br>
              <a:rPr lang="fa-IR" dirty="0">
                <a:solidFill>
                  <a:schemeClr val="tx2">
                    <a:lumMod val="60000"/>
                    <a:lumOff val="40000"/>
                  </a:schemeClr>
                </a:solidFill>
              </a:rPr>
            </a:br>
            <a:r>
              <a:rPr lang="fa-IR" dirty="0">
                <a:solidFill>
                  <a:schemeClr val="tx2">
                    <a:lumMod val="60000"/>
                    <a:lumOff val="40000"/>
                  </a:schemeClr>
                </a:solidFill>
              </a:rPr>
              <a:t>هنگام ورود به منزل دوم تصوير پاره کردن توافق نامه الجزاير به دست صدام نمايش داده مي شود و صداي او که مي گويد من سه ساعته تهران را اشغال مي کنم. </a:t>
            </a:r>
            <a:r>
              <a:rPr lang="fa-IR" dirty="0">
                <a:solidFill>
                  <a:srgbClr val="C00000"/>
                </a:solidFill>
              </a:rPr>
              <a:t>با ديدن اين تصاوير بازديد کننده وارد منزل دوم مي شود. پس از ورود به تالار حيرت صداي مهيب بمباران، هواپيما و آژير خطر بيننده را شوکه مي کند آنچنانکه يک لحظه خود را ميان سالهاي دهه 60، اوايل انقلاب و آغاز جنگ تحميلي مي بيند.</a:t>
            </a:r>
            <a:r>
              <a:rPr lang="fa-IR" dirty="0"/>
              <a:t> تصاوير به سرعت مي گذرند، </a:t>
            </a:r>
            <a:r>
              <a:rPr lang="fa-IR" dirty="0">
                <a:solidFill>
                  <a:srgbClr val="92D050"/>
                </a:solidFill>
              </a:rPr>
              <a:t>صداي فريادها، شليک و ترور شخصيتهاي سياسي و مذهبي، اعزام رزمندگان به جبهه و هزارن اتفاقي که بيننده را محصور خود مي کند. نمايش تصويري سه بعدي از امام خميني (ره) که صدام را به ديوانه اي تشبيه مي کند پايان تالار حيرت است</a:t>
            </a:r>
            <a:r>
              <a:rPr lang="fa-IR" dirty="0"/>
              <a:t>.</a:t>
            </a:r>
            <a:br>
              <a:rPr lang="fa-IR" dirty="0"/>
            </a:br>
            <a:r>
              <a:rPr lang="fa-IR" dirty="0"/>
              <a:t/>
            </a:r>
            <a:br>
              <a:rPr lang="fa-IR" dirty="0"/>
            </a:br>
            <a:endParaRPr lang="en-US" dirty="0"/>
          </a:p>
        </p:txBody>
      </p:sp>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5_350.jpg"/>
          <p:cNvPicPr/>
          <p:nvPr/>
        </p:nvPicPr>
        <p:blipFill>
          <a:blip r:embed="rId2" cstate="print"/>
          <a:srcRect/>
          <a:stretch>
            <a:fillRect/>
          </a:stretch>
        </p:blipFill>
        <p:spPr bwMode="auto">
          <a:xfrm>
            <a:off x="1357290" y="1571612"/>
            <a:ext cx="6429420" cy="4429156"/>
          </a:xfrm>
          <a:prstGeom prst="rect">
            <a:avLst/>
          </a:prstGeom>
          <a:noFill/>
          <a:ln w="9525">
            <a:noFill/>
            <a:miter lim="800000"/>
            <a:headEnd/>
            <a:tailEnd/>
          </a:ln>
        </p:spPr>
      </p:pic>
      <p:sp>
        <p:nvSpPr>
          <p:cNvPr id="3" name="Rectangle 2"/>
          <p:cNvSpPr/>
          <p:nvPr/>
        </p:nvSpPr>
        <p:spPr>
          <a:xfrm>
            <a:off x="3643306" y="642918"/>
            <a:ext cx="2340705" cy="584775"/>
          </a:xfrm>
          <a:prstGeom prst="rect">
            <a:avLst/>
          </a:prstGeom>
        </p:spPr>
        <p:txBody>
          <a:bodyPr wrap="none">
            <a:spAutoFit/>
          </a:bodyPr>
          <a:lstStyle/>
          <a:p>
            <a:r>
              <a:rPr lang="fa-IR" sz="3200" dirty="0">
                <a:solidFill>
                  <a:srgbClr val="FF0000"/>
                </a:solidFill>
              </a:rPr>
              <a:t>تالار دفاع مقدس</a:t>
            </a:r>
            <a:endParaRPr lang="en-US" sz="3200" dirty="0">
              <a:solidFill>
                <a:srgbClr val="FF0000"/>
              </a:solidFill>
            </a:endParaRPr>
          </a:p>
        </p:txBody>
      </p:sp>
    </p:spTree>
  </p:cSld>
  <p:clrMapOvr>
    <a:masterClrMapping/>
  </p:clrMapOvr>
  <p:transition spd="slow">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6_300.jpg"/>
          <p:cNvPicPr/>
          <p:nvPr/>
        </p:nvPicPr>
        <p:blipFill>
          <a:blip r:embed="rId2" cstate="print"/>
          <a:srcRect/>
          <a:stretch>
            <a:fillRect/>
          </a:stretch>
        </p:blipFill>
        <p:spPr bwMode="auto">
          <a:xfrm>
            <a:off x="1214414" y="500042"/>
            <a:ext cx="6572296" cy="3857652"/>
          </a:xfrm>
          <a:prstGeom prst="rect">
            <a:avLst/>
          </a:prstGeom>
          <a:noFill/>
          <a:ln w="9525">
            <a:noFill/>
            <a:miter lim="800000"/>
            <a:headEnd/>
            <a:tailEnd/>
          </a:ln>
        </p:spPr>
      </p:pic>
      <p:sp>
        <p:nvSpPr>
          <p:cNvPr id="3" name="Rectangle 2"/>
          <p:cNvSpPr/>
          <p:nvPr/>
        </p:nvSpPr>
        <p:spPr>
          <a:xfrm>
            <a:off x="785786" y="4286256"/>
            <a:ext cx="7500990" cy="2308324"/>
          </a:xfrm>
          <a:prstGeom prst="rect">
            <a:avLst/>
          </a:prstGeom>
        </p:spPr>
        <p:txBody>
          <a:bodyPr wrap="square">
            <a:spAutoFit/>
          </a:bodyPr>
          <a:lstStyle/>
          <a:p>
            <a:pPr algn="r"/>
            <a:r>
              <a:rPr lang="fa-IR" dirty="0"/>
              <a:t/>
            </a:r>
            <a:br>
              <a:rPr lang="fa-IR" dirty="0"/>
            </a:br>
            <a:r>
              <a:rPr lang="fa-IR" dirty="0">
                <a:solidFill>
                  <a:srgbClr val="00B0F0"/>
                </a:solidFill>
              </a:rPr>
              <a:t>وقتي بازديدکنندگان وارد سالن شماره سه مي شوند هوا ناگهان سرد مي شود، مثل شبهاي دشتهاي کردستان، صداي راه رفتن روي آب را مي شنوي، مثل روزهاي عمليات در آبهاي کارون و اروندرود، زمين و ديوارهاي بلندش مي لرزد آنطور که از هجوم صداي بمباران، تصاوير انفجار و لرزشهاي محيط اطراف ترس وجود انسان را دربر مي گيرد. راهنمايان باغ موزه هم فضا را ملتهب کرده و با انجام نمايشهايي مربوط به صحنه هاي جنگ در تلاشند بازديدکنندگان را بيشتر در حال و هواي روزهاي جبهه قرار دهند. </a:t>
            </a:r>
            <a:br>
              <a:rPr lang="fa-IR" dirty="0">
                <a:solidFill>
                  <a:srgbClr val="00B0F0"/>
                </a:solidFill>
              </a:rPr>
            </a:br>
            <a:endParaRPr lang="en-US" dirty="0">
              <a:solidFill>
                <a:srgbClr val="00B0F0"/>
              </a:solidFill>
            </a:endParaRPr>
          </a:p>
        </p:txBody>
      </p:sp>
    </p:spTree>
  </p:cSld>
  <p:clrMapOvr>
    <a:masterClrMapping/>
  </p:clrMapOvr>
  <p:transition spd="slow">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7_818.jpg"/>
          <p:cNvPicPr/>
          <p:nvPr/>
        </p:nvPicPr>
        <p:blipFill>
          <a:blip r:embed="rId2" cstate="print"/>
          <a:srcRect/>
          <a:stretch>
            <a:fillRect/>
          </a:stretch>
        </p:blipFill>
        <p:spPr bwMode="auto">
          <a:xfrm>
            <a:off x="1785918" y="500042"/>
            <a:ext cx="5286375" cy="3524250"/>
          </a:xfrm>
          <a:prstGeom prst="rect">
            <a:avLst/>
          </a:prstGeom>
          <a:noFill/>
          <a:ln w="9525">
            <a:noFill/>
            <a:miter lim="800000"/>
            <a:headEnd/>
            <a:tailEnd/>
          </a:ln>
        </p:spPr>
      </p:pic>
      <p:sp>
        <p:nvSpPr>
          <p:cNvPr id="3" name="Rectangle 2"/>
          <p:cNvSpPr/>
          <p:nvPr/>
        </p:nvSpPr>
        <p:spPr>
          <a:xfrm>
            <a:off x="571472" y="4000504"/>
            <a:ext cx="7929618" cy="2585323"/>
          </a:xfrm>
          <a:prstGeom prst="rect">
            <a:avLst/>
          </a:prstGeom>
        </p:spPr>
        <p:txBody>
          <a:bodyPr wrap="square">
            <a:spAutoFit/>
          </a:bodyPr>
          <a:lstStyle/>
          <a:p>
            <a:pPr algn="r"/>
            <a:r>
              <a:rPr lang="fa-IR" dirty="0"/>
              <a:t/>
            </a:r>
            <a:br>
              <a:rPr lang="fa-IR" dirty="0"/>
            </a:br>
            <a:r>
              <a:rPr lang="fa-IR" dirty="0"/>
              <a:t>تالار آرامش</a:t>
            </a:r>
            <a:br>
              <a:rPr lang="fa-IR" dirty="0"/>
            </a:br>
            <a:r>
              <a:rPr lang="fa-IR" dirty="0"/>
              <a:t/>
            </a:r>
            <a:br>
              <a:rPr lang="fa-IR" dirty="0"/>
            </a:br>
            <a:r>
              <a:rPr lang="fa-IR" dirty="0"/>
              <a:t>تالار آرامش را به دليل حضور فرماندهان در اتاق فرماندهي و آرامش قبل از طوفان حملات ايران بر رژيم بعثي به اين نام مي خوانند. بازديد کننده پس از ورود به تالار خود را ميان تصاويري سه بعدي از نقشه هاي عمليات و فرماندهان بزرگي که سکان هدايت جنگ را برعهده داشتند مي بيند. پس از چند لحظه فضاي تالار تغيير مي کند و روايتي از اوضاع و احوال سياسي، اقتصادي، اجتماعي و بين المللي کشور براي بيننده عنوان مي شود.</a:t>
            </a:r>
            <a:br>
              <a:rPr lang="fa-IR" dirty="0"/>
            </a:br>
            <a:endParaRPr lang="en-US" dirty="0"/>
          </a:p>
        </p:txBody>
      </p:sp>
    </p:spTree>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8_663.jpg"/>
          <p:cNvPicPr/>
          <p:nvPr/>
        </p:nvPicPr>
        <p:blipFill>
          <a:blip r:embed="rId2" cstate="print"/>
          <a:srcRect/>
          <a:stretch>
            <a:fillRect/>
          </a:stretch>
        </p:blipFill>
        <p:spPr bwMode="auto">
          <a:xfrm>
            <a:off x="1500166" y="2857496"/>
            <a:ext cx="5643602" cy="3786214"/>
          </a:xfrm>
          <a:prstGeom prst="rect">
            <a:avLst/>
          </a:prstGeom>
          <a:noFill/>
          <a:ln w="9525">
            <a:noFill/>
            <a:miter lim="800000"/>
            <a:headEnd/>
            <a:tailEnd/>
          </a:ln>
        </p:spPr>
      </p:pic>
      <p:sp>
        <p:nvSpPr>
          <p:cNvPr id="3" name="Rectangle 2"/>
          <p:cNvSpPr/>
          <p:nvPr/>
        </p:nvSpPr>
        <p:spPr>
          <a:xfrm>
            <a:off x="2428860" y="785794"/>
            <a:ext cx="4572000" cy="646331"/>
          </a:xfrm>
          <a:prstGeom prst="rect">
            <a:avLst/>
          </a:prstGeom>
        </p:spPr>
        <p:txBody>
          <a:bodyPr>
            <a:spAutoFit/>
          </a:bodyPr>
          <a:lstStyle/>
          <a:p>
            <a:pPr algn="r"/>
            <a:r>
              <a:rPr lang="fa-IR" dirty="0"/>
              <a:t/>
            </a:r>
            <a:br>
              <a:rPr lang="fa-IR" dirty="0"/>
            </a:br>
            <a:endParaRPr lang="en-US" dirty="0"/>
          </a:p>
        </p:txBody>
      </p:sp>
      <p:sp>
        <p:nvSpPr>
          <p:cNvPr id="4" name="Rectangle 3"/>
          <p:cNvSpPr/>
          <p:nvPr/>
        </p:nvSpPr>
        <p:spPr>
          <a:xfrm>
            <a:off x="500034" y="214290"/>
            <a:ext cx="8072494" cy="3016210"/>
          </a:xfrm>
          <a:prstGeom prst="rect">
            <a:avLst/>
          </a:prstGeom>
        </p:spPr>
        <p:txBody>
          <a:bodyPr wrap="square">
            <a:spAutoFit/>
          </a:bodyPr>
          <a:lstStyle/>
          <a:p>
            <a:pPr algn="r"/>
            <a:r>
              <a:rPr lang="fa-IR" sz="2800" dirty="0">
                <a:solidFill>
                  <a:srgbClr val="FF0000"/>
                </a:solidFill>
              </a:rPr>
              <a:t>تالار شهادت</a:t>
            </a:r>
            <a:r>
              <a:rPr lang="fa-IR" dirty="0"/>
              <a:t/>
            </a:r>
            <a:br>
              <a:rPr lang="fa-IR" dirty="0"/>
            </a:br>
            <a:r>
              <a:rPr lang="fa-IR" dirty="0">
                <a:solidFill>
                  <a:srgbClr val="92D050"/>
                </a:solidFill>
              </a:rPr>
              <a:t> </a:t>
            </a:r>
            <a:br>
              <a:rPr lang="fa-IR" dirty="0">
                <a:solidFill>
                  <a:srgbClr val="92D050"/>
                </a:solidFill>
              </a:rPr>
            </a:br>
            <a:r>
              <a:rPr lang="fa-IR" dirty="0">
                <a:solidFill>
                  <a:srgbClr val="92D050"/>
                </a:solidFill>
              </a:rPr>
              <a:t>تالار پنجم با قدم نهادن بر روي پل معلقي از جنس چوب و پلاستيک آغاز مي شود. پلي که گوياي پل صراط است و آدمي با ترس و اضطراب بر روي آن قدم مي گذارد. با طي هر قدم بر روي اين پل تصاوير شهداي دوران دفاع مقدس در اطراف تالار نمايان مي شود. گويي به سلامت از پل صراط گذشته اند. اما آناني که از پيش رويشان مي گذرند بيم آن دارند که هر لحظه زير پايشان خالي شود. چشم که مي چرخاني تمام محيط مزين به تصاوير شهداست و اسامي بسياري از شهداي دفاع مقدس از جلوي چشمانت عبور مي کند. در اين هنگام تصوير سه بعدي شهيد آويني نمايان شده و روايت خرمشهر و مجنون و اروند را برايت بازگو مي کند...</a:t>
            </a:r>
            <a:br>
              <a:rPr lang="fa-IR" dirty="0">
                <a:solidFill>
                  <a:srgbClr val="92D050"/>
                </a:solidFill>
              </a:rPr>
            </a:br>
            <a:endParaRPr lang="en-US" dirty="0">
              <a:solidFill>
                <a:srgbClr val="92D050"/>
              </a:solidFill>
            </a:endParaRPr>
          </a:p>
        </p:txBody>
      </p:sp>
    </p:spTree>
  </p:cSld>
  <p:clrMapOvr>
    <a:masterClrMapping/>
  </p:clrMapOvr>
  <p:transition spd="slow">
    <p:strips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14290"/>
            <a:ext cx="8286808" cy="2185214"/>
          </a:xfrm>
          <a:prstGeom prst="rect">
            <a:avLst/>
          </a:prstGeom>
        </p:spPr>
        <p:txBody>
          <a:bodyPr wrap="square">
            <a:spAutoFit/>
          </a:bodyPr>
          <a:lstStyle/>
          <a:p>
            <a:pPr algn="r"/>
            <a:r>
              <a:rPr lang="fa-IR" sz="2800" dirty="0">
                <a:solidFill>
                  <a:srgbClr val="FF0000"/>
                </a:solidFill>
              </a:rPr>
              <a:t>تالار پيروزي</a:t>
            </a:r>
            <a:br>
              <a:rPr lang="fa-IR" sz="2800" dirty="0">
                <a:solidFill>
                  <a:srgbClr val="FF0000"/>
                </a:solidFill>
              </a:rPr>
            </a:br>
            <a:r>
              <a:rPr lang="fa-IR" dirty="0"/>
              <a:t> </a:t>
            </a:r>
            <a:br>
              <a:rPr lang="fa-IR" dirty="0"/>
            </a:br>
            <a:r>
              <a:rPr lang="fa-IR" dirty="0">
                <a:solidFill>
                  <a:schemeClr val="tx2">
                    <a:lumMod val="60000"/>
                    <a:lumOff val="40000"/>
                  </a:schemeClr>
                </a:solidFill>
              </a:rPr>
              <a:t>در تالار پيروزي روايت هشت سال دفاع مقدس و بحرانهاي سياسي، اقتصادي و امنيتي آن سالها بازگو مي شود. شرح وقايع قبل و بعد از قبول قطعنامه 597 ، افزايش تحريمهاي بين المللي عليه ايران و فعاليت گروهکهاي منافقين به خصوص عمليات مرصاد که در نهايت برملا شدن توطئه منافقين و پيروزي غيور مردان وطن را به همراه داشت.</a:t>
            </a:r>
            <a:br>
              <a:rPr lang="fa-IR" dirty="0">
                <a:solidFill>
                  <a:schemeClr val="tx2">
                    <a:lumMod val="60000"/>
                    <a:lumOff val="40000"/>
                  </a:schemeClr>
                </a:solidFill>
              </a:rPr>
            </a:br>
            <a:endParaRPr lang="en-US" dirty="0">
              <a:solidFill>
                <a:schemeClr val="tx2">
                  <a:lumMod val="60000"/>
                  <a:lumOff val="40000"/>
                </a:schemeClr>
              </a:solidFill>
            </a:endParaRPr>
          </a:p>
        </p:txBody>
      </p:sp>
      <p:pic>
        <p:nvPicPr>
          <p:cNvPr id="3" name="Picture 2" descr="http://www.tabnak.ir/files/fa/news/1389/7/28/71939_462.jpg"/>
          <p:cNvPicPr/>
          <p:nvPr/>
        </p:nvPicPr>
        <p:blipFill>
          <a:blip r:embed="rId2" cstate="print"/>
          <a:srcRect/>
          <a:stretch>
            <a:fillRect/>
          </a:stretch>
        </p:blipFill>
        <p:spPr bwMode="auto">
          <a:xfrm>
            <a:off x="1428728" y="2285992"/>
            <a:ext cx="6286544" cy="4095754"/>
          </a:xfrm>
          <a:prstGeom prst="rect">
            <a:avLst/>
          </a:prstGeom>
          <a:noFill/>
          <a:ln w="9525">
            <a:noFill/>
            <a:miter lim="800000"/>
            <a:headEnd/>
            <a:tailEnd/>
          </a:ln>
        </p:spPr>
      </p:pic>
    </p:spTree>
  </p:cSld>
  <p:clrMapOvr>
    <a:masterClrMapping/>
  </p:clrMapOvr>
  <p:transition spd="slow">
    <p:cover dir="l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14290"/>
            <a:ext cx="8501122" cy="2800767"/>
          </a:xfrm>
          <a:prstGeom prst="rect">
            <a:avLst/>
          </a:prstGeom>
        </p:spPr>
        <p:txBody>
          <a:bodyPr wrap="square">
            <a:spAutoFit/>
          </a:bodyPr>
          <a:lstStyle/>
          <a:p>
            <a:pPr algn="r"/>
            <a:r>
              <a:rPr lang="fa-IR" sz="3200" dirty="0">
                <a:solidFill>
                  <a:srgbClr val="00B0F0"/>
                </a:solidFill>
              </a:rPr>
              <a:t> تامل و تفکر</a:t>
            </a:r>
            <a:r>
              <a:rPr lang="fa-IR" dirty="0"/>
              <a:t/>
            </a:r>
            <a:br>
              <a:rPr lang="fa-IR" dirty="0"/>
            </a:br>
            <a:r>
              <a:rPr lang="fa-IR" dirty="0"/>
              <a:t/>
            </a:r>
            <a:br>
              <a:rPr lang="fa-IR" dirty="0"/>
            </a:br>
            <a:r>
              <a:rPr lang="fa-IR" dirty="0">
                <a:solidFill>
                  <a:srgbClr val="00B050"/>
                </a:solidFill>
              </a:rPr>
              <a:t>اکنون ديگر هفت تالار را پشت سر گذاشته و سرما و گرما، تصاوير و صداي انقلاب و پيروزي از ديدگان و افکار بازديدکنندگان گذشته است. منزل آخر يا همان هشتمين تالار مکاني بدون سقف و ديوار است. تالاري با سقف آسمان که بيننده مي تواند تمام آنچه را که ديده و شنيده يکبارديگر از نظر بگذراند. وارد فضاي باز مي شوي، مکاني که در آن مي توان دو رکعت نماز خواند، قدري تامل کرد و به تمام وقايع 80 ساله ايران انديشيد.</a:t>
            </a:r>
            <a:br>
              <a:rPr lang="fa-IR" dirty="0">
                <a:solidFill>
                  <a:srgbClr val="00B050"/>
                </a:solidFill>
              </a:rPr>
            </a:br>
            <a:r>
              <a:rPr lang="fa-IR" dirty="0">
                <a:solidFill>
                  <a:srgbClr val="00B050"/>
                </a:solidFill>
              </a:rPr>
              <a:t/>
            </a:r>
            <a:br>
              <a:rPr lang="fa-IR" dirty="0">
                <a:solidFill>
                  <a:srgbClr val="00B050"/>
                </a:solidFill>
              </a:rPr>
            </a:br>
            <a:r>
              <a:rPr lang="fa-IR" dirty="0">
                <a:solidFill>
                  <a:srgbClr val="00B050"/>
                </a:solidFill>
              </a:rPr>
              <a:t/>
            </a:r>
            <a:br>
              <a:rPr lang="fa-IR" dirty="0">
                <a:solidFill>
                  <a:srgbClr val="00B050"/>
                </a:solidFill>
              </a:rPr>
            </a:br>
            <a:endParaRPr lang="en-US" dirty="0">
              <a:solidFill>
                <a:srgbClr val="00B050"/>
              </a:solidFill>
            </a:endParaRPr>
          </a:p>
        </p:txBody>
      </p:sp>
      <p:pic>
        <p:nvPicPr>
          <p:cNvPr id="4" name="Picture 3" descr="http://www.tabnak.ir/files/fa/news/1389/7/28/71940_865.jpg"/>
          <p:cNvPicPr/>
          <p:nvPr/>
        </p:nvPicPr>
        <p:blipFill>
          <a:blip r:embed="rId2" cstate="print"/>
          <a:srcRect/>
          <a:stretch>
            <a:fillRect/>
          </a:stretch>
        </p:blipFill>
        <p:spPr bwMode="auto">
          <a:xfrm>
            <a:off x="1500166" y="2357430"/>
            <a:ext cx="6072230" cy="423863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41_159.jpg"/>
          <p:cNvPicPr/>
          <p:nvPr/>
        </p:nvPicPr>
        <p:blipFill>
          <a:blip r:embed="rId2" cstate="print"/>
          <a:srcRect/>
          <a:stretch>
            <a:fillRect/>
          </a:stretch>
        </p:blipFill>
        <p:spPr bwMode="auto">
          <a:xfrm>
            <a:off x="1214414" y="571480"/>
            <a:ext cx="6715172" cy="5572164"/>
          </a:xfrm>
          <a:prstGeom prst="rect">
            <a:avLst/>
          </a:prstGeom>
          <a:noFill/>
          <a:ln w="9525">
            <a:noFill/>
            <a:miter lim="800000"/>
            <a:headEnd/>
            <a:tailEnd/>
          </a:ln>
        </p:spPr>
      </p:pic>
    </p:spTree>
  </p:cSld>
  <p:clrMapOvr>
    <a:masterClrMapping/>
  </p:clrMapOvr>
  <p:transition spd="slow">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889844"/>
            <a:ext cx="7500990" cy="3970318"/>
          </a:xfrm>
          <a:prstGeom prst="rect">
            <a:avLst/>
          </a:prstGeom>
        </p:spPr>
        <p:txBody>
          <a:bodyPr wrap="square">
            <a:spAutoFit/>
          </a:bodyPr>
          <a:lstStyle/>
          <a:p>
            <a:pPr algn="r"/>
            <a:r>
              <a:rPr lang="fa-IR" sz="3600" dirty="0" smtClean="0">
                <a:solidFill>
                  <a:srgbClr val="FFC000"/>
                </a:solidFill>
              </a:rPr>
              <a:t>معرفی باغ موزه دفاع مقدس</a:t>
            </a:r>
            <a:r>
              <a:rPr lang="fa-IR" dirty="0" smtClean="0">
                <a:solidFill>
                  <a:srgbClr val="00B0F0"/>
                </a:solidFill>
              </a:rPr>
              <a:t>:</a:t>
            </a:r>
          </a:p>
          <a:p>
            <a:pPr algn="r"/>
            <a:r>
              <a:rPr lang="fa-IR" dirty="0">
                <a:solidFill>
                  <a:srgbClr val="00B0F0"/>
                </a:solidFill>
              </a:rPr>
              <a:t> </a:t>
            </a:r>
            <a:endParaRPr lang="fa-IR" dirty="0" smtClean="0">
              <a:solidFill>
                <a:srgbClr val="00B0F0"/>
              </a:solidFill>
            </a:endParaRPr>
          </a:p>
          <a:p>
            <a:pPr algn="r"/>
            <a:r>
              <a:rPr lang="fa-IR" dirty="0" smtClean="0">
                <a:solidFill>
                  <a:srgbClr val="00B0F0"/>
                </a:solidFill>
              </a:rPr>
              <a:t>کلنگ </a:t>
            </a:r>
            <a:r>
              <a:rPr lang="fa-IR" dirty="0">
                <a:solidFill>
                  <a:srgbClr val="00B0F0"/>
                </a:solidFill>
              </a:rPr>
              <a:t>اين باغ موزه در زميني به مساحت 200 هزار متر مربع و زيربناي ساختماني بالغ بر 30 هزار متر مربع در سال 85 زده شد و در حال حاضر 90 درصد پيشرفت فيزيکي داشته است. </a:t>
            </a:r>
            <a:r>
              <a:rPr lang="fa-IR" dirty="0">
                <a:solidFill>
                  <a:srgbClr val="FF0000"/>
                </a:solidFill>
              </a:rPr>
              <a:t>يک بخش اين مجموعه را باغ راهي در فاصله ميان دو اتوبان شهيد حقاني و شهيد همت در بر مي گيرد و براي تفريح مردم ساخته شده و در آن المان هايي از دوران دفاع مقدس نصب مي شود و بخش ديگر را موزه دفاع مقدس که خود از تالارهاي 7 گانه براي روايت  هر آنچه از زمان پيروزي انقلاب اسلامي تا پايان جنگ تحميلي رخ داد و حتي نمايش امروز و دست آوردهاي علمي،فرهنگي و...، تالار فرماندهان براي نشان دادن تصوير تمام فرماندهان شهيد و زنده 8 سال دفاع مقدس، تالار يادبود براي اداي احترام به ايثارگران جنگ تحميلي ، اسامي تمام شهداي جنگ تحميلي و... تشکيل مي دهد</a:t>
            </a:r>
            <a:r>
              <a:rPr lang="fa-IR" dirty="0">
                <a:solidFill>
                  <a:srgbClr val="00B050"/>
                </a:solidFill>
              </a:rPr>
              <a:t>. همچنين براي اين مجموعه سالن سينما و تئاتر،سالني براي برگزاري همايش ها، گالري ،کتابخانه و... نيز طراحي و ساخته شده است.</a:t>
            </a:r>
            <a:br>
              <a:rPr lang="fa-IR" dirty="0">
                <a:solidFill>
                  <a:srgbClr val="00B050"/>
                </a:solidFill>
              </a:rPr>
            </a:br>
            <a:endParaRPr lang="en-US" dirty="0">
              <a:solidFill>
                <a:srgbClr val="00B050"/>
              </a:solidFill>
            </a:endParaRPr>
          </a:p>
        </p:txBody>
      </p:sp>
    </p:spTree>
  </p:cSld>
  <p:clrMapOvr>
    <a:masterClrMapping/>
  </p:clrMapOvr>
  <p:transition spd="slow">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42_110.jpg"/>
          <p:cNvPicPr/>
          <p:nvPr/>
        </p:nvPicPr>
        <p:blipFill>
          <a:blip r:embed="rId2" cstate="print"/>
          <a:srcRect/>
          <a:stretch>
            <a:fillRect/>
          </a:stretch>
        </p:blipFill>
        <p:spPr bwMode="auto">
          <a:xfrm>
            <a:off x="1500166" y="1071546"/>
            <a:ext cx="6286544" cy="4643470"/>
          </a:xfrm>
          <a:prstGeom prst="rect">
            <a:avLst/>
          </a:prstGeom>
          <a:noFill/>
          <a:ln w="9525">
            <a:noFill/>
            <a:miter lim="800000"/>
            <a:headEnd/>
            <a:tailEnd/>
          </a:ln>
        </p:spPr>
      </p:pic>
    </p:spTree>
  </p:cSld>
  <p:clrMapOvr>
    <a:masterClrMapping/>
  </p:clrMapOvr>
  <p:transition spd="slow">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5984" y="2643182"/>
            <a:ext cx="4543231" cy="3785652"/>
          </a:xfrm>
          <a:prstGeom prst="rect">
            <a:avLst/>
          </a:prstGeom>
        </p:spPr>
        <p:txBody>
          <a:bodyPr wrap="square">
            <a:spAutoFit/>
          </a:bodyPr>
          <a:lstStyle/>
          <a:p>
            <a:r>
              <a:rPr lang="fa-IR" sz="4800" dirty="0" smtClean="0">
                <a:solidFill>
                  <a:srgbClr val="00B0F0"/>
                </a:solidFill>
              </a:rPr>
              <a:t>با تشکر از توجه شما</a:t>
            </a:r>
          </a:p>
          <a:p>
            <a:endParaRPr lang="fa-IR" sz="4800" dirty="0" smtClean="0"/>
          </a:p>
          <a:p>
            <a:endParaRPr lang="fa-IR" sz="4800" dirty="0"/>
          </a:p>
          <a:p>
            <a:r>
              <a:rPr lang="fa-IR" sz="4800" dirty="0" smtClean="0"/>
              <a:t> </a:t>
            </a:r>
          </a:p>
          <a:p>
            <a:r>
              <a:rPr lang="fa-IR" sz="4800" dirty="0" smtClean="0"/>
              <a:t>      </a:t>
            </a:r>
            <a:r>
              <a:rPr lang="fa-IR" dirty="0" smtClean="0"/>
              <a:t> </a:t>
            </a:r>
            <a:endParaRPr lang="en-US" dirty="0"/>
          </a:p>
        </p:txBody>
      </p:sp>
    </p:spTree>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27_931.jpg"/>
          <p:cNvPicPr/>
          <p:nvPr/>
        </p:nvPicPr>
        <p:blipFill>
          <a:blip r:embed="rId2" cstate="print"/>
          <a:srcRect/>
          <a:stretch>
            <a:fillRect/>
          </a:stretch>
        </p:blipFill>
        <p:spPr bwMode="auto">
          <a:xfrm>
            <a:off x="1428728" y="357166"/>
            <a:ext cx="6215106" cy="4143404"/>
          </a:xfrm>
          <a:prstGeom prst="rect">
            <a:avLst/>
          </a:prstGeom>
          <a:noFill/>
          <a:ln w="9525">
            <a:noFill/>
            <a:miter lim="800000"/>
            <a:headEnd/>
            <a:tailEnd/>
          </a:ln>
        </p:spPr>
      </p:pic>
      <p:sp>
        <p:nvSpPr>
          <p:cNvPr id="3" name="Rectangle 2"/>
          <p:cNvSpPr/>
          <p:nvPr/>
        </p:nvSpPr>
        <p:spPr>
          <a:xfrm>
            <a:off x="1928794" y="4643446"/>
            <a:ext cx="4929222" cy="1631216"/>
          </a:xfrm>
          <a:prstGeom prst="rect">
            <a:avLst/>
          </a:prstGeom>
        </p:spPr>
        <p:txBody>
          <a:bodyPr wrap="square">
            <a:spAutoFit/>
          </a:bodyPr>
          <a:lstStyle/>
          <a:p>
            <a:pPr algn="r"/>
            <a:r>
              <a:rPr lang="fa-IR" sz="2000" dirty="0">
                <a:solidFill>
                  <a:srgbClr val="FFC000"/>
                </a:solidFill>
              </a:rPr>
              <a:t>براي طراحي باغ موزه دفاع مقدس مهندس ژيلا نوروزي، دانش آموخته رشته معماري دانشگاه تهران که 25 سال است در اين حرفه فعاليت مي‌کند برنده شد و اينک آنچه که در باغ موزه دفاع مقدس در معرض ديد مردم قرار مي‌گيرد حاصل تلاش گروه وي است </a:t>
            </a:r>
            <a:r>
              <a:rPr lang="fa-IR" dirty="0"/>
              <a:t>.</a:t>
            </a:r>
            <a:endParaRPr lang="en-US" dirty="0"/>
          </a:p>
        </p:txBody>
      </p:sp>
    </p:spTree>
  </p:cSld>
  <p:clrMapOvr>
    <a:masterClrMapping/>
  </p:clrMapOvr>
  <p:transition spd="slow">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tabnak.ir/files/fa/news/1389/7/28/71928_528.jpg"/>
          <p:cNvPicPr/>
          <p:nvPr/>
        </p:nvPicPr>
        <p:blipFill>
          <a:blip r:embed="rId2" cstate="print"/>
          <a:srcRect/>
          <a:stretch>
            <a:fillRect/>
          </a:stretch>
        </p:blipFill>
        <p:spPr bwMode="auto">
          <a:xfrm>
            <a:off x="1214414" y="285728"/>
            <a:ext cx="6858048" cy="3929090"/>
          </a:xfrm>
          <a:prstGeom prst="rect">
            <a:avLst/>
          </a:prstGeom>
          <a:noFill/>
          <a:ln w="9525">
            <a:noFill/>
            <a:miter lim="800000"/>
            <a:headEnd/>
            <a:tailEnd/>
          </a:ln>
        </p:spPr>
      </p:pic>
      <p:sp>
        <p:nvSpPr>
          <p:cNvPr id="4" name="Rectangle 3"/>
          <p:cNvSpPr/>
          <p:nvPr/>
        </p:nvSpPr>
        <p:spPr>
          <a:xfrm>
            <a:off x="1285852" y="4272677"/>
            <a:ext cx="6786610" cy="2246769"/>
          </a:xfrm>
          <a:prstGeom prst="rect">
            <a:avLst/>
          </a:prstGeom>
        </p:spPr>
        <p:txBody>
          <a:bodyPr wrap="square">
            <a:spAutoFit/>
          </a:bodyPr>
          <a:lstStyle/>
          <a:p>
            <a:pPr algn="r"/>
            <a:r>
              <a:rPr lang="fa-IR" sz="2000" dirty="0">
                <a:solidFill>
                  <a:srgbClr val="00B0F0"/>
                </a:solidFill>
              </a:rPr>
              <a:t>به گفته مسئولان اين موزه آتش نمي گيرد ، آب درياچه جاري در باغ راه آن هرگز منجمد نمي شود، هرگز در تاريکي فرو نمي رود، از جديدترين تکنولوژي هاي روز دنيا در بخش هاي مختلف آن استفاده شده است و... بايد منتظر ماند و پس از افتتاح در باغ موزه گشت و ديد چقدر اين مکان در خور ياد و نام حماسه دفاع مقدس و کساني است که جان خود را در اين راه ايثار کردند.</a:t>
            </a:r>
            <a:br>
              <a:rPr lang="fa-IR" sz="2000" dirty="0">
                <a:solidFill>
                  <a:srgbClr val="00B0F0"/>
                </a:solidFill>
              </a:rPr>
            </a:br>
            <a:r>
              <a:rPr lang="fa-IR" sz="2000" dirty="0">
                <a:solidFill>
                  <a:srgbClr val="00B0F0"/>
                </a:solidFill>
              </a:rPr>
              <a:t/>
            </a:r>
            <a:br>
              <a:rPr lang="fa-IR" sz="2000" dirty="0">
                <a:solidFill>
                  <a:srgbClr val="00B0F0"/>
                </a:solidFill>
              </a:rPr>
            </a:br>
            <a:endParaRPr lang="en-US" sz="2000" dirty="0">
              <a:solidFill>
                <a:srgbClr val="00B0F0"/>
              </a:solidFill>
            </a:endParaRP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29_975.jpg"/>
          <p:cNvPicPr/>
          <p:nvPr/>
        </p:nvPicPr>
        <p:blipFill>
          <a:blip r:embed="rId2" cstate="print"/>
          <a:srcRect/>
          <a:stretch>
            <a:fillRect/>
          </a:stretch>
        </p:blipFill>
        <p:spPr bwMode="auto">
          <a:xfrm>
            <a:off x="1857356" y="357166"/>
            <a:ext cx="5286375" cy="3609975"/>
          </a:xfrm>
          <a:prstGeom prst="rect">
            <a:avLst/>
          </a:prstGeom>
          <a:noFill/>
          <a:ln w="9525">
            <a:noFill/>
            <a:miter lim="800000"/>
            <a:headEnd/>
            <a:tailEnd/>
          </a:ln>
        </p:spPr>
      </p:pic>
      <p:sp>
        <p:nvSpPr>
          <p:cNvPr id="3" name="Rectangle 2"/>
          <p:cNvSpPr/>
          <p:nvPr/>
        </p:nvSpPr>
        <p:spPr>
          <a:xfrm>
            <a:off x="2071670" y="4241899"/>
            <a:ext cx="4572000" cy="2616101"/>
          </a:xfrm>
          <a:prstGeom prst="rect">
            <a:avLst/>
          </a:prstGeom>
        </p:spPr>
        <p:txBody>
          <a:bodyPr>
            <a:spAutoFit/>
          </a:bodyPr>
          <a:lstStyle/>
          <a:p>
            <a:pPr algn="r"/>
            <a:r>
              <a:rPr lang="fa-IR" sz="2400" dirty="0">
                <a:solidFill>
                  <a:srgbClr val="FF0000"/>
                </a:solidFill>
              </a:rPr>
              <a:t>در باغ دره </a:t>
            </a:r>
            <a:r>
              <a:rPr lang="fa-IR" sz="2000" dirty="0">
                <a:solidFill>
                  <a:srgbClr val="00B0F0"/>
                </a:solidFill>
              </a:rPr>
              <a:t>جشنواره‌ای از نور، ۱۶ میلیون رنگ، آب و آتش فراهم شده تا هر شب به تناسب زمان، بزرگ‌ترین فستیوال نوری ایران اجرا شود. برای اجرای این نمایش بزرگ، در داخل دریاچه باغ موزه یکصد فواره آب با چیدمان یک دایره به قطر ۳۰ متر و با ارتفاع ۱۵ متر در ۲۵۶ برای نمایش لیزری طراحی شده است. </a:t>
            </a:r>
            <a:br>
              <a:rPr lang="fa-IR" sz="2000" dirty="0">
                <a:solidFill>
                  <a:srgbClr val="00B0F0"/>
                </a:solidFill>
              </a:rPr>
            </a:br>
            <a:endParaRPr lang="en-US" sz="2000" dirty="0">
              <a:solidFill>
                <a:srgbClr val="00B0F0"/>
              </a:solidFill>
            </a:endParaRP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0_731.jpg"/>
          <p:cNvPicPr/>
          <p:nvPr/>
        </p:nvPicPr>
        <p:blipFill>
          <a:blip r:embed="rId2" cstate="print"/>
          <a:srcRect/>
          <a:stretch>
            <a:fillRect/>
          </a:stretch>
        </p:blipFill>
        <p:spPr bwMode="auto">
          <a:xfrm>
            <a:off x="1857356" y="214290"/>
            <a:ext cx="5286375" cy="4295779"/>
          </a:xfrm>
          <a:prstGeom prst="rect">
            <a:avLst/>
          </a:prstGeom>
          <a:noFill/>
          <a:ln w="9525">
            <a:noFill/>
            <a:miter lim="800000"/>
            <a:headEnd/>
            <a:tailEnd/>
          </a:ln>
        </p:spPr>
      </p:pic>
      <p:sp>
        <p:nvSpPr>
          <p:cNvPr id="3" name="Rectangle 2"/>
          <p:cNvSpPr/>
          <p:nvPr/>
        </p:nvSpPr>
        <p:spPr>
          <a:xfrm>
            <a:off x="2285984" y="5000636"/>
            <a:ext cx="4572000" cy="369332"/>
          </a:xfrm>
          <a:prstGeom prst="rect">
            <a:avLst/>
          </a:prstGeom>
        </p:spPr>
        <p:txBody>
          <a:bodyPr wrap="square">
            <a:spAutoFit/>
          </a:bodyPr>
          <a:lstStyle/>
          <a:p>
            <a:r>
              <a:rPr lang="fa-IR" dirty="0" smtClean="0"/>
              <a:t>..</a:t>
            </a:r>
            <a:endParaRPr lang="en-US" dirty="0"/>
          </a:p>
        </p:txBody>
      </p:sp>
      <p:sp>
        <p:nvSpPr>
          <p:cNvPr id="4" name="Rectangle 3"/>
          <p:cNvSpPr/>
          <p:nvPr/>
        </p:nvSpPr>
        <p:spPr>
          <a:xfrm>
            <a:off x="1000100" y="4611231"/>
            <a:ext cx="6929486" cy="2246769"/>
          </a:xfrm>
          <a:prstGeom prst="rect">
            <a:avLst/>
          </a:prstGeom>
        </p:spPr>
        <p:txBody>
          <a:bodyPr wrap="square">
            <a:spAutoFit/>
          </a:bodyPr>
          <a:lstStyle/>
          <a:p>
            <a:pPr algn="r"/>
            <a:r>
              <a:rPr lang="fa-IR" sz="2000" dirty="0">
                <a:solidFill>
                  <a:srgbClr val="00B050"/>
                </a:solidFill>
              </a:rPr>
              <a:t>دره اي بزرگ مملو از درختان و گل و گياه که تا متروي مصلاي تهران ادامه </a:t>
            </a:r>
            <a:r>
              <a:rPr lang="fa-IR" sz="2000" dirty="0" smtClean="0">
                <a:solidFill>
                  <a:srgbClr val="00B050"/>
                </a:solidFill>
              </a:rPr>
              <a:t>دارد و </a:t>
            </a:r>
            <a:r>
              <a:rPr lang="fa-IR" sz="2000" dirty="0">
                <a:solidFill>
                  <a:srgbClr val="00B050"/>
                </a:solidFill>
              </a:rPr>
              <a:t>ميان آن حوزي بزرگ با فواره هاي مکانيزه خودنمايي مي کرد. مکان ورودي نامش باغ دره بود که با ادوات جنگي تزئين شده بود و سالنهاي همايش 300 تا 400 نفره در اطراف آن که ساخت آنها با پيشرفته ترين سيستمهاي صوتي در حال اتمام بود. راهنماي موزه دليل احداث اين سالنها را برگزاري همايشها و پخش فيلمهاي حوزه دفاع مقدس عنوان کرد.</a:t>
            </a:r>
            <a:br>
              <a:rPr lang="fa-IR" sz="2000" dirty="0">
                <a:solidFill>
                  <a:srgbClr val="00B050"/>
                </a:solidFill>
              </a:rPr>
            </a:br>
            <a:endParaRPr lang="en-US" sz="2000" dirty="0">
              <a:solidFill>
                <a:srgbClr val="00B050"/>
              </a:solidFill>
            </a:endParaRP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1_150.jpg"/>
          <p:cNvPicPr/>
          <p:nvPr/>
        </p:nvPicPr>
        <p:blipFill>
          <a:blip r:embed="rId2" cstate="print"/>
          <a:srcRect/>
          <a:stretch>
            <a:fillRect/>
          </a:stretch>
        </p:blipFill>
        <p:spPr bwMode="auto">
          <a:xfrm>
            <a:off x="1857356" y="285728"/>
            <a:ext cx="5286375" cy="3524250"/>
          </a:xfrm>
          <a:prstGeom prst="rect">
            <a:avLst/>
          </a:prstGeom>
          <a:noFill/>
          <a:ln w="9525">
            <a:noFill/>
            <a:miter lim="800000"/>
            <a:headEnd/>
            <a:tailEnd/>
          </a:ln>
        </p:spPr>
      </p:pic>
      <p:sp>
        <p:nvSpPr>
          <p:cNvPr id="3" name="Rectangle 2"/>
          <p:cNvSpPr/>
          <p:nvPr/>
        </p:nvSpPr>
        <p:spPr>
          <a:xfrm>
            <a:off x="1857356" y="4000504"/>
            <a:ext cx="5286412" cy="1938992"/>
          </a:xfrm>
          <a:prstGeom prst="rect">
            <a:avLst/>
          </a:prstGeom>
        </p:spPr>
        <p:txBody>
          <a:bodyPr wrap="square">
            <a:spAutoFit/>
          </a:bodyPr>
          <a:lstStyle/>
          <a:p>
            <a:pPr algn="r"/>
            <a:r>
              <a:rPr lang="fa-IR" sz="2000" dirty="0">
                <a:solidFill>
                  <a:schemeClr val="accent6">
                    <a:lumMod val="50000"/>
                  </a:schemeClr>
                </a:solidFill>
              </a:rPr>
              <a:t>باغ موزه دفاع‌ مقدس يادگاري از دوران تجاوز دشمن به خاک ايران است که با سلحشوري و رشادت بهترين فرزندان اين آب و خاک ناکام ماند. ميراثي ماندگار که با بهره گيري از بهترين و آخرين تکنولوژيهاي روز بهترين فضا را براي معرفي فرهنگ پايداري به نسل امروز مهيا کرده است.</a:t>
            </a:r>
            <a:br>
              <a:rPr lang="fa-IR" sz="2000" dirty="0">
                <a:solidFill>
                  <a:schemeClr val="accent6">
                    <a:lumMod val="50000"/>
                  </a:schemeClr>
                </a:solidFill>
              </a:rPr>
            </a:br>
            <a:endParaRPr lang="en-US" sz="20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2_755.jpg"/>
          <p:cNvPicPr/>
          <p:nvPr/>
        </p:nvPicPr>
        <p:blipFill>
          <a:blip r:embed="rId2" cstate="print"/>
          <a:srcRect/>
          <a:stretch>
            <a:fillRect/>
          </a:stretch>
        </p:blipFill>
        <p:spPr bwMode="auto">
          <a:xfrm>
            <a:off x="1928812" y="1666875"/>
            <a:ext cx="5286375" cy="3524250"/>
          </a:xfrm>
          <a:prstGeom prst="rect">
            <a:avLst/>
          </a:prstGeom>
          <a:noFill/>
          <a:ln w="9525">
            <a:noFill/>
            <a:miter lim="800000"/>
            <a:headEnd/>
            <a:tailEnd/>
          </a:ln>
        </p:spPr>
      </p:pic>
    </p:spTree>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tabnak.ir/files/fa/news/1389/7/28/71933_957.jpg"/>
          <p:cNvPicPr/>
          <p:nvPr/>
        </p:nvPicPr>
        <p:blipFill>
          <a:blip r:embed="rId2" cstate="print"/>
          <a:srcRect/>
          <a:stretch>
            <a:fillRect/>
          </a:stretch>
        </p:blipFill>
        <p:spPr bwMode="auto">
          <a:xfrm>
            <a:off x="1928794" y="1357298"/>
            <a:ext cx="5286375" cy="3524250"/>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107</TotalTime>
  <Words>429</Words>
  <Application>Microsoft Office PowerPoint</Application>
  <PresentationFormat>On-screen Show (4:3)</PresentationFormat>
  <Paragraphs>25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Metro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REZA</dc:creator>
  <cp:lastModifiedBy>REZA</cp:lastModifiedBy>
  <cp:revision>14</cp:revision>
  <dcterms:created xsi:type="dcterms:W3CDTF">2010-10-19T03:35:07Z</dcterms:created>
  <dcterms:modified xsi:type="dcterms:W3CDTF">2010-10-19T05:29:44Z</dcterms:modified>
</cp:coreProperties>
</file>