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88" r:id="rId2"/>
    <p:sldId id="263" r:id="rId3"/>
    <p:sldId id="264" r:id="rId4"/>
    <p:sldId id="265" r:id="rId5"/>
    <p:sldId id="266" r:id="rId6"/>
    <p:sldId id="267" r:id="rId7"/>
    <p:sldId id="268" r:id="rId8"/>
    <p:sldId id="257" r:id="rId9"/>
    <p:sldId id="258" r:id="rId10"/>
    <p:sldId id="260" r:id="rId11"/>
    <p:sldId id="261" r:id="rId12"/>
    <p:sldId id="262" r:id="rId13"/>
    <p:sldId id="269" r:id="rId14"/>
    <p:sldId id="270" r:id="rId15"/>
    <p:sldId id="272" r:id="rId16"/>
    <p:sldId id="271" r:id="rId17"/>
    <p:sldId id="273" r:id="rId18"/>
    <p:sldId id="274" r:id="rId19"/>
    <p:sldId id="282" r:id="rId20"/>
    <p:sldId id="275" r:id="rId21"/>
    <p:sldId id="276" r:id="rId22"/>
    <p:sldId id="277" r:id="rId23"/>
    <p:sldId id="278" r:id="rId24"/>
    <p:sldId id="280" r:id="rId25"/>
    <p:sldId id="281" r:id="rId26"/>
    <p:sldId id="259" r:id="rId27"/>
    <p:sldId id="283" r:id="rId28"/>
    <p:sldId id="284" r:id="rId29"/>
    <p:sldId id="285" r:id="rId30"/>
    <p:sldId id="286" r:id="rId31"/>
    <p:sldId id="287" r:id="rId3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57" d="100"/>
          <a:sy n="57"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21B8EA2-AB88-49DC-844C-7ED1D6A0DCC8}" type="datetimeFigureOut">
              <a:rPr lang="fa-IR" smtClean="0"/>
              <a:pPr/>
              <a:t>22/02/1439</a:t>
            </a:fld>
            <a:endParaRPr lang="fa-IR"/>
          </a:p>
        </p:txBody>
      </p:sp>
      <p:sp>
        <p:nvSpPr>
          <p:cNvPr id="5" name="Footer Placeholder 4"/>
          <p:cNvSpPr>
            <a:spLocks noGrp="1"/>
          </p:cNvSpPr>
          <p:nvPr>
            <p:ph type="ftr" sz="quarter" idx="11"/>
          </p:nvPr>
        </p:nvSpPr>
        <p:spPr/>
        <p:txBody>
          <a:bodyPr/>
          <a:lstStyle/>
          <a:p>
            <a:endParaRPr lang="fa-I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4906EC31-69C2-4B32-886F-D12729990148}" type="slidenum">
              <a:rPr lang="fa-IR" smtClean="0"/>
              <a:pPr/>
              <a:t>‹#›</a:t>
            </a:fld>
            <a:endParaRPr lang="fa-I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B8EA2-AB88-49DC-844C-7ED1D6A0DCC8}" type="datetimeFigureOut">
              <a:rPr lang="fa-IR" smtClean="0"/>
              <a:pPr/>
              <a:t>22/02/1439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906EC31-69C2-4B32-886F-D12729990148}"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1B8EA2-AB88-49DC-844C-7ED1D6A0DCC8}" type="datetimeFigureOut">
              <a:rPr lang="fa-IR" smtClean="0"/>
              <a:pPr/>
              <a:t>22/02/1439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906EC31-69C2-4B32-886F-D12729990148}"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B8EA2-AB88-49DC-844C-7ED1D6A0DCC8}" type="datetimeFigureOut">
              <a:rPr lang="fa-IR" smtClean="0"/>
              <a:pPr/>
              <a:t>22/02/1439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906EC31-69C2-4B32-886F-D12729990148}"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21B8EA2-AB88-49DC-844C-7ED1D6A0DCC8}" type="datetimeFigureOut">
              <a:rPr lang="fa-IR" smtClean="0"/>
              <a:pPr/>
              <a:t>22/02/1439</a:t>
            </a:fld>
            <a:endParaRPr lang="fa-I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906EC31-69C2-4B32-886F-D12729990148}" type="slidenum">
              <a:rPr lang="fa-IR" smtClean="0"/>
              <a:pPr/>
              <a:t>‹#›</a:t>
            </a:fld>
            <a:endParaRPr lang="fa-I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1B8EA2-AB88-49DC-844C-7ED1D6A0DCC8}" type="datetimeFigureOut">
              <a:rPr lang="fa-IR" smtClean="0"/>
              <a:pPr/>
              <a:t>22/02/1439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906EC31-69C2-4B32-886F-D12729990148}"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1B8EA2-AB88-49DC-844C-7ED1D6A0DCC8}" type="datetimeFigureOut">
              <a:rPr lang="fa-IR" smtClean="0"/>
              <a:pPr/>
              <a:t>22/02/1439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906EC31-69C2-4B32-886F-D12729990148}"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1B8EA2-AB88-49DC-844C-7ED1D6A0DCC8}" type="datetimeFigureOut">
              <a:rPr lang="fa-IR" smtClean="0"/>
              <a:pPr/>
              <a:t>22/02/1439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906EC31-69C2-4B32-886F-D12729990148}"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21B8EA2-AB88-49DC-844C-7ED1D6A0DCC8}" type="datetimeFigureOut">
              <a:rPr lang="fa-IR" smtClean="0"/>
              <a:pPr/>
              <a:t>22/02/1439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906EC31-69C2-4B32-886F-D12729990148}"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1B8EA2-AB88-49DC-844C-7ED1D6A0DCC8}" type="datetimeFigureOut">
              <a:rPr lang="fa-IR" smtClean="0"/>
              <a:pPr/>
              <a:t>22/02/1439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906EC31-69C2-4B32-886F-D12729990148}" type="slidenum">
              <a:rPr lang="fa-IR" smtClean="0"/>
              <a:pPr/>
              <a:t>‹#›</a:t>
            </a:fld>
            <a:endParaRPr lang="fa-I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F21B8EA2-AB88-49DC-844C-7ED1D6A0DCC8}" type="datetimeFigureOut">
              <a:rPr lang="fa-IR" smtClean="0"/>
              <a:pPr/>
              <a:t>22/02/1439</a:t>
            </a:fld>
            <a:endParaRPr lang="fa-IR"/>
          </a:p>
        </p:txBody>
      </p:sp>
      <p:sp>
        <p:nvSpPr>
          <p:cNvPr id="7" name="Slide Number Placeholder 6"/>
          <p:cNvSpPr>
            <a:spLocks noGrp="1"/>
          </p:cNvSpPr>
          <p:nvPr>
            <p:ph type="sldNum" sz="quarter" idx="12"/>
          </p:nvPr>
        </p:nvSpPr>
        <p:spPr/>
        <p:txBody>
          <a:bodyPr/>
          <a:lstStyle/>
          <a:p>
            <a:fld id="{4906EC31-69C2-4B32-886F-D12729990148}" type="slidenum">
              <a:rPr lang="fa-IR" smtClean="0"/>
              <a:pPr/>
              <a:t>‹#›</a:t>
            </a:fld>
            <a:endParaRPr lang="fa-I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fa-I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F21B8EA2-AB88-49DC-844C-7ED1D6A0DCC8}" type="datetimeFigureOut">
              <a:rPr lang="fa-IR" smtClean="0"/>
              <a:pPr/>
              <a:t>22/02/1439</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a-I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906EC31-69C2-4B32-886F-D12729990148}" type="slidenum">
              <a:rPr lang="fa-IR" smtClean="0"/>
              <a:pPr/>
              <a:t>‹#›</a:t>
            </a:fld>
            <a:endParaRPr lang="fa-I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r" defTabSz="914400" rtl="1"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r" defTabSz="914400" rtl="1"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r" defTabSz="914400" rtl="1"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r" defTabSz="914400" rtl="1"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79303"/>
            <a:ext cx="7776864" cy="461665"/>
          </a:xfrm>
          <a:prstGeom prst="rect">
            <a:avLst/>
          </a:prstGeom>
          <a:noFill/>
        </p:spPr>
        <p:txBody>
          <a:bodyPr wrap="square" rtlCol="1">
            <a:spAutoFit/>
          </a:bodyPr>
          <a:lstStyle/>
          <a:p>
            <a:r>
              <a:rPr lang="fa-IR" sz="2400" b="1" dirty="0" smtClean="0"/>
              <a:t>کارگاه آموزشی آشنایی با آسانسور و پله های برقی</a:t>
            </a:r>
            <a:endParaRPr lang="fa-IR" sz="2400" b="1" dirty="0"/>
          </a:p>
        </p:txBody>
      </p:sp>
      <p:sp>
        <p:nvSpPr>
          <p:cNvPr id="3" name="TextBox 2"/>
          <p:cNvSpPr txBox="1"/>
          <p:nvPr/>
        </p:nvSpPr>
        <p:spPr>
          <a:xfrm>
            <a:off x="1259632" y="1239143"/>
            <a:ext cx="5976664" cy="461665"/>
          </a:xfrm>
          <a:prstGeom prst="rect">
            <a:avLst/>
          </a:prstGeom>
          <a:noFill/>
        </p:spPr>
        <p:txBody>
          <a:bodyPr wrap="square" rtlCol="1">
            <a:spAutoFit/>
          </a:bodyPr>
          <a:lstStyle/>
          <a:p>
            <a:r>
              <a:rPr lang="fa-IR" sz="2400" b="1" dirty="0" smtClean="0"/>
              <a:t>دانشکده فنی امام محمد باقر (ع) ساری</a:t>
            </a:r>
            <a:endParaRPr lang="fa-IR" sz="2400" b="1" dirty="0"/>
          </a:p>
        </p:txBody>
      </p:sp>
    </p:spTree>
    <p:extLst>
      <p:ext uri="{BB962C8B-B14F-4D97-AF65-F5344CB8AC3E}">
        <p14:creationId xmlns:p14="http://schemas.microsoft.com/office/powerpoint/2010/main" xmlns="" val="622051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Hydraulic Lift</a:t>
            </a:r>
            <a:endParaRPr lang="fa-IR" dirty="0"/>
          </a:p>
        </p:txBody>
      </p:sp>
      <p:sp>
        <p:nvSpPr>
          <p:cNvPr id="3" name="Content Placeholder 2"/>
          <p:cNvSpPr>
            <a:spLocks noGrp="1"/>
          </p:cNvSpPr>
          <p:nvPr>
            <p:ph idx="1"/>
          </p:nvPr>
        </p:nvSpPr>
        <p:spPr/>
        <p:txBody>
          <a:bodyPr/>
          <a:lstStyle/>
          <a:p>
            <a:r>
              <a:rPr lang="fa-IR" dirty="0" smtClean="0"/>
              <a:t>در آسانسورهای هیدرولیکی عامل حرکت کابین ، سیلندر و پیستون هیدرولیکی است که برای ارتفاع کم و سرعت کم کاربرد دارد.</a:t>
            </a:r>
            <a:endParaRPr lang="fa-I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006.jpg"/>
          <p:cNvPicPr>
            <a:picLocks noChangeAspect="1"/>
          </p:cNvPicPr>
          <p:nvPr/>
        </p:nvPicPr>
        <p:blipFill>
          <a:blip r:embed="rId2" cstate="print"/>
          <a:stretch>
            <a:fillRect/>
          </a:stretch>
        </p:blipFill>
        <p:spPr>
          <a:xfrm>
            <a:off x="2133600" y="161544"/>
            <a:ext cx="4876800" cy="653491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ydraulic lift 2.jpg"/>
          <p:cNvPicPr>
            <a:picLocks noChangeAspect="1"/>
          </p:cNvPicPr>
          <p:nvPr/>
        </p:nvPicPr>
        <p:blipFill>
          <a:blip r:embed="rId2" cstate="print"/>
          <a:stretch>
            <a:fillRect/>
          </a:stretch>
        </p:blipFill>
        <p:spPr>
          <a:xfrm>
            <a:off x="2043705" y="0"/>
            <a:ext cx="5056590" cy="685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room</a:t>
            </a:r>
            <a:endParaRPr lang="en-US" dirty="0"/>
          </a:p>
        </p:txBody>
      </p:sp>
      <p:sp>
        <p:nvSpPr>
          <p:cNvPr id="3" name="Content Placeholder 2"/>
          <p:cNvSpPr>
            <a:spLocks noGrp="1"/>
          </p:cNvSpPr>
          <p:nvPr>
            <p:ph idx="1"/>
          </p:nvPr>
        </p:nvSpPr>
        <p:spPr/>
        <p:txBody>
          <a:bodyPr/>
          <a:lstStyle/>
          <a:p>
            <a:r>
              <a:rPr lang="fa-IR" dirty="0" smtClean="0"/>
              <a:t>ابعاد موتورخانه حدودا 60 تا 70 درصد بیشتر از ابعاد چاه است.</a:t>
            </a:r>
          </a:p>
          <a:p>
            <a:r>
              <a:rPr lang="fa-IR" dirty="0" smtClean="0"/>
              <a:t>تا سرعت 2/5 متر بر ثانیه موتورخانه میتواند در پایین قرارگیرد.</a:t>
            </a:r>
          </a:p>
          <a:p>
            <a:r>
              <a:rPr lang="fa-IR" dirty="0" smtClean="0"/>
              <a:t>ارتفاع محل موتورخانه تا سقف 1/80 متر میباشد.</a:t>
            </a:r>
            <a:endParaRPr lang="en-US" dirty="0" smtClean="0"/>
          </a:p>
          <a:p>
            <a:r>
              <a:rPr lang="fa-IR" dirty="0" smtClean="0"/>
              <a:t>درب موتورخانه 80*190 و به سمت بیرون باز میشود.</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011.jpg"/>
          <p:cNvPicPr>
            <a:picLocks noChangeAspect="1"/>
          </p:cNvPicPr>
          <p:nvPr/>
        </p:nvPicPr>
        <p:blipFill>
          <a:blip r:embed="rId2" cstate="print"/>
          <a:stretch>
            <a:fillRect/>
          </a:stretch>
        </p:blipFill>
        <p:spPr>
          <a:xfrm>
            <a:off x="2328672" y="1429512"/>
            <a:ext cx="4486656" cy="399897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Hoist way</a:t>
            </a:r>
            <a:endParaRPr lang="en-US" dirty="0"/>
          </a:p>
        </p:txBody>
      </p:sp>
      <p:sp>
        <p:nvSpPr>
          <p:cNvPr id="3" name="Content Placeholder 2"/>
          <p:cNvSpPr>
            <a:spLocks noGrp="1"/>
          </p:cNvSpPr>
          <p:nvPr>
            <p:ph idx="1"/>
          </p:nvPr>
        </p:nvSpPr>
        <p:spPr/>
        <p:txBody>
          <a:bodyPr/>
          <a:lstStyle/>
          <a:p>
            <a:r>
              <a:rPr lang="fa-IR" dirty="0" smtClean="0"/>
              <a:t>فضایی که کابین در آن رفت و آمد میکند.</a:t>
            </a:r>
          </a:p>
          <a:p>
            <a:r>
              <a:rPr lang="fa-IR" dirty="0" smtClean="0"/>
              <a:t>فاصله قائم بین بالاترین توقف تا زیر چاه آسانسور را بالاسری </a:t>
            </a:r>
            <a:r>
              <a:rPr lang="en-US" dirty="0" smtClean="0"/>
              <a:t>Overhead </a:t>
            </a:r>
            <a:r>
              <a:rPr lang="fa-IR" dirty="0" smtClean="0"/>
              <a:t>میگویند. (3/80 متر)</a:t>
            </a:r>
          </a:p>
          <a:p>
            <a:r>
              <a:rPr lang="fa-IR" dirty="0" smtClean="0"/>
              <a:t>فاصله قائم بین کف پایین ترین توقف تا کف چاه آسانسور را چاهک گویند. که عمق آن حداقل 150 سانتیمتر از کف تمام شده است.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007.jpg"/>
          <p:cNvPicPr>
            <a:picLocks noChangeAspect="1"/>
          </p:cNvPicPr>
          <p:nvPr/>
        </p:nvPicPr>
        <p:blipFill>
          <a:blip r:embed="rId2" cstate="print"/>
          <a:stretch>
            <a:fillRect/>
          </a:stretch>
        </p:blipFill>
        <p:spPr>
          <a:xfrm>
            <a:off x="500034" y="2000240"/>
            <a:ext cx="4584192" cy="2731008"/>
          </a:xfrm>
          <a:prstGeom prst="rect">
            <a:avLst/>
          </a:prstGeom>
        </p:spPr>
      </p:pic>
      <p:pic>
        <p:nvPicPr>
          <p:cNvPr id="3" name="Picture 2" descr="Elev_shaft.jpg"/>
          <p:cNvPicPr>
            <a:picLocks noChangeAspect="1"/>
          </p:cNvPicPr>
          <p:nvPr/>
        </p:nvPicPr>
        <p:blipFill>
          <a:blip r:embed="rId3" cstate="print"/>
          <a:stretch>
            <a:fillRect/>
          </a:stretch>
        </p:blipFill>
        <p:spPr>
          <a:xfrm>
            <a:off x="5357818" y="928670"/>
            <a:ext cx="2438400" cy="1828800"/>
          </a:xfrm>
          <a:prstGeom prst="rect">
            <a:avLst/>
          </a:prstGeom>
        </p:spPr>
      </p:pic>
      <p:pic>
        <p:nvPicPr>
          <p:cNvPr id="4" name="Picture 3" descr="imag).jpg"/>
          <p:cNvPicPr>
            <a:picLocks noChangeAspect="1"/>
          </p:cNvPicPr>
          <p:nvPr/>
        </p:nvPicPr>
        <p:blipFill>
          <a:blip r:embed="rId4" cstate="print"/>
          <a:stretch>
            <a:fillRect/>
          </a:stretch>
        </p:blipFill>
        <p:spPr>
          <a:xfrm>
            <a:off x="5429256" y="3500438"/>
            <a:ext cx="2466975" cy="18478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Cabin</a:t>
            </a:r>
            <a:endParaRPr lang="en-US" dirty="0"/>
          </a:p>
        </p:txBody>
      </p:sp>
      <p:sp>
        <p:nvSpPr>
          <p:cNvPr id="3" name="Content Placeholder 2"/>
          <p:cNvSpPr>
            <a:spLocks noGrp="1"/>
          </p:cNvSpPr>
          <p:nvPr>
            <p:ph idx="1"/>
          </p:nvPr>
        </p:nvSpPr>
        <p:spPr/>
        <p:txBody>
          <a:bodyPr>
            <a:normAutofit lnSpcReduction="10000"/>
          </a:bodyPr>
          <a:lstStyle/>
          <a:p>
            <a:r>
              <a:rPr lang="fa-IR" dirty="0" smtClean="0"/>
              <a:t>ارتفاع مفید کابین 2 متر در مسکونی و در بیمارستان و خودروبر 2/30 متر است.</a:t>
            </a:r>
          </a:p>
          <a:p>
            <a:r>
              <a:rPr lang="fa-IR" dirty="0" smtClean="0"/>
              <a:t>در داخل کابین 100 لوکس روشنایی لازم است.</a:t>
            </a:r>
          </a:p>
          <a:p>
            <a:r>
              <a:rPr lang="fa-IR" dirty="0" smtClean="0"/>
              <a:t>کف کابین در بیمارستان سفید است . در سایر موارد اگر استفاده شد بایستی طرحدار باشد.</a:t>
            </a:r>
          </a:p>
          <a:p>
            <a:r>
              <a:rPr lang="fa-IR" dirty="0" smtClean="0"/>
              <a:t>بدنه ها استیل خش دار.</a:t>
            </a:r>
          </a:p>
          <a:p>
            <a:r>
              <a:rPr lang="fa-IR" dirty="0" smtClean="0"/>
              <a:t>به جهت استفاده معلولین حداقل ابعاد باید 110*140 باشد که معادل یک آسانسور 8 نفره است.</a:t>
            </a:r>
          </a:p>
          <a:p>
            <a:r>
              <a:rPr lang="fa-IR" dirty="0" smtClean="0"/>
              <a:t>اگر ارتفاع ساختمان از 21 متر بیشتر شود یک آسانسور باید برانکاردبر باشد . با ابعاد 110* 210 . و اگر از 28 متر بیشتر شد 2 دستگاه نیاز است که یکی باید تخت بر باشد.</a:t>
            </a:r>
          </a:p>
          <a:p>
            <a:pPr>
              <a:buNone/>
            </a:pPr>
            <a:endParaRPr lang="fa-IR"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052716175909.jpg"/>
          <p:cNvPicPr>
            <a:picLocks noChangeAspect="1"/>
          </p:cNvPicPr>
          <p:nvPr/>
        </p:nvPicPr>
        <p:blipFill>
          <a:blip r:embed="rId2" cstate="print"/>
          <a:stretch>
            <a:fillRect/>
          </a:stretch>
        </p:blipFill>
        <p:spPr>
          <a:xfrm>
            <a:off x="0" y="0"/>
            <a:ext cx="4889004" cy="6858000"/>
          </a:xfrm>
          <a:prstGeom prst="rect">
            <a:avLst/>
          </a:prstGeom>
        </p:spPr>
      </p:pic>
      <p:pic>
        <p:nvPicPr>
          <p:cNvPr id="4" name="Picture 3" descr="elevator_cabin.jpg"/>
          <p:cNvPicPr>
            <a:picLocks noChangeAspect="1"/>
          </p:cNvPicPr>
          <p:nvPr/>
        </p:nvPicPr>
        <p:blipFill>
          <a:blip r:embed="rId3" cstate="print"/>
          <a:stretch>
            <a:fillRect/>
          </a:stretch>
        </p:blipFill>
        <p:spPr>
          <a:xfrm>
            <a:off x="4572000" y="285728"/>
            <a:ext cx="4071934" cy="606364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207261507457031.jpg"/>
          <p:cNvPicPr>
            <a:picLocks noChangeAspect="1"/>
          </p:cNvPicPr>
          <p:nvPr/>
        </p:nvPicPr>
        <p:blipFill>
          <a:blip r:embed="rId2" cstate="print"/>
          <a:stretch>
            <a:fillRect/>
          </a:stretch>
        </p:blipFill>
        <p:spPr>
          <a:xfrm>
            <a:off x="714348" y="1214422"/>
            <a:ext cx="4915361" cy="425767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آسانسور</a:t>
            </a:r>
            <a:endParaRPr lang="en-US" dirty="0"/>
          </a:p>
        </p:txBody>
      </p:sp>
      <p:sp>
        <p:nvSpPr>
          <p:cNvPr id="3" name="Content Placeholder 2"/>
          <p:cNvSpPr>
            <a:spLocks noGrp="1"/>
          </p:cNvSpPr>
          <p:nvPr>
            <p:ph idx="1"/>
          </p:nvPr>
        </p:nvSpPr>
        <p:spPr>
          <a:xfrm>
            <a:off x="457200" y="1071546"/>
            <a:ext cx="8229600" cy="4525963"/>
          </a:xfrm>
        </p:spPr>
        <p:txBody>
          <a:bodyPr/>
          <a:lstStyle/>
          <a:p>
            <a:r>
              <a:rPr lang="fa-IR" dirty="0" smtClean="0"/>
              <a:t>تاریخچه:</a:t>
            </a:r>
          </a:p>
          <a:p>
            <a:pPr algn="just">
              <a:buNone/>
            </a:pPr>
            <a:r>
              <a:rPr lang="fa-IR" sz="2400" dirty="0" smtClean="0"/>
              <a:t> پایه گذار علمی و طرح آسانسور امروزی ، دانشمند بزرگ آتوود است . ماشین آتوود عبارت است از دو وزنه ای که با یک نخ یه یکدیگر مربوطند و روی فلکه ای ، وزنه های فوق بالا و پایین حرکت می کنند </a:t>
            </a:r>
            <a:r>
              <a:rPr lang="fa-IR" dirty="0" smtClean="0"/>
              <a:t>. </a:t>
            </a:r>
            <a:endParaRPr lang="en-US" dirty="0"/>
          </a:p>
        </p:txBody>
      </p:sp>
      <p:pic>
        <p:nvPicPr>
          <p:cNvPr id="4" name="Picture 3" descr="images ().jpg"/>
          <p:cNvPicPr>
            <a:picLocks noChangeAspect="1"/>
          </p:cNvPicPr>
          <p:nvPr/>
        </p:nvPicPr>
        <p:blipFill>
          <a:blip r:embed="rId2" cstate="print"/>
          <a:stretch>
            <a:fillRect/>
          </a:stretch>
        </p:blipFill>
        <p:spPr>
          <a:xfrm>
            <a:off x="6143636" y="3429000"/>
            <a:ext cx="1643074" cy="2342254"/>
          </a:xfrm>
          <a:prstGeom prst="rect">
            <a:avLst/>
          </a:prstGeom>
        </p:spPr>
      </p:pic>
      <p:pic>
        <p:nvPicPr>
          <p:cNvPr id="5" name="Picture 4" descr="atc1.gif"/>
          <p:cNvPicPr>
            <a:picLocks noChangeAspect="1"/>
          </p:cNvPicPr>
          <p:nvPr/>
        </p:nvPicPr>
        <p:blipFill>
          <a:blip r:embed="rId3" cstate="print"/>
          <a:stretch>
            <a:fillRect/>
          </a:stretch>
        </p:blipFill>
        <p:spPr>
          <a:xfrm>
            <a:off x="928662" y="3071810"/>
            <a:ext cx="2862259" cy="291090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034.jpg"/>
          <p:cNvPicPr>
            <a:picLocks noGrp="1" noChangeAspect="1"/>
          </p:cNvPicPr>
          <p:nvPr>
            <p:ph idx="1"/>
          </p:nvPr>
        </p:nvPicPr>
        <p:blipFill>
          <a:blip r:embed="rId2" cstate="print"/>
          <a:stretch>
            <a:fillRect/>
          </a:stretch>
        </p:blipFill>
        <p:spPr>
          <a:xfrm>
            <a:off x="2715965" y="1752600"/>
            <a:ext cx="3712069" cy="437356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لابی و چیدمان آسانسور</a:t>
            </a:r>
            <a:endParaRPr lang="en-US" dirty="0"/>
          </a:p>
        </p:txBody>
      </p:sp>
      <p:pic>
        <p:nvPicPr>
          <p:cNvPr id="4" name="Content Placeholder 3" descr="Picture 009.jpg"/>
          <p:cNvPicPr>
            <a:picLocks noGrp="1" noChangeAspect="1"/>
          </p:cNvPicPr>
          <p:nvPr>
            <p:ph idx="1"/>
          </p:nvPr>
        </p:nvPicPr>
        <p:blipFill>
          <a:blip r:embed="rId2" cstate="print"/>
          <a:stretch>
            <a:fillRect/>
          </a:stretch>
        </p:blipFill>
        <p:spPr>
          <a:xfrm>
            <a:off x="2653771" y="1752600"/>
            <a:ext cx="3836458" cy="4373563"/>
          </a:xfrm>
        </p:spPr>
      </p:pic>
      <p:pic>
        <p:nvPicPr>
          <p:cNvPr id="5" name="Picture 4" descr="Picture 010.jpg"/>
          <p:cNvPicPr>
            <a:picLocks noChangeAspect="1"/>
          </p:cNvPicPr>
          <p:nvPr/>
        </p:nvPicPr>
        <p:blipFill>
          <a:blip r:embed="rId3" cstate="print"/>
          <a:stretch>
            <a:fillRect/>
          </a:stretch>
        </p:blipFill>
        <p:spPr>
          <a:xfrm>
            <a:off x="1000100" y="1500174"/>
            <a:ext cx="2996330" cy="446261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012.jpg"/>
          <p:cNvPicPr>
            <a:picLocks noChangeAspect="1"/>
          </p:cNvPicPr>
          <p:nvPr/>
        </p:nvPicPr>
        <p:blipFill>
          <a:blip r:embed="rId2" cstate="print"/>
          <a:stretch>
            <a:fillRect/>
          </a:stretch>
        </p:blipFill>
        <p:spPr>
          <a:xfrm>
            <a:off x="2036064" y="15240"/>
            <a:ext cx="5071872" cy="682752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013.jpg"/>
          <p:cNvPicPr>
            <a:picLocks noChangeAspect="1"/>
          </p:cNvPicPr>
          <p:nvPr/>
        </p:nvPicPr>
        <p:blipFill>
          <a:blip r:embed="rId2" cstate="print"/>
          <a:stretch>
            <a:fillRect/>
          </a:stretch>
        </p:blipFill>
        <p:spPr>
          <a:xfrm>
            <a:off x="142844" y="1142984"/>
            <a:ext cx="4974336" cy="4584192"/>
          </a:xfrm>
          <a:prstGeom prst="rect">
            <a:avLst/>
          </a:prstGeom>
        </p:spPr>
      </p:pic>
      <p:pic>
        <p:nvPicPr>
          <p:cNvPr id="5" name="Picture 4" descr="Picture 014.jpg"/>
          <p:cNvPicPr>
            <a:picLocks noChangeAspect="1"/>
          </p:cNvPicPr>
          <p:nvPr/>
        </p:nvPicPr>
        <p:blipFill>
          <a:blip r:embed="rId3" cstate="print"/>
          <a:stretch>
            <a:fillRect/>
          </a:stretch>
        </p:blipFill>
        <p:spPr>
          <a:xfrm>
            <a:off x="5159797" y="1142984"/>
            <a:ext cx="3769921" cy="457203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2deck</a:t>
            </a:r>
            <a:endParaRPr lang="en-US" dirty="0"/>
          </a:p>
        </p:txBody>
      </p:sp>
      <p:pic>
        <p:nvPicPr>
          <p:cNvPr id="4" name="Content Placeholder 3" descr="images (.jpg"/>
          <p:cNvPicPr>
            <a:picLocks noGrp="1" noChangeAspect="1"/>
          </p:cNvPicPr>
          <p:nvPr>
            <p:ph idx="1"/>
          </p:nvPr>
        </p:nvPicPr>
        <p:blipFill>
          <a:blip r:embed="rId2" cstate="print"/>
          <a:stretch>
            <a:fillRect/>
          </a:stretch>
        </p:blipFill>
        <p:spPr>
          <a:xfrm>
            <a:off x="1500166" y="2143116"/>
            <a:ext cx="1638300" cy="2800350"/>
          </a:xfrm>
        </p:spPr>
      </p:pic>
      <p:pic>
        <p:nvPicPr>
          <p:cNvPr id="5" name="Picture 4" descr="images (3).jpg"/>
          <p:cNvPicPr>
            <a:picLocks noChangeAspect="1"/>
          </p:cNvPicPr>
          <p:nvPr/>
        </p:nvPicPr>
        <p:blipFill>
          <a:blip r:embed="rId3" cstate="print"/>
          <a:stretch>
            <a:fillRect/>
          </a:stretch>
        </p:blipFill>
        <p:spPr>
          <a:xfrm>
            <a:off x="4429124" y="1714488"/>
            <a:ext cx="809625" cy="3810000"/>
          </a:xfrm>
          <a:prstGeom prst="rect">
            <a:avLst/>
          </a:prstGeom>
        </p:spPr>
      </p:pic>
      <p:pic>
        <p:nvPicPr>
          <p:cNvPr id="6" name="Picture 5" descr="images (1).jpg"/>
          <p:cNvPicPr>
            <a:picLocks noChangeAspect="1"/>
          </p:cNvPicPr>
          <p:nvPr/>
        </p:nvPicPr>
        <p:blipFill>
          <a:blip r:embed="rId4" cstate="print"/>
          <a:stretch>
            <a:fillRect/>
          </a:stretch>
        </p:blipFill>
        <p:spPr>
          <a:xfrm>
            <a:off x="6143636" y="1000108"/>
            <a:ext cx="1838325" cy="2486025"/>
          </a:xfrm>
          <a:prstGeom prst="rect">
            <a:avLst/>
          </a:prstGeom>
        </p:spPr>
      </p:pic>
      <p:pic>
        <p:nvPicPr>
          <p:cNvPr id="7" name="Picture 6" descr="300px-Double_elevator_at_Midland_Square_Nagoya.JPG"/>
          <p:cNvPicPr>
            <a:picLocks noChangeAspect="1"/>
          </p:cNvPicPr>
          <p:nvPr/>
        </p:nvPicPr>
        <p:blipFill>
          <a:blip r:embed="rId5" cstate="print"/>
          <a:stretch>
            <a:fillRect/>
          </a:stretch>
        </p:blipFill>
        <p:spPr>
          <a:xfrm>
            <a:off x="6572264" y="4500570"/>
            <a:ext cx="914400" cy="12192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mages (1).jpg"/>
          <p:cNvPicPr>
            <a:picLocks noGrp="1" noChangeAspect="1"/>
          </p:cNvPicPr>
          <p:nvPr>
            <p:ph idx="1"/>
          </p:nvPr>
        </p:nvPicPr>
        <p:blipFill>
          <a:blip r:embed="rId2" cstate="print"/>
          <a:stretch>
            <a:fillRect/>
          </a:stretch>
        </p:blipFill>
        <p:spPr>
          <a:xfrm>
            <a:off x="1071538" y="2357430"/>
            <a:ext cx="1743075" cy="2619375"/>
          </a:xfrm>
        </p:spPr>
      </p:pic>
      <p:pic>
        <p:nvPicPr>
          <p:cNvPr id="5" name="Picture 4" descr="lr4cf.jpg"/>
          <p:cNvPicPr>
            <a:picLocks noChangeAspect="1"/>
          </p:cNvPicPr>
          <p:nvPr/>
        </p:nvPicPr>
        <p:blipFill>
          <a:blip r:embed="rId3" cstate="print"/>
          <a:stretch>
            <a:fillRect/>
          </a:stretch>
        </p:blipFill>
        <p:spPr>
          <a:xfrm>
            <a:off x="3214678" y="1785926"/>
            <a:ext cx="5715000" cy="3429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ntitled-2.jpg"/>
          <p:cNvPicPr>
            <a:picLocks noChangeAspect="1"/>
          </p:cNvPicPr>
          <p:nvPr/>
        </p:nvPicPr>
        <p:blipFill>
          <a:blip r:embed="rId2" cstate="print"/>
          <a:srcRect/>
          <a:stretch>
            <a:fillRect/>
          </a:stretch>
        </p:blipFill>
        <p:spPr bwMode="auto">
          <a:xfrm>
            <a:off x="928688" y="3143250"/>
            <a:ext cx="2786062" cy="3379788"/>
          </a:xfrm>
          <a:prstGeom prst="rect">
            <a:avLst/>
          </a:prstGeom>
          <a:noFill/>
          <a:ln w="9525">
            <a:noFill/>
            <a:miter lim="800000"/>
            <a:headEnd/>
            <a:tailEnd/>
          </a:ln>
        </p:spPr>
      </p:pic>
      <p:pic>
        <p:nvPicPr>
          <p:cNvPr id="3" name="Picture 1" descr="Untitled-1.jpg"/>
          <p:cNvPicPr>
            <a:picLocks noChangeAspect="1"/>
          </p:cNvPicPr>
          <p:nvPr/>
        </p:nvPicPr>
        <p:blipFill>
          <a:blip r:embed="rId3" cstate="print"/>
          <a:srcRect/>
          <a:stretch>
            <a:fillRect/>
          </a:stretch>
        </p:blipFill>
        <p:spPr bwMode="auto">
          <a:xfrm>
            <a:off x="3571875" y="1071563"/>
            <a:ext cx="4953000"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Escalator</a:t>
            </a:r>
            <a:endParaRPr lang="en-US" dirty="0"/>
          </a:p>
        </p:txBody>
      </p:sp>
      <p:sp>
        <p:nvSpPr>
          <p:cNvPr id="3" name="Content Placeholder 2"/>
          <p:cNvSpPr>
            <a:spLocks noGrp="1"/>
          </p:cNvSpPr>
          <p:nvPr>
            <p:ph idx="1"/>
          </p:nvPr>
        </p:nvSpPr>
        <p:spPr/>
        <p:txBody>
          <a:bodyPr/>
          <a:lstStyle/>
          <a:p>
            <a:r>
              <a:rPr lang="fa-IR" dirty="0" smtClean="0"/>
              <a:t>در حجم زیاد ترافیک که آسانسور جوابگو نیست از پله برقی استفاده می شود.</a:t>
            </a:r>
          </a:p>
          <a:p>
            <a:r>
              <a:rPr lang="fa-IR" dirty="0" smtClean="0"/>
              <a:t>سرعت پله تا 0/5 متر بر ثانیه و حداکثر ارتفاع تا 6 متر میباشد.</a:t>
            </a:r>
          </a:p>
          <a:p>
            <a:r>
              <a:rPr lang="fa-IR" dirty="0" smtClean="0"/>
              <a:t>ارتفاع پله 20 تا 24 سانتیمتر لحاظ میشود . پس زاویه شیب پله 30 تا 35 درصد است.</a:t>
            </a:r>
          </a:p>
          <a:p>
            <a:r>
              <a:rPr lang="fa-IR" dirty="0" smtClean="0"/>
              <a:t>عرض پله 60 ، 80 و 100 سانتیمتر است.ارتفاع سرگیری 2/30 است.</a:t>
            </a:r>
          </a:p>
          <a:p>
            <a:pPr>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penhagen_Metro_escalators.jpg"/>
          <p:cNvPicPr>
            <a:picLocks noGrp="1" noChangeAspect="1"/>
          </p:cNvPicPr>
          <p:nvPr>
            <p:ph idx="1"/>
          </p:nvPr>
        </p:nvPicPr>
        <p:blipFill>
          <a:blip r:embed="rId2" cstate="print"/>
          <a:stretch>
            <a:fillRect/>
          </a:stretch>
        </p:blipFill>
        <p:spPr>
          <a:xfrm>
            <a:off x="1212509" y="1752600"/>
            <a:ext cx="6718981" cy="437356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K_觀塘廣場_Kwun_Tong_Plaza_mall_interior_01_escalators_Aug-2010.JPG"/>
          <p:cNvPicPr>
            <a:picLocks noGrp="1" noChangeAspect="1"/>
          </p:cNvPicPr>
          <p:nvPr>
            <p:ph idx="1"/>
          </p:nvPr>
        </p:nvPicPr>
        <p:blipFill>
          <a:blip r:embed="rId2" cstate="print"/>
          <a:stretch>
            <a:fillRect/>
          </a:stretch>
        </p:blipFill>
        <p:spPr>
          <a:xfrm>
            <a:off x="1656291" y="1752600"/>
            <a:ext cx="5831417" cy="43735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00108"/>
            <a:ext cx="8229600" cy="4525963"/>
          </a:xfrm>
        </p:spPr>
        <p:txBody>
          <a:bodyPr/>
          <a:lstStyle/>
          <a:p>
            <a:r>
              <a:rPr lang="fa-IR" dirty="0" smtClean="0"/>
              <a:t>در حدود 1800 میلادی همزمان با کشف نیروی بخار در انگلستان قدرت بخار به عنوان نیروی محرکه در بالابرها مورد استفاده قرار گرفت.اما به دلیل عدم امنیت کافی در این آسانسور تا سال 1852 مورد استفاده قرار نگرفت. </a:t>
            </a:r>
            <a:endParaRPr lang="en-US" dirty="0"/>
          </a:p>
        </p:txBody>
      </p:sp>
      <p:pic>
        <p:nvPicPr>
          <p:cNvPr id="4" name="Picture 3" descr="images.jpg"/>
          <p:cNvPicPr>
            <a:picLocks noChangeAspect="1"/>
          </p:cNvPicPr>
          <p:nvPr/>
        </p:nvPicPr>
        <p:blipFill>
          <a:blip r:embed="rId2" cstate="print"/>
          <a:stretch>
            <a:fillRect/>
          </a:stretch>
        </p:blipFill>
        <p:spPr>
          <a:xfrm>
            <a:off x="928662" y="3857628"/>
            <a:ext cx="1704975" cy="2286000"/>
          </a:xfrm>
          <a:prstGeom prst="rect">
            <a:avLst/>
          </a:prstGeom>
        </p:spPr>
      </p:pic>
      <p:pic>
        <p:nvPicPr>
          <p:cNvPr id="6" name="Picture 5" descr="images (1).jpg"/>
          <p:cNvPicPr>
            <a:picLocks noChangeAspect="1"/>
          </p:cNvPicPr>
          <p:nvPr/>
        </p:nvPicPr>
        <p:blipFill>
          <a:blip r:embed="rId3" cstate="print"/>
          <a:stretch>
            <a:fillRect/>
          </a:stretch>
        </p:blipFill>
        <p:spPr>
          <a:xfrm>
            <a:off x="3500430" y="3143248"/>
            <a:ext cx="1314450" cy="347662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escending-the-Curved-Escalator-6-07.jpg"/>
          <p:cNvPicPr>
            <a:picLocks noGrp="1" noChangeAspect="1"/>
          </p:cNvPicPr>
          <p:nvPr>
            <p:ph idx="1"/>
          </p:nvPr>
        </p:nvPicPr>
        <p:blipFill>
          <a:blip r:embed="rId2" cstate="print"/>
          <a:stretch>
            <a:fillRect/>
          </a:stretch>
        </p:blipFill>
        <p:spPr>
          <a:xfrm>
            <a:off x="785786" y="1785927"/>
            <a:ext cx="5147496" cy="3714776"/>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rvedescalator.jpg"/>
          <p:cNvPicPr>
            <a:picLocks noGrp="1" noChangeAspect="1"/>
          </p:cNvPicPr>
          <p:nvPr>
            <p:ph idx="1"/>
          </p:nvPr>
        </p:nvPicPr>
        <p:blipFill>
          <a:blip r:embed="rId2" cstate="print"/>
          <a:stretch>
            <a:fillRect/>
          </a:stretch>
        </p:blipFill>
        <p:spPr>
          <a:xfrm>
            <a:off x="2931914" y="1752600"/>
            <a:ext cx="3280172" cy="43735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ang-may-thuy-luc-1857.jpg"/>
          <p:cNvPicPr>
            <a:picLocks noChangeAspect="1"/>
          </p:cNvPicPr>
          <p:nvPr/>
        </p:nvPicPr>
        <p:blipFill>
          <a:blip r:embed="rId2" cstate="print"/>
          <a:stretch>
            <a:fillRect/>
          </a:stretch>
        </p:blipFill>
        <p:spPr>
          <a:xfrm>
            <a:off x="0" y="1099751"/>
            <a:ext cx="9144000" cy="465849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wnload.jpg"/>
          <p:cNvPicPr>
            <a:picLocks noChangeAspect="1"/>
          </p:cNvPicPr>
          <p:nvPr/>
        </p:nvPicPr>
        <p:blipFill>
          <a:blip r:embed="rId2" cstate="print"/>
          <a:stretch>
            <a:fillRect/>
          </a:stretch>
        </p:blipFill>
        <p:spPr>
          <a:xfrm>
            <a:off x="7000875" y="4714875"/>
            <a:ext cx="2143125" cy="2143125"/>
          </a:xfrm>
          <a:prstGeom prst="rect">
            <a:avLst/>
          </a:prstGeom>
        </p:spPr>
      </p:pic>
      <p:pic>
        <p:nvPicPr>
          <p:cNvPr id="4" name="Picture 3" descr="ElevatorPatentOtis1861.jpg"/>
          <p:cNvPicPr>
            <a:picLocks noChangeAspect="1"/>
          </p:cNvPicPr>
          <p:nvPr/>
        </p:nvPicPr>
        <p:blipFill>
          <a:blip r:embed="rId3" cstate="print"/>
          <a:stretch>
            <a:fillRect/>
          </a:stretch>
        </p:blipFill>
        <p:spPr>
          <a:xfrm>
            <a:off x="1" y="0"/>
            <a:ext cx="7215206" cy="4876276"/>
          </a:xfrm>
          <a:prstGeom prst="rect">
            <a:avLst/>
          </a:prstGeom>
        </p:spPr>
      </p:pic>
      <p:sp>
        <p:nvSpPr>
          <p:cNvPr id="5" name="TextBox 4"/>
          <p:cNvSpPr txBox="1"/>
          <p:nvPr/>
        </p:nvSpPr>
        <p:spPr>
          <a:xfrm>
            <a:off x="642910" y="5143512"/>
            <a:ext cx="5786478" cy="646331"/>
          </a:xfrm>
          <a:prstGeom prst="rect">
            <a:avLst/>
          </a:prstGeom>
          <a:noFill/>
        </p:spPr>
        <p:txBody>
          <a:bodyPr wrap="square" rtlCol="0">
            <a:spAutoFit/>
          </a:bodyPr>
          <a:lstStyle/>
          <a:p>
            <a:r>
              <a:rPr lang="fa-IR" dirty="0" smtClean="0"/>
              <a:t>الیشا اتیس با بکار گیری ترمز اضطراری در آسانسورهای کششی در 1853 توانست به ایمنی لازم دست یابد.</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3).jpg"/>
          <p:cNvPicPr>
            <a:picLocks noChangeAspect="1"/>
          </p:cNvPicPr>
          <p:nvPr/>
        </p:nvPicPr>
        <p:blipFill>
          <a:blip r:embed="rId2" cstate="print"/>
          <a:stretch>
            <a:fillRect/>
          </a:stretch>
        </p:blipFill>
        <p:spPr>
          <a:xfrm>
            <a:off x="1142976" y="1152714"/>
            <a:ext cx="2928958" cy="3910310"/>
          </a:xfrm>
          <a:prstGeom prst="rect">
            <a:avLst/>
          </a:prstGeom>
        </p:spPr>
      </p:pic>
      <p:sp>
        <p:nvSpPr>
          <p:cNvPr id="3" name="TextBox 2"/>
          <p:cNvSpPr txBox="1"/>
          <p:nvPr/>
        </p:nvSpPr>
        <p:spPr>
          <a:xfrm>
            <a:off x="1571604" y="5143512"/>
            <a:ext cx="2071702" cy="1200329"/>
          </a:xfrm>
          <a:prstGeom prst="rect">
            <a:avLst/>
          </a:prstGeom>
          <a:noFill/>
        </p:spPr>
        <p:txBody>
          <a:bodyPr wrap="square" rtlCol="0">
            <a:spAutoFit/>
          </a:bodyPr>
          <a:lstStyle/>
          <a:p>
            <a:pPr algn="ctr"/>
            <a:r>
              <a:rPr lang="fa-IR" b="1" dirty="0" smtClean="0"/>
              <a:t>جان آگوستوس روبلینگر </a:t>
            </a:r>
            <a:r>
              <a:rPr lang="fa-IR" dirty="0" smtClean="0"/>
              <a:t>مخترع سیم بکسل</a:t>
            </a:r>
          </a:p>
          <a:p>
            <a:endParaRPr lang="fa-IR" dirty="0" smtClean="0"/>
          </a:p>
          <a:p>
            <a:endParaRPr lang="en-US" dirty="0"/>
          </a:p>
        </p:txBody>
      </p:sp>
      <p:pic>
        <p:nvPicPr>
          <p:cNvPr id="4" name="Picture 3" descr="img_3_3_1.jpg"/>
          <p:cNvPicPr>
            <a:picLocks noChangeAspect="1"/>
          </p:cNvPicPr>
          <p:nvPr/>
        </p:nvPicPr>
        <p:blipFill>
          <a:blip r:embed="rId3" cstate="print"/>
          <a:stretch>
            <a:fillRect/>
          </a:stretch>
        </p:blipFill>
        <p:spPr>
          <a:xfrm>
            <a:off x="4929189" y="2524132"/>
            <a:ext cx="2917035" cy="2333628"/>
          </a:xfrm>
          <a:prstGeom prst="rect">
            <a:avLst/>
          </a:prstGeom>
        </p:spPr>
      </p:pic>
      <p:sp>
        <p:nvSpPr>
          <p:cNvPr id="5" name="TextBox 4"/>
          <p:cNvSpPr txBox="1"/>
          <p:nvPr/>
        </p:nvSpPr>
        <p:spPr>
          <a:xfrm>
            <a:off x="5000628" y="5143512"/>
            <a:ext cx="2714644" cy="646331"/>
          </a:xfrm>
          <a:prstGeom prst="rect">
            <a:avLst/>
          </a:prstGeom>
          <a:noFill/>
        </p:spPr>
        <p:txBody>
          <a:bodyPr wrap="square" rtlCol="0">
            <a:spAutoFit/>
          </a:bodyPr>
          <a:lstStyle/>
          <a:p>
            <a:pPr algn="ctr"/>
            <a:r>
              <a:rPr lang="fa-IR" b="1" dirty="0" smtClean="0"/>
              <a:t>ورنر زیمنس </a:t>
            </a:r>
          </a:p>
          <a:p>
            <a:r>
              <a:rPr lang="fa-IR" dirty="0" smtClean="0"/>
              <a:t>مخترع اولین آسانسور الکتریکی</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 (1).jpg"/>
          <p:cNvPicPr>
            <a:picLocks noChangeAspect="1"/>
          </p:cNvPicPr>
          <p:nvPr/>
        </p:nvPicPr>
        <p:blipFill>
          <a:blip r:embed="rId2" cstate="print"/>
          <a:stretch>
            <a:fillRect/>
          </a:stretch>
        </p:blipFill>
        <p:spPr>
          <a:xfrm>
            <a:off x="3643323" y="2071678"/>
            <a:ext cx="2428875" cy="1885950"/>
          </a:xfrm>
          <a:prstGeom prst="rect">
            <a:avLst/>
          </a:prstGeom>
        </p:spPr>
      </p:pic>
      <p:pic>
        <p:nvPicPr>
          <p:cNvPr id="3" name="Picture 2" descr="elevator.jpg"/>
          <p:cNvPicPr>
            <a:picLocks noChangeAspect="1"/>
          </p:cNvPicPr>
          <p:nvPr/>
        </p:nvPicPr>
        <p:blipFill>
          <a:blip r:embed="rId3" cstate="print"/>
          <a:stretch>
            <a:fillRect/>
          </a:stretch>
        </p:blipFill>
        <p:spPr>
          <a:xfrm>
            <a:off x="986124" y="1285860"/>
            <a:ext cx="2301546" cy="3714776"/>
          </a:xfrm>
          <a:prstGeom prst="rect">
            <a:avLst/>
          </a:prstGeom>
        </p:spPr>
      </p:pic>
      <p:sp>
        <p:nvSpPr>
          <p:cNvPr id="4" name="TextBox 3"/>
          <p:cNvSpPr txBox="1"/>
          <p:nvPr/>
        </p:nvSpPr>
        <p:spPr>
          <a:xfrm>
            <a:off x="4143372" y="4429132"/>
            <a:ext cx="1857388" cy="646331"/>
          </a:xfrm>
          <a:prstGeom prst="rect">
            <a:avLst/>
          </a:prstGeom>
          <a:noFill/>
        </p:spPr>
        <p:txBody>
          <a:bodyPr wrap="square" rtlCol="0">
            <a:spAutoFit/>
          </a:bodyPr>
          <a:lstStyle/>
          <a:p>
            <a:r>
              <a:rPr lang="fa-IR" b="1" dirty="0" smtClean="0"/>
              <a:t>الکساندر مایلز </a:t>
            </a:r>
            <a:r>
              <a:rPr lang="fa-IR" dirty="0" smtClean="0"/>
              <a:t>مخترع درب آسانسور</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Elevator</a:t>
            </a:r>
            <a:endParaRPr lang="fa-IR" dirty="0"/>
          </a:p>
        </p:txBody>
      </p:sp>
      <p:sp>
        <p:nvSpPr>
          <p:cNvPr id="3" name="Content Placeholder 2"/>
          <p:cNvSpPr>
            <a:spLocks noGrp="1"/>
          </p:cNvSpPr>
          <p:nvPr>
            <p:ph idx="1"/>
          </p:nvPr>
        </p:nvSpPr>
        <p:spPr/>
        <p:txBody>
          <a:bodyPr/>
          <a:lstStyle/>
          <a:p>
            <a:pPr algn="just"/>
            <a:r>
              <a:rPr lang="fa-IR" sz="2400" dirty="0" smtClean="0"/>
              <a:t>وسيله اي متشكل از كابين و معمولا وزنه تعادل و اجزاي ديگر كه با روشهاي مختلفي مسافر يا بار يا هردو را در مسير بين طبقات مختلف جابجا مي كند.</a:t>
            </a:r>
            <a:endParaRPr lang="en-US" sz="2400" dirty="0" smtClean="0"/>
          </a:p>
          <a:p>
            <a:pPr algn="just"/>
            <a:r>
              <a:rPr lang="fa-IR" sz="2400" dirty="0" smtClean="0"/>
              <a:t>آسانسور کششی: آسانسوری است که حرکت آن بر اساس اصطکاک بین سیم بکسل و شیار فلکه کششی به هنگام چرخش آن توسط موتور محرکه انجام می شود.</a:t>
            </a:r>
          </a:p>
          <a:p>
            <a:pPr>
              <a:buNone/>
            </a:pPr>
            <a:endParaRPr lang="fa-I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jpg"/>
          <p:cNvPicPr>
            <a:picLocks noChangeAspect="1"/>
          </p:cNvPicPr>
          <p:nvPr/>
        </p:nvPicPr>
        <p:blipFill>
          <a:blip r:embed="rId2" cstate="print"/>
          <a:stretch>
            <a:fillRect/>
          </a:stretch>
        </p:blipFill>
        <p:spPr>
          <a:xfrm>
            <a:off x="914400" y="6350"/>
            <a:ext cx="7315200" cy="68453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511</TotalTime>
  <Words>500</Words>
  <Application>Microsoft Office PowerPoint</Application>
  <PresentationFormat>On-screen Show (4:3)</PresentationFormat>
  <Paragraphs>39</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Apothecary</vt:lpstr>
      <vt:lpstr>Slide 1</vt:lpstr>
      <vt:lpstr>آسانسور</vt:lpstr>
      <vt:lpstr>Slide 3</vt:lpstr>
      <vt:lpstr>Slide 4</vt:lpstr>
      <vt:lpstr>Slide 5</vt:lpstr>
      <vt:lpstr>Slide 6</vt:lpstr>
      <vt:lpstr>Slide 7</vt:lpstr>
      <vt:lpstr>Elevator</vt:lpstr>
      <vt:lpstr>Slide 9</vt:lpstr>
      <vt:lpstr>Hydraulic Lift</vt:lpstr>
      <vt:lpstr>Slide 11</vt:lpstr>
      <vt:lpstr>Slide 12</vt:lpstr>
      <vt:lpstr>Machine room</vt:lpstr>
      <vt:lpstr>Slide 14</vt:lpstr>
      <vt:lpstr>Hoist way</vt:lpstr>
      <vt:lpstr>Slide 16</vt:lpstr>
      <vt:lpstr>Cabin</vt:lpstr>
      <vt:lpstr>Slide 18</vt:lpstr>
      <vt:lpstr>Slide 19</vt:lpstr>
      <vt:lpstr>Slide 20</vt:lpstr>
      <vt:lpstr>لابی و چیدمان آسانسور</vt:lpstr>
      <vt:lpstr>Slide 22</vt:lpstr>
      <vt:lpstr>Slide 23</vt:lpstr>
      <vt:lpstr>2deck</vt:lpstr>
      <vt:lpstr>Slide 25</vt:lpstr>
      <vt:lpstr>Slide 26</vt:lpstr>
      <vt:lpstr>Escalator</vt:lpstr>
      <vt:lpstr>Slide 28</vt:lpstr>
      <vt:lpstr>Slide 29</vt:lpstr>
      <vt:lpstr>Slide 30</vt:lpstr>
      <vt:lpstr>Slide 31</vt:lpstr>
    </vt:vector>
  </TitlesOfParts>
  <Company>APT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آسانسور</dc:title>
  <dc:creator>APT</dc:creator>
  <cp:lastModifiedBy>User</cp:lastModifiedBy>
  <cp:revision>53</cp:revision>
  <dcterms:created xsi:type="dcterms:W3CDTF">2013-12-15T01:34:28Z</dcterms:created>
  <dcterms:modified xsi:type="dcterms:W3CDTF">2017-11-11T19:34:51Z</dcterms:modified>
</cp:coreProperties>
</file>