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  <p:sldMasterId id="2147483708" r:id="rId2"/>
    <p:sldMasterId id="2147483720" r:id="rId3"/>
    <p:sldMasterId id="2147483756" r:id="rId4"/>
    <p:sldMasterId id="2147483804" r:id="rId5"/>
    <p:sldMasterId id="2147483816" r:id="rId6"/>
  </p:sldMasterIdLst>
  <p:notesMasterIdLst>
    <p:notesMasterId r:id="rId72"/>
  </p:notesMasterIdLst>
  <p:sldIdLst>
    <p:sldId id="256" r:id="rId7"/>
    <p:sldId id="301" r:id="rId8"/>
    <p:sldId id="302" r:id="rId9"/>
    <p:sldId id="304" r:id="rId10"/>
    <p:sldId id="310" r:id="rId11"/>
    <p:sldId id="523" r:id="rId12"/>
    <p:sldId id="524" r:id="rId13"/>
    <p:sldId id="318" r:id="rId14"/>
    <p:sldId id="319" r:id="rId15"/>
    <p:sldId id="325" r:id="rId16"/>
    <p:sldId id="337" r:id="rId17"/>
    <p:sldId id="339" r:id="rId18"/>
    <p:sldId id="340" r:id="rId19"/>
    <p:sldId id="341" r:id="rId20"/>
    <p:sldId id="342" r:id="rId21"/>
    <p:sldId id="343" r:id="rId22"/>
    <p:sldId id="347" r:id="rId23"/>
    <p:sldId id="348" r:id="rId24"/>
    <p:sldId id="350" r:id="rId25"/>
    <p:sldId id="351" r:id="rId26"/>
    <p:sldId id="352" r:id="rId27"/>
    <p:sldId id="355" r:id="rId28"/>
    <p:sldId id="356" r:id="rId29"/>
    <p:sldId id="357" r:id="rId30"/>
    <p:sldId id="360" r:id="rId31"/>
    <p:sldId id="366" r:id="rId32"/>
    <p:sldId id="373" r:id="rId33"/>
    <p:sldId id="378" r:id="rId34"/>
    <p:sldId id="379" r:id="rId35"/>
    <p:sldId id="381" r:id="rId36"/>
    <p:sldId id="386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3" r:id="rId50"/>
    <p:sldId id="404" r:id="rId51"/>
    <p:sldId id="405" r:id="rId52"/>
    <p:sldId id="408" r:id="rId53"/>
    <p:sldId id="415" r:id="rId54"/>
    <p:sldId id="416" r:id="rId55"/>
    <p:sldId id="417" r:id="rId56"/>
    <p:sldId id="418" r:id="rId57"/>
    <p:sldId id="423" r:id="rId58"/>
    <p:sldId id="425" r:id="rId59"/>
    <p:sldId id="429" r:id="rId60"/>
    <p:sldId id="435" r:id="rId61"/>
    <p:sldId id="436" r:id="rId62"/>
    <p:sldId id="504" r:id="rId63"/>
    <p:sldId id="505" r:id="rId64"/>
    <p:sldId id="506" r:id="rId65"/>
    <p:sldId id="509" r:id="rId66"/>
    <p:sldId id="439" r:id="rId67"/>
    <p:sldId id="440" r:id="rId68"/>
    <p:sldId id="444" r:id="rId69"/>
    <p:sldId id="511" r:id="rId70"/>
    <p:sldId id="446" r:id="rId71"/>
  </p:sldIdLst>
  <p:sldSz cx="10150475" cy="7616825"/>
  <p:notesSz cx="6858000" cy="9144000"/>
  <p:embeddedFontLst>
    <p:embeddedFont>
      <p:font typeface="Homa" pitchFamily="2" charset="-78"/>
      <p:regular r:id="rId73"/>
    </p:embeddedFont>
    <p:embeddedFont>
      <p:font typeface="B Homa" pitchFamily="2" charset="-78"/>
      <p:regular r:id="rId74"/>
    </p:embeddedFont>
    <p:embeddedFont>
      <p:font typeface="Nazanin" pitchFamily="2" charset="-78"/>
      <p:regular r:id="rId75"/>
      <p:bold r:id="rId76"/>
    </p:embeddedFont>
    <p:embeddedFont>
      <p:font typeface="B Traffic" pitchFamily="2" charset="-78"/>
      <p:regular r:id="rId77"/>
      <p:bold r:id="rId78"/>
    </p:embeddedFont>
    <p:embeddedFont>
      <p:font typeface="Zar" pitchFamily="2" charset="-78"/>
      <p:regular r:id="rId79"/>
      <p:bold r:id="rId80"/>
    </p:embeddedFont>
    <p:embeddedFont>
      <p:font typeface="Calibri" pitchFamily="34" charset="0"/>
      <p:regular r:id="rId81"/>
      <p:bold r:id="rId82"/>
      <p:italic r:id="rId83"/>
      <p:boldItalic r:id="rId84"/>
    </p:embeddedFont>
    <p:embeddedFont>
      <p:font typeface="B Nazanin" pitchFamily="2" charset="-78"/>
      <p:regular r:id="rId85"/>
      <p:bold r:id="rId86"/>
    </p:embeddedFont>
    <p:embeddedFont>
      <p:font typeface="Titr" pitchFamily="2" charset="-78"/>
      <p:bold r:id="rId8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2" autoAdjust="0"/>
    <p:restoredTop sz="90929"/>
  </p:normalViewPr>
  <p:slideViewPr>
    <p:cSldViewPr>
      <p:cViewPr>
        <p:scale>
          <a:sx n="59" d="100"/>
          <a:sy n="59" d="100"/>
        </p:scale>
        <p:origin x="-1368" y="-114"/>
      </p:cViewPr>
      <p:guideLst>
        <p:guide orient="horz" pos="2399"/>
        <p:guide pos="31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font" Target="fonts/font4.fntdata"/><Relationship Id="rId84" Type="http://schemas.openxmlformats.org/officeDocument/2006/relationships/font" Target="fonts/font12.fntdata"/><Relationship Id="rId89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87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font" Target="fonts/font10.fntdata"/><Relationship Id="rId90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5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E237E-9A7B-4B7E-85D6-CDA30EE0654B}" type="datetimeFigureOut">
              <a:rPr lang="en-US" smtClean="0"/>
              <a:pPr/>
              <a:t>11/6/2010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123A9-6C11-458F-9884-D003CFD174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58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123A9-6C11-458F-9884-D003CFD174C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6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123A9-6C11-458F-9884-D003CFD174C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2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video" Target="file:///C:\Users\NJP-B-89\Desktop\Boj_PPT_Final\PPT_1388-10-29\ppp_ani_glo_cross_hair_tle.avi" TargetMode="Externa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video" Target="file:///C:\Users\NJP-B-89\Desktop\Boj_PPT_Final\PPT_1388-10-29\ppp_ani_glo_cross_hair_tle.avi" TargetMode="Externa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video" Target="file:///C:\Users\NJP-B-89\Desktop\Boj_PPT_Final\PPT_1388-10-29\ppp_ani_glo_cross_hair_tle.avi" TargetMode="Externa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video" Target="file:///C:\Users\NJP-B-89\Desktop\Boj_PPT_Final\PPT_1388-10-29\ppp_ani_glo_cross_hair_tle.avi" TargetMode="Externa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video" Target="file:///C:\Users\NJP-B-89\Desktop\Boj_PPT_Final\PPT_1388-10-29\ppp_ani_glo_cross_hair_tle.avi" TargetMode="Externa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6.xml"/><Relationship Id="rId1" Type="http://schemas.openxmlformats.org/officeDocument/2006/relationships/video" Target="file:///C:\Users\NJP-B-89\Desktop\Boj_PPT_Final\PPT_1388-10-29\ppp_ani_glo_cross_hair_tle.avi" TargetMode="Externa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D:\nicks computer\new global series again!!!\blue globe template\global01_ti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0" y="1905000"/>
            <a:ext cx="7239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971800"/>
            <a:ext cx="72390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0" y="7329488"/>
            <a:ext cx="1295400" cy="28416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7388225"/>
            <a:ext cx="5410200" cy="2254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8800" y="7312025"/>
            <a:ext cx="701675" cy="301625"/>
          </a:xfrm>
        </p:spPr>
        <p:txBody>
          <a:bodyPr/>
          <a:lstStyle>
            <a:lvl1pPr>
              <a:defRPr/>
            </a:lvl1pPr>
          </a:lstStyle>
          <a:p>
            <a:fld id="{DD3AC397-6803-40A7-8670-7AF9973CB35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86" name="ppp_ani_glo_cross_hair_tl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5127625"/>
            <a:ext cx="1903413" cy="190341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B8AF9-8325-4995-BF80-5B92AA279E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37500" y="0"/>
            <a:ext cx="2212975" cy="716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0"/>
            <a:ext cx="6489700" cy="716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EE967-1DED-4E83-BD15-7874CA823D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D:\nicks computer\new global series again!!!\blue globe template\global01_ti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0" y="1905000"/>
            <a:ext cx="7239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971800"/>
            <a:ext cx="72390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0" y="7329488"/>
            <a:ext cx="1295400" cy="284162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7388225"/>
            <a:ext cx="5410200" cy="2254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8800" y="7312025"/>
            <a:ext cx="701675" cy="301625"/>
          </a:xfrm>
        </p:spPr>
        <p:txBody>
          <a:bodyPr/>
          <a:lstStyle>
            <a:lvl1pPr>
              <a:defRPr/>
            </a:lvl1pPr>
          </a:lstStyle>
          <a:p>
            <a:fld id="{DD3AC397-6803-40A7-8670-7AF9973CB3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86" name="ppp_ani_glo_cross_hair_tl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5127625"/>
            <a:ext cx="1903413" cy="1903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4778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5114C-A0C5-4474-86AD-71CC3E7BC6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07237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28062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28062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D28F8-D735-49D2-9078-3CD31C30FF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71604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D0FD-0DB7-4695-AAEE-83E630463F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5419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34475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4688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4688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0" y="1704975"/>
            <a:ext cx="448627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6200" y="2416175"/>
            <a:ext cx="448627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11C69-DE3F-4BAD-9A42-0CC7F49636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8864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E5FBA-19CE-4149-A88F-EF18EAA34B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85707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A61C9-2A9B-465F-9D03-5A5CF6BF03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2790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3851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0" y="303213"/>
            <a:ext cx="5673725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3851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A7517-09F1-4A7B-B8D6-F6656D5796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725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5114C-A0C5-4474-86AD-71CC3E7BC6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138" y="5332413"/>
            <a:ext cx="6091237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9138" y="681038"/>
            <a:ext cx="6091237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9138" y="5961063"/>
            <a:ext cx="6091237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453A1-EF8E-4F45-8590-669A3BA988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96007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B8AF9-8325-4995-BF80-5B92AA279E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46452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37500" y="0"/>
            <a:ext cx="2212975" cy="716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0"/>
            <a:ext cx="6489700" cy="716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EE967-1DED-4E83-BD15-7874CA823D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61701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D:\nicks computer\new global series again!!!\blue globe template\global01_ti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0" y="1905000"/>
            <a:ext cx="7239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971800"/>
            <a:ext cx="72390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0" y="7329488"/>
            <a:ext cx="1295400" cy="284162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7388225"/>
            <a:ext cx="5410200" cy="2254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8800" y="7312025"/>
            <a:ext cx="701675" cy="301625"/>
          </a:xfrm>
        </p:spPr>
        <p:txBody>
          <a:bodyPr/>
          <a:lstStyle>
            <a:lvl1pPr>
              <a:defRPr/>
            </a:lvl1pPr>
          </a:lstStyle>
          <a:p>
            <a:fld id="{DD3AC397-6803-40A7-8670-7AF9973CB3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86" name="ppp_ani_glo_cross_hair_tl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5127625"/>
            <a:ext cx="1903413" cy="1903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24810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5114C-A0C5-4474-86AD-71CC3E7BC6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09255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28062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28062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D28F8-D735-49D2-9078-3CD31C30FF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7218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D0FD-0DB7-4695-AAEE-83E630463F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50797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34475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4688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4688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0" y="1704975"/>
            <a:ext cx="448627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6200" y="2416175"/>
            <a:ext cx="448627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11C69-DE3F-4BAD-9A42-0CC7F49636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21656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E5FBA-19CE-4149-A88F-EF18EAA34B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86958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A61C9-2A9B-465F-9D03-5A5CF6BF03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7679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28062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28062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D28F8-D735-49D2-9078-3CD31C30FF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3851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0" y="303213"/>
            <a:ext cx="5673725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3851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A7517-09F1-4A7B-B8D6-F6656D5796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11050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138" y="5332413"/>
            <a:ext cx="6091237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9138" y="681038"/>
            <a:ext cx="6091237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9138" y="5961063"/>
            <a:ext cx="6091237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453A1-EF8E-4F45-8590-669A3BA988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31750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B8AF9-8325-4995-BF80-5B92AA279E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97328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37500" y="0"/>
            <a:ext cx="2212975" cy="716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0"/>
            <a:ext cx="6489700" cy="716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EE967-1DED-4E83-BD15-7874CA823D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65486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D:\nicks computer\new global series again!!!\blue globe template\global01_ti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0" y="1905000"/>
            <a:ext cx="7239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971800"/>
            <a:ext cx="72390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0" y="7329488"/>
            <a:ext cx="1295400" cy="284162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7388225"/>
            <a:ext cx="5410200" cy="2254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8800" y="7312025"/>
            <a:ext cx="701675" cy="301625"/>
          </a:xfrm>
        </p:spPr>
        <p:txBody>
          <a:bodyPr/>
          <a:lstStyle>
            <a:lvl1pPr>
              <a:defRPr/>
            </a:lvl1pPr>
          </a:lstStyle>
          <a:p>
            <a:fld id="{DD3AC397-6803-40A7-8670-7AF9973CB3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86" name="ppp_ani_glo_cross_hair_tl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5127625"/>
            <a:ext cx="1903413" cy="1903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66993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5114C-A0C5-4474-86AD-71CC3E7BC6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75590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28062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28062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D28F8-D735-49D2-9078-3CD31C30FF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76517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D0FD-0DB7-4695-AAEE-83E630463F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9586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34475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4688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4688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0" y="1704975"/>
            <a:ext cx="448627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6200" y="2416175"/>
            <a:ext cx="448627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11C69-DE3F-4BAD-9A42-0CC7F49636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84320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E5FBA-19CE-4149-A88F-EF18EAA34B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51524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D0FD-0DB7-4695-AAEE-83E630463F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A61C9-2A9B-465F-9D03-5A5CF6BF03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3656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3851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0" y="303213"/>
            <a:ext cx="5673725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3851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A7517-09F1-4A7B-B8D6-F6656D5796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07354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138" y="5332413"/>
            <a:ext cx="6091237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9138" y="681038"/>
            <a:ext cx="6091237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9138" y="5961063"/>
            <a:ext cx="6091237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453A1-EF8E-4F45-8590-669A3BA988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62975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B8AF9-8325-4995-BF80-5B92AA279E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44589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37500" y="0"/>
            <a:ext cx="2212975" cy="716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0"/>
            <a:ext cx="6489700" cy="716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EE967-1DED-4E83-BD15-7874CA823D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80549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D:\nicks computer\new global series again!!!\blue globe template\global01_ti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0" y="1905000"/>
            <a:ext cx="7239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971800"/>
            <a:ext cx="72390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0" y="7329488"/>
            <a:ext cx="1295400" cy="284162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7388225"/>
            <a:ext cx="5410200" cy="2254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8800" y="7312025"/>
            <a:ext cx="701675" cy="301625"/>
          </a:xfrm>
        </p:spPr>
        <p:txBody>
          <a:bodyPr/>
          <a:lstStyle>
            <a:lvl1pPr>
              <a:defRPr/>
            </a:lvl1pPr>
          </a:lstStyle>
          <a:p>
            <a:fld id="{DD3AC397-6803-40A7-8670-7AF9973CB3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86" name="ppp_ani_glo_cross_hair_tl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5127625"/>
            <a:ext cx="1903413" cy="1903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71635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5114C-A0C5-4474-86AD-71CC3E7BC6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76914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28062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28062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D28F8-D735-49D2-9078-3CD31C30FF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20163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D0FD-0DB7-4695-AAEE-83E630463F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54682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34475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4688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4688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0" y="1704975"/>
            <a:ext cx="448627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6200" y="2416175"/>
            <a:ext cx="448627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11C69-DE3F-4BAD-9A42-0CC7F49636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44144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34475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4688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4688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0" y="1704975"/>
            <a:ext cx="448627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6200" y="2416175"/>
            <a:ext cx="448627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11C69-DE3F-4BAD-9A42-0CC7F49636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E5FBA-19CE-4149-A88F-EF18EAA34B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48271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A61C9-2A9B-465F-9D03-5A5CF6BF03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95736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3851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0" y="303213"/>
            <a:ext cx="5673725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3851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A7517-09F1-4A7B-B8D6-F6656D5796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24169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138" y="5332413"/>
            <a:ext cx="6091237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9138" y="681038"/>
            <a:ext cx="6091237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9138" y="5961063"/>
            <a:ext cx="6091237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453A1-EF8E-4F45-8590-669A3BA988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18947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B8AF9-8325-4995-BF80-5B92AA279E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87961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37500" y="0"/>
            <a:ext cx="2212975" cy="716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0"/>
            <a:ext cx="6489700" cy="716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EE967-1DED-4E83-BD15-7874CA823D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85215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D:\nicks computer\new global series again!!!\blue globe template\global01_ti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0" y="1905000"/>
            <a:ext cx="7239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971800"/>
            <a:ext cx="72390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0" y="7329488"/>
            <a:ext cx="1295400" cy="284162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7388225"/>
            <a:ext cx="5410200" cy="2254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8800" y="7312025"/>
            <a:ext cx="701675" cy="301625"/>
          </a:xfrm>
        </p:spPr>
        <p:txBody>
          <a:bodyPr/>
          <a:lstStyle>
            <a:lvl1pPr>
              <a:defRPr/>
            </a:lvl1pPr>
          </a:lstStyle>
          <a:p>
            <a:fld id="{DD3AC397-6803-40A7-8670-7AF9973CB3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86" name="ppp_ani_glo_cross_hair_tl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5127625"/>
            <a:ext cx="1903413" cy="1903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37734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5114C-A0C5-4474-86AD-71CC3E7BC6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54072"/>
      </p:ext>
    </p:extLst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28062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28062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D28F8-D735-49D2-9078-3CD31C30FF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42173"/>
      </p:ext>
    </p:extLst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0" y="16764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9D0FD-0DB7-4695-AAEE-83E630463F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83127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E5FBA-19CE-4149-A88F-EF18EAA34B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34475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4688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4688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0" y="1704975"/>
            <a:ext cx="4486275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6200" y="2416175"/>
            <a:ext cx="4486275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11C69-DE3F-4BAD-9A42-0CC7F49636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29842"/>
      </p:ext>
    </p:extLst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E5FBA-19CE-4149-A88F-EF18EAA34B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9287"/>
      </p:ext>
    </p:extLst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A61C9-2A9B-465F-9D03-5A5CF6BF03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07835"/>
      </p:ext>
    </p:extLst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3851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0" y="303213"/>
            <a:ext cx="5673725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3851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A7517-09F1-4A7B-B8D6-F6656D5796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19489"/>
      </p:ext>
    </p:extLst>
  </p:cSld>
  <p:clrMapOvr>
    <a:masterClrMapping/>
  </p:clrMapOvr>
  <p:transition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138" y="5332413"/>
            <a:ext cx="6091237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9138" y="681038"/>
            <a:ext cx="6091237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9138" y="5961063"/>
            <a:ext cx="6091237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453A1-EF8E-4F45-8590-669A3BA988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23373"/>
      </p:ext>
    </p:extLst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B8AF9-8325-4995-BF80-5B92AA279E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55345"/>
      </p:ext>
    </p:extLst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37500" y="0"/>
            <a:ext cx="2212975" cy="716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0"/>
            <a:ext cx="6489700" cy="716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EE967-1DED-4E83-BD15-7874CA823D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5441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A61C9-2A9B-465F-9D03-5A5CF6BF03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38513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0" y="303213"/>
            <a:ext cx="5673725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38513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A7517-09F1-4A7B-B8D6-F6656D5796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138" y="5332413"/>
            <a:ext cx="6091237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9138" y="681038"/>
            <a:ext cx="6091237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9138" y="5961063"/>
            <a:ext cx="6091237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453A1-EF8E-4F45-8590-669A3BA988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ideo" Target="file:///C:\Users\NJP-B-89\Desktop\Boj_PPT_Final\PPT_1388-10-29\ppp_ani_glo_cross_hair_txt.avi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ideo" Target="file:///C:\Users\NJP-B-89\Desktop\Boj_PPT_Final\PPT_1388-10-29\ppp_ani_glo_cross_hair_txt.avi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ideo" Target="file:///C:\Users\NJP-B-89\Desktop\Boj_PPT_Final\PPT_1388-10-29\ppp_ani_glo_cross_hair_txt.avi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video" Target="file:///C:\Users\NJP-B-89\Desktop\Boj_PPT_Final\PPT_1388-10-29\ppp_ani_glo_cross_hair_txt.avi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ideo" Target="file:///C:\Users\NJP-B-89\Desktop\Boj_PPT_Final\PPT_1388-10-29\ppp_ani_glo_cross_hair_txt.avi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video" Target="file:///C:\Users\NJP-B-89\Desktop\Boj_PPT_Final\PPT_1388-10-29\ppp_ani_glo_cross_hair_txt.avi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nicks computer\new global series again!!!\blue globe template\global01_txt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8550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6764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332663"/>
            <a:ext cx="12954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defTabSz="1016000">
              <a:defRPr sz="16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7391400"/>
            <a:ext cx="5410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7315200"/>
            <a:ext cx="701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/>
            </a:lvl1pPr>
          </a:lstStyle>
          <a:p>
            <a:fld id="{A56E97CE-579A-4DC6-B1A2-972364EE40C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5" name="ppp_ani_glo_cross_hair_txt.avi">
            <a:hlinkClick r:id="" action="ppaction://media"/>
          </p:cNvPr>
          <p:cNvPicPr>
            <a:picLocks noRot="1" noChangeAspect="1" noChangeArrowheads="1"/>
          </p:cNvPicPr>
          <p:nvPr>
            <a:videoFile r:link="rId13"/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5588" y="255588"/>
            <a:ext cx="1393825" cy="13938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  <p:txStyles>
    <p:titleStyle>
      <a:lvl1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2pPr>
      <a:lvl3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3pPr>
      <a:lvl4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4pPr>
      <a:lvl5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9pPr>
    </p:titleStyle>
    <p:bodyStyle>
      <a:lvl1pPr marL="381000" indent="-381000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44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nicks computer\new global series again!!!\blue globe template\global01_txt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8550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6764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332663"/>
            <a:ext cx="12954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7391400"/>
            <a:ext cx="5410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7315200"/>
            <a:ext cx="701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/>
            </a:lvl1pPr>
          </a:lstStyle>
          <a:p>
            <a:fld id="{A56E97CE-579A-4DC6-B1A2-972364EE40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5" name="ppp_ani_glo_cross_hair_txt.avi">
            <a:hlinkClick r:id="" action="ppaction://media"/>
          </p:cNvPr>
          <p:cNvPicPr>
            <a:picLocks noRot="1" noChangeAspect="1" noChangeArrowheads="1"/>
          </p:cNvPicPr>
          <p:nvPr>
            <a:videoFile r:link="rId13"/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5588" y="255588"/>
            <a:ext cx="1393825" cy="1393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402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  <p:txStyles>
    <p:titleStyle>
      <a:lvl1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2pPr>
      <a:lvl3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3pPr>
      <a:lvl4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4pPr>
      <a:lvl5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9pPr>
    </p:titleStyle>
    <p:bodyStyle>
      <a:lvl1pPr marL="381000" indent="-381000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44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nicks computer\new global series again!!!\blue globe template\global01_txt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8550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6764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332663"/>
            <a:ext cx="12954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7391400"/>
            <a:ext cx="5410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7315200"/>
            <a:ext cx="701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/>
            </a:lvl1pPr>
          </a:lstStyle>
          <a:p>
            <a:fld id="{A56E97CE-579A-4DC6-B1A2-972364EE40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5" name="ppp_ani_glo_cross_hair_txt.avi">
            <a:hlinkClick r:id="" action="ppaction://media"/>
          </p:cNvPr>
          <p:cNvPicPr>
            <a:picLocks noRot="1" noChangeAspect="1" noChangeArrowheads="1"/>
          </p:cNvPicPr>
          <p:nvPr>
            <a:videoFile r:link="rId13"/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5588" y="255588"/>
            <a:ext cx="1393825" cy="1393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743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  <p:txStyles>
    <p:titleStyle>
      <a:lvl1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2pPr>
      <a:lvl3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3pPr>
      <a:lvl4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4pPr>
      <a:lvl5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9pPr>
    </p:titleStyle>
    <p:bodyStyle>
      <a:lvl1pPr marL="381000" indent="-381000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44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nicks computer\new global series again!!!\blue globe template\global01_txt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8550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6764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332663"/>
            <a:ext cx="12954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7391400"/>
            <a:ext cx="5410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7315200"/>
            <a:ext cx="701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/>
            </a:lvl1pPr>
          </a:lstStyle>
          <a:p>
            <a:fld id="{A56E97CE-579A-4DC6-B1A2-972364EE40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5" name="ppp_ani_glo_cross_hair_txt.avi">
            <a:hlinkClick r:id="" action="ppaction://media"/>
          </p:cNvPr>
          <p:cNvPicPr>
            <a:picLocks noRot="1" noChangeAspect="1" noChangeArrowheads="1"/>
          </p:cNvPicPr>
          <p:nvPr>
            <a:videoFile r:link="rId13"/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5588" y="255588"/>
            <a:ext cx="1393825" cy="1393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717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  <p:txStyles>
    <p:titleStyle>
      <a:lvl1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2pPr>
      <a:lvl3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3pPr>
      <a:lvl4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4pPr>
      <a:lvl5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9pPr>
    </p:titleStyle>
    <p:bodyStyle>
      <a:lvl1pPr marL="381000" indent="-381000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44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nicks computer\new global series again!!!\blue globe template\global01_txt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8550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6764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332663"/>
            <a:ext cx="12954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7391400"/>
            <a:ext cx="5410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7315200"/>
            <a:ext cx="701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/>
            </a:lvl1pPr>
          </a:lstStyle>
          <a:p>
            <a:fld id="{A56E97CE-579A-4DC6-B1A2-972364EE40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5" name="ppp_ani_glo_cross_hair_txt.avi">
            <a:hlinkClick r:id="" action="ppaction://media"/>
          </p:cNvPr>
          <p:cNvPicPr>
            <a:picLocks noRot="1" noChangeAspect="1" noChangeArrowheads="1"/>
          </p:cNvPicPr>
          <p:nvPr>
            <a:videoFile r:link="rId13"/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5588" y="255588"/>
            <a:ext cx="1393825" cy="1393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62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  <p:txStyles>
    <p:titleStyle>
      <a:lvl1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2pPr>
      <a:lvl3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3pPr>
      <a:lvl4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4pPr>
      <a:lvl5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9pPr>
    </p:titleStyle>
    <p:bodyStyle>
      <a:lvl1pPr marL="381000" indent="-381000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44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nicks computer\new global series again!!!\blue globe template\global01_txt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150475" cy="76136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85502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6764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7332663"/>
            <a:ext cx="12954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7391400"/>
            <a:ext cx="5410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ctr" defTabSz="1016000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7315200"/>
            <a:ext cx="7016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>
            <a:lvl1pPr algn="r" defTabSz="1016000">
              <a:defRPr sz="1600"/>
            </a:lvl1pPr>
          </a:lstStyle>
          <a:p>
            <a:fld id="{A56E97CE-579A-4DC6-B1A2-972364EE40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5" name="ppp_ani_glo_cross_hair_txt.avi">
            <a:hlinkClick r:id="" action="ppaction://media"/>
          </p:cNvPr>
          <p:cNvPicPr>
            <a:picLocks noRot="1" noChangeAspect="1" noChangeArrowheads="1"/>
          </p:cNvPicPr>
          <p:nvPr>
            <a:videoFile r:link="rId13"/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5588" y="255588"/>
            <a:ext cx="1393825" cy="1393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289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  <p:txStyles>
    <p:titleStyle>
      <a:lvl1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2pPr>
      <a:lvl3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3pPr>
      <a:lvl4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4pPr>
      <a:lvl5pPr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pitchFamily="34" charset="0"/>
        </a:defRPr>
      </a:lvl9pPr>
    </p:titleStyle>
    <p:bodyStyle>
      <a:lvl1pPr marL="381000" indent="-381000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2844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yperLink/Bojnoord_01(pish)88-7-12alt1.pdf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91269" y="242888"/>
            <a:ext cx="777240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160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B Traffic" pitchFamily="2" charset="-78"/>
              </a:rPr>
              <a:t>به نام خدا</a:t>
            </a:r>
            <a:r>
              <a:rPr kumimoji="0" lang="fa-I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B Traffic" pitchFamily="2" charset="-78"/>
              </a:rPr>
              <a:t/>
            </a:r>
            <a:br>
              <a:rPr kumimoji="0" lang="fa-I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B Traffic" pitchFamily="2" charset="-78"/>
              </a:rPr>
            </a:br>
            <a:r>
              <a:rPr kumimoji="0" lang="fa-I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B Traffic" pitchFamily="2" charset="-78"/>
              </a:rPr>
              <a:t>وزارت مسكن و شهرسازي</a:t>
            </a:r>
            <a:r>
              <a:rPr kumimoji="0" lang="fa-I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B Traffic" pitchFamily="2" charset="-78"/>
              </a:rPr>
              <a:t/>
            </a:r>
            <a:br>
              <a:rPr kumimoji="0" lang="fa-I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B Traffic" pitchFamily="2" charset="-78"/>
              </a:rPr>
            </a:br>
            <a:r>
              <a:rPr kumimoji="0" lang="fa-I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B Traffic" pitchFamily="2" charset="-78"/>
              </a:rPr>
              <a:t>سازمان مسكن و شهرسازي استان خراسان شمالي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B Traffic" pitchFamily="2" charset="-7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6805" y="2944316"/>
            <a:ext cx="770572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1016000" rtl="1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fa-I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tr" pitchFamily="2" charset="-78"/>
              </a:rPr>
              <a:t>بازنگري در </a:t>
            </a:r>
            <a:r>
              <a:rPr kumimoji="0" lang="fa-IR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tr" pitchFamily="2" charset="-78"/>
              </a:rPr>
              <a:t>طرح توسعه و عمران (جامع) شهر بجنورد</a:t>
            </a:r>
            <a:endParaRPr kumimoji="0" lang="en-US" sz="27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tr" pitchFamily="2" charset="-78"/>
            </a:endParaRPr>
          </a:p>
          <a:p>
            <a:pPr marL="0" marR="0" lvl="0" indent="0" algn="ctr" defTabSz="1016000" rtl="0" eaLnBrk="1" fontAlgn="auto" latinLnBrk="0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fa-I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tr" pitchFamily="2" charset="-78"/>
              </a:rPr>
              <a:t>شورای عالی شهرسازی و معماری ایران</a:t>
            </a:r>
          </a:p>
        </p:txBody>
      </p:sp>
      <p:pic>
        <p:nvPicPr>
          <p:cNvPr id="6" name="Picture 4" descr="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800" y="5679653"/>
            <a:ext cx="2268537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83000" y="7134174"/>
            <a:ext cx="1584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1200" b="1" dirty="0" smtClean="0">
                <a:cs typeface="B Traffic" pitchFamily="2" charset="-78"/>
              </a:rPr>
              <a:t>آبان 1389</a:t>
            </a:r>
            <a:endParaRPr lang="en-US" sz="1200" b="1" dirty="0">
              <a:cs typeface="B Traffic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جمعيت </a:t>
            </a:r>
            <a:r>
              <a:rPr lang="fa-IR" b="1" dirty="0">
                <a:cs typeface="Homa" pitchFamily="2" charset="-78"/>
              </a:rPr>
              <a:t>و اجتماع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30725" name="Picture 6" descr="جدول ص 54جلد دوم-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495" y="4960540"/>
            <a:ext cx="8748190" cy="179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494" y="825156"/>
            <a:ext cx="7313996" cy="411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40965" name="Picture 5" descr="جدول ص 2 جلد سوم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440" y="1216124"/>
            <a:ext cx="4830089" cy="286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جدول ص 7 جلد سو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301" y="1040261"/>
            <a:ext cx="4074931" cy="656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43013" name="Picture 5" descr="كاربري اراضي وضع موجو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907" y="950892"/>
            <a:ext cx="7233976" cy="598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60329" y="5022858"/>
            <a:ext cx="1838011" cy="165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b="1" dirty="0">
                <a:cs typeface="Homa" pitchFamily="2" charset="-78"/>
              </a:rPr>
              <a:t>کاربري اراضي وضع موجود شهر بجنورد</a:t>
            </a:r>
            <a:endParaRPr lang="en-US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59750" name="Picture 6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360329" y="5808676"/>
            <a:ext cx="1838011" cy="9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وضعيت موجود بافت مرکزي شهر</a:t>
            </a:r>
            <a:endParaRPr lang="en-US" sz="2000" b="1" dirty="0">
              <a:cs typeface="Homa" pitchFamily="2" charset="-78"/>
            </a:endParaRPr>
          </a:p>
        </p:txBody>
      </p:sp>
      <p:pic>
        <p:nvPicPr>
          <p:cNvPr id="44039" name="Picture 8" descr="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3403" y="1165206"/>
            <a:ext cx="8352996" cy="591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60773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360461" y="5308610"/>
            <a:ext cx="1838011" cy="136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کاربري اراضي وضع موجود غرب </a:t>
            </a:r>
            <a:br>
              <a:rPr lang="fa-IR" sz="2000" b="1" dirty="0">
                <a:cs typeface="Homa" pitchFamily="2" charset="-78"/>
              </a:rPr>
            </a:br>
            <a:r>
              <a:rPr lang="fa-IR" sz="2000" b="1" dirty="0">
                <a:cs typeface="Homa" pitchFamily="2" charset="-78"/>
              </a:rPr>
              <a:t>شهر بجنورد</a:t>
            </a:r>
            <a:endParaRPr lang="en-US" sz="2000" b="1" dirty="0">
              <a:cs typeface="Homa" pitchFamily="2" charset="-78"/>
            </a:endParaRPr>
          </a:p>
        </p:txBody>
      </p:sp>
      <p:pic>
        <p:nvPicPr>
          <p:cNvPr id="45063" name="Picture 7" descr="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01" r="13301"/>
          <a:stretch>
            <a:fillRect/>
          </a:stretch>
        </p:blipFill>
        <p:spPr bwMode="auto">
          <a:xfrm>
            <a:off x="3758897" y="1236644"/>
            <a:ext cx="6068868" cy="585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Picture 7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7915" y="1308082"/>
            <a:ext cx="6093386" cy="564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61797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360461" y="5308610"/>
            <a:ext cx="1838011" cy="136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کاربري اراضي وضع موجود شرق </a:t>
            </a:r>
            <a:br>
              <a:rPr lang="fa-IR" sz="2000" b="1" dirty="0">
                <a:cs typeface="Homa" pitchFamily="2" charset="-78"/>
              </a:rPr>
            </a:br>
            <a:r>
              <a:rPr lang="fa-IR" sz="2000" b="1" dirty="0">
                <a:cs typeface="Homa" pitchFamily="2" charset="-78"/>
              </a:rPr>
              <a:t>شهر بجنورد</a:t>
            </a:r>
            <a:endParaRPr lang="en-US" sz="2000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6411" y="1379520"/>
            <a:ext cx="677694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931833" y="4879982"/>
            <a:ext cx="1838011" cy="179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توزيع خدمات وضع موجود </a:t>
            </a:r>
            <a:br>
              <a:rPr lang="fa-IR" sz="2000" b="1" dirty="0">
                <a:cs typeface="Homa" pitchFamily="2" charset="-78"/>
              </a:rPr>
            </a:br>
            <a:r>
              <a:rPr lang="fa-IR" sz="2000" b="1" dirty="0">
                <a:cs typeface="Homa" pitchFamily="2" charset="-78"/>
              </a:rPr>
              <a:t>بر حسب مقياس عملکرد</a:t>
            </a:r>
            <a:endParaRPr lang="en-US" sz="2000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2229" y="1022330"/>
            <a:ext cx="5852384" cy="607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7717" y="1165206"/>
            <a:ext cx="7634003" cy="579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60329" y="5308610"/>
            <a:ext cx="1838011" cy="136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محدوديت‌هاي طبيعي توسعه در شهر بجنورد</a:t>
            </a:r>
            <a:endParaRPr lang="en-US" sz="2000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80902" name="Picture 6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574643" y="5737238"/>
            <a:ext cx="1838011" cy="9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انواع بافت‌هاي مسکوني شهر</a:t>
            </a:r>
            <a:endParaRPr lang="en-US" sz="2000" b="1" dirty="0">
              <a:cs typeface="Homa" pitchFamily="2" charset="-78"/>
            </a:endParaRPr>
          </a:p>
        </p:txBody>
      </p:sp>
      <p:pic>
        <p:nvPicPr>
          <p:cNvPr id="54279" name="Picture 8" descr="بافت مسكوني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4907" y="1236644"/>
            <a:ext cx="7193444" cy="595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0" y="3489282"/>
            <a:ext cx="10150475" cy="59947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1526" tIns="50763" rIns="101526" bIns="50763"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Homa" pitchFamily="2" charset="-78"/>
              </a:rPr>
              <a:t>1- مطالعات منطقه‌اي (خراسان شمالي</a:t>
            </a:r>
            <a:r>
              <a:rPr lang="fa-I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Homa" pitchFamily="2" charset="-78"/>
              </a:rPr>
              <a:t>) و حوزه نفوذ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6345" y="1165206"/>
            <a:ext cx="7233976" cy="58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788957" y="5737238"/>
            <a:ext cx="1838011" cy="9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نظام مراکز و کانون‌هاي شهري</a:t>
            </a:r>
            <a:endParaRPr lang="en-US" sz="2000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82950" name="Picture 6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717519" y="5737238"/>
            <a:ext cx="1838011" cy="9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پهنه‌بندي عملکردي شهر بجنورد</a:t>
            </a:r>
            <a:endParaRPr lang="en-US" sz="2000" b="1" dirty="0">
              <a:cs typeface="Homa" pitchFamily="2" charset="-78"/>
            </a:endParaRPr>
          </a:p>
        </p:txBody>
      </p:sp>
      <p:pic>
        <p:nvPicPr>
          <p:cNvPr id="56327" name="Picture 8" descr="پهنه بندي عملكردي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4907" y="1093768"/>
            <a:ext cx="7196969" cy="595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931833" y="1295637"/>
            <a:ext cx="8859146" cy="5105063"/>
          </a:xfrm>
        </p:spPr>
        <p:txBody>
          <a:bodyPr/>
          <a:lstStyle/>
          <a:p>
            <a:pPr algn="justLow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ar-SA" sz="2000" b="1" dirty="0" smtClean="0">
                <a:cs typeface="Nazanin" pitchFamily="2" charset="-78"/>
              </a:rPr>
              <a:t>مهم‌ترين گرايشات حاكم و مؤثر بر تحولات شهر عبارتند از:</a:t>
            </a:r>
            <a:endParaRPr lang="en-US" sz="2000" b="1" dirty="0" smtClean="0">
              <a:cs typeface="Nazanin" pitchFamily="2" charset="-78"/>
            </a:endParaRPr>
          </a:p>
          <a:p>
            <a:pPr algn="justLow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ar-SA" sz="2000" b="1" dirty="0" smtClean="0">
                <a:cs typeface="Nazanin" pitchFamily="2" charset="-78"/>
              </a:rPr>
              <a:t>-	روند مثبت </a:t>
            </a:r>
            <a:r>
              <a:rPr lang="ar-SA" sz="2000" b="1" dirty="0" smtClean="0">
                <a:solidFill>
                  <a:srgbClr val="FF0000"/>
                </a:solidFill>
                <a:cs typeface="Nazanin" pitchFamily="2" charset="-78"/>
              </a:rPr>
              <a:t>بهسازي و نوسازي در بافت مياني </a:t>
            </a:r>
            <a:r>
              <a:rPr lang="ar-SA" sz="2000" b="1" dirty="0" smtClean="0">
                <a:cs typeface="Nazanin" pitchFamily="2" charset="-78"/>
              </a:rPr>
              <a:t>و شكل‌گيري ابنيه با گرايش ارتفاعي</a:t>
            </a:r>
            <a:endParaRPr lang="en-US" sz="2000" b="1" dirty="0" smtClean="0">
              <a:cs typeface="Nazanin" pitchFamily="2" charset="-78"/>
            </a:endParaRPr>
          </a:p>
          <a:p>
            <a:pPr algn="justLow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ar-SA" sz="2000" b="1" dirty="0" smtClean="0">
                <a:cs typeface="Nazanin" pitchFamily="2" charset="-78"/>
              </a:rPr>
              <a:t>-	تداوم </a:t>
            </a:r>
            <a:r>
              <a:rPr lang="ar-SA" sz="2000" b="1" dirty="0" smtClean="0">
                <a:solidFill>
                  <a:srgbClr val="FF0000"/>
                </a:solidFill>
                <a:cs typeface="Nazanin" pitchFamily="2" charset="-78"/>
              </a:rPr>
              <a:t>توسعه و گسترش بافت‌هاي حاشيه‌اي </a:t>
            </a:r>
            <a:r>
              <a:rPr lang="ar-SA" sz="2000" b="1" dirty="0" smtClean="0">
                <a:cs typeface="Nazanin" pitchFamily="2" charset="-78"/>
              </a:rPr>
              <a:t>با كيفيت نازل سكونت و با ساختاري بي‌هويت در اراضي زراعي و پيراموني بجنورد</a:t>
            </a:r>
            <a:endParaRPr lang="en-US" sz="2000" b="1" dirty="0" smtClean="0">
              <a:cs typeface="Nazanin" pitchFamily="2" charset="-78"/>
            </a:endParaRPr>
          </a:p>
          <a:p>
            <a:pPr algn="justLow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ar-SA" sz="2000" b="1" dirty="0" smtClean="0">
                <a:cs typeface="Nazanin" pitchFamily="2" charset="-78"/>
              </a:rPr>
              <a:t>-	تداوم روند و </a:t>
            </a:r>
            <a:r>
              <a:rPr lang="ar-SA" sz="2000" b="1" dirty="0" smtClean="0">
                <a:solidFill>
                  <a:srgbClr val="FF0000"/>
                </a:solidFill>
                <a:cs typeface="Nazanin" pitchFamily="2" charset="-78"/>
              </a:rPr>
              <a:t>گسترش فعاليت‌هاي اقتصادي ـ خدماتي غير انتفاعي </a:t>
            </a:r>
            <a:r>
              <a:rPr lang="ar-SA" sz="2000" b="1" dirty="0" smtClean="0">
                <a:cs typeface="Nazanin" pitchFamily="2" charset="-78"/>
              </a:rPr>
              <a:t>در پيرامون و بدنه‌هاي كالبدي خيابان‌هاي شرياني در بافت مياني</a:t>
            </a:r>
            <a:endParaRPr lang="en-US" sz="2000" b="1" dirty="0" smtClean="0">
              <a:cs typeface="Nazanin" pitchFamily="2" charset="-78"/>
            </a:endParaRPr>
          </a:p>
          <a:p>
            <a:pPr algn="justLow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ar-SA" sz="2000" b="1" dirty="0" smtClean="0">
                <a:cs typeface="Nazanin" pitchFamily="2" charset="-78"/>
              </a:rPr>
              <a:t>-	تمايل و روند </a:t>
            </a:r>
            <a:r>
              <a:rPr lang="ar-SA" sz="2000" b="1" dirty="0" smtClean="0">
                <a:solidFill>
                  <a:srgbClr val="FF0000"/>
                </a:solidFill>
                <a:cs typeface="Nazanin" pitchFamily="2" charset="-78"/>
              </a:rPr>
              <a:t>گسترش شهرك‌هاي اقماري </a:t>
            </a:r>
            <a:r>
              <a:rPr lang="ar-SA" sz="2000" b="1" dirty="0" smtClean="0">
                <a:cs typeface="Nazanin" pitchFamily="2" charset="-78"/>
              </a:rPr>
              <a:t>همچون گلستان، حمزانلو</a:t>
            </a:r>
            <a:endParaRPr lang="en-US" sz="2000" b="1" dirty="0" smtClean="0">
              <a:cs typeface="Nazanin" pitchFamily="2" charset="-78"/>
            </a:endParaRPr>
          </a:p>
          <a:p>
            <a:pPr algn="justLow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ar-SA" sz="2000" b="1" dirty="0" smtClean="0">
                <a:cs typeface="Nazanin" pitchFamily="2" charset="-78"/>
              </a:rPr>
              <a:t>-	تداوم </a:t>
            </a:r>
            <a:r>
              <a:rPr lang="ar-SA" sz="2000" b="1" dirty="0" smtClean="0">
                <a:solidFill>
                  <a:srgbClr val="FF0000"/>
                </a:solidFill>
                <a:cs typeface="Nazanin" pitchFamily="2" charset="-78"/>
              </a:rPr>
              <a:t>افت كيفيت محيط‌هاي شهري </a:t>
            </a:r>
            <a:r>
              <a:rPr lang="ar-SA" sz="2000" b="1" dirty="0" smtClean="0">
                <a:cs typeface="Nazanin" pitchFamily="2" charset="-78"/>
              </a:rPr>
              <a:t>و عدم توجه به اصل شهرسازي شهروندگرا</a:t>
            </a:r>
            <a:endParaRPr lang="en-US" sz="2000" b="1" dirty="0" smtClean="0">
              <a:cs typeface="Nazanin" pitchFamily="2" charset="-78"/>
            </a:endParaRPr>
          </a:p>
          <a:p>
            <a:pPr algn="justLow" rtl="1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87045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>
          <a:xfrm>
            <a:off x="931833" y="1223629"/>
            <a:ext cx="8859146" cy="5462251"/>
          </a:xfrm>
        </p:spPr>
        <p:txBody>
          <a:bodyPr/>
          <a:lstStyle/>
          <a:p>
            <a:pPr algn="justLow" rtl="1" eaLnBrk="1" hangingPunct="1">
              <a:lnSpc>
                <a:spcPct val="170000"/>
              </a:lnSpc>
              <a:buFont typeface="Wingdings" pitchFamily="2" charset="2"/>
              <a:buNone/>
            </a:pPr>
            <a:r>
              <a:rPr lang="fa-IR" sz="2000" b="1" dirty="0" smtClean="0">
                <a:cs typeface="Titr" pitchFamily="2" charset="-78"/>
              </a:rPr>
              <a:t>ويژگي</a:t>
            </a:r>
            <a:r>
              <a:rPr lang="fa-IR" sz="2000" b="1" dirty="0" smtClean="0">
                <a:cs typeface="Nazanin" pitchFamily="2" charset="-78"/>
              </a:rPr>
              <a:t>‌</a:t>
            </a:r>
            <a:r>
              <a:rPr lang="fa-IR" sz="2000" b="1" dirty="0" smtClean="0">
                <a:cs typeface="Titr" pitchFamily="2" charset="-78"/>
              </a:rPr>
              <a:t>هاي سازمان فضايي موجود:</a:t>
            </a:r>
          </a:p>
          <a:p>
            <a:pPr algn="justLow" rtl="1" eaLnBrk="1" hangingPunct="1">
              <a:lnSpc>
                <a:spcPct val="17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-	</a:t>
            </a:r>
            <a:r>
              <a:rPr lang="ar-SA" sz="2000" b="1" dirty="0" smtClean="0">
                <a:cs typeface="Nazanin" pitchFamily="2" charset="-78"/>
              </a:rPr>
              <a:t>سازمان فضايي ناپايدار و معارض توسعه پايدار زيست‌محيطي به واسطه </a:t>
            </a:r>
            <a:r>
              <a:rPr lang="ar-SA" sz="2000" b="1" dirty="0" smtClean="0">
                <a:solidFill>
                  <a:srgbClr val="FF0000"/>
                </a:solidFill>
                <a:cs typeface="Nazanin" pitchFamily="2" charset="-78"/>
              </a:rPr>
              <a:t>بهره‌وري نادرست از اراضي پيراموني بافت‌هاي شهري.</a:t>
            </a:r>
            <a:endParaRPr lang="en-US" sz="2000" b="1" dirty="0" smtClean="0">
              <a:solidFill>
                <a:srgbClr val="FF0000"/>
              </a:solidFill>
              <a:cs typeface="Nazanin" pitchFamily="2" charset="-78"/>
            </a:endParaRPr>
          </a:p>
          <a:p>
            <a:pPr algn="justLow" rtl="1" eaLnBrk="1" hangingPunct="1">
              <a:lnSpc>
                <a:spcPct val="170000"/>
              </a:lnSpc>
              <a:buFont typeface="Wingdings" pitchFamily="2" charset="2"/>
              <a:buNone/>
            </a:pPr>
            <a:r>
              <a:rPr lang="ar-SA" sz="2000" b="1" dirty="0" smtClean="0">
                <a:cs typeface="Nazanin" pitchFamily="2" charset="-78"/>
              </a:rPr>
              <a:t>-</a:t>
            </a:r>
            <a:r>
              <a:rPr lang="fa-IR" sz="2000" b="1" dirty="0" smtClean="0">
                <a:cs typeface="Nazanin" pitchFamily="2" charset="-78"/>
              </a:rPr>
              <a:t>	</a:t>
            </a:r>
            <a:r>
              <a:rPr lang="ar-SA" sz="2000" b="1" dirty="0" smtClean="0">
                <a:cs typeface="Nazanin" pitchFamily="2" charset="-78"/>
              </a:rPr>
              <a:t>سازمان فضايي تقويت‌كننده </a:t>
            </a:r>
            <a:r>
              <a:rPr lang="ar-SA" sz="2000" b="1" dirty="0" smtClean="0">
                <a:solidFill>
                  <a:srgbClr val="FF0000"/>
                </a:solidFill>
                <a:cs typeface="Nazanin" pitchFamily="2" charset="-78"/>
              </a:rPr>
              <a:t>جدايي‌گزيني اجتماعي فضا </a:t>
            </a:r>
            <a:r>
              <a:rPr lang="ar-SA" sz="2000" b="1" dirty="0" smtClean="0">
                <a:cs typeface="Nazanin" pitchFamily="2" charset="-78"/>
              </a:rPr>
              <a:t>و نحوه ارائه خدمات و كيفيات محيط‌هاي شهر و تفاوت بارز و چشم‌گير كيفيت سكونت.</a:t>
            </a:r>
            <a:endParaRPr lang="en-US" sz="2000" b="1" dirty="0" smtClean="0">
              <a:cs typeface="Nazanin" pitchFamily="2" charset="-78"/>
            </a:endParaRPr>
          </a:p>
          <a:p>
            <a:pPr algn="justLow" rtl="1" eaLnBrk="1" hangingPunct="1">
              <a:lnSpc>
                <a:spcPct val="170000"/>
              </a:lnSpc>
              <a:buFont typeface="Wingdings" pitchFamily="2" charset="2"/>
              <a:buNone/>
            </a:pPr>
            <a:r>
              <a:rPr lang="ar-SA" sz="2000" b="1" dirty="0" smtClean="0">
                <a:cs typeface="Nazanin" pitchFamily="2" charset="-78"/>
              </a:rPr>
              <a:t>-</a:t>
            </a:r>
            <a:r>
              <a:rPr lang="fa-IR" sz="2000" b="1" dirty="0" smtClean="0">
                <a:cs typeface="Nazanin" pitchFamily="2" charset="-78"/>
              </a:rPr>
              <a:t>	</a:t>
            </a:r>
            <a:r>
              <a:rPr lang="ar-SA" sz="2000" b="1" dirty="0" smtClean="0">
                <a:cs typeface="Nazanin" pitchFamily="2" charset="-78"/>
              </a:rPr>
              <a:t>سازمان فضايي ناپايدار و معارض حمل‌ونقل سالم به دليل زمينه‌سازي براي </a:t>
            </a:r>
            <a:r>
              <a:rPr lang="ar-SA" sz="2000" b="1" dirty="0" smtClean="0">
                <a:solidFill>
                  <a:srgbClr val="FF0000"/>
                </a:solidFill>
                <a:cs typeface="Nazanin" pitchFamily="2" charset="-78"/>
              </a:rPr>
              <a:t>افزايش تقاضاهاي سفرهاي درون شهري.</a:t>
            </a:r>
            <a:endParaRPr lang="en-US" sz="2000" b="1" dirty="0" smtClean="0">
              <a:solidFill>
                <a:srgbClr val="FF0000"/>
              </a:solidFill>
              <a:cs typeface="Nazanin" pitchFamily="2" charset="-78"/>
            </a:endParaRPr>
          </a:p>
          <a:p>
            <a:pPr algn="justLow" rtl="1" eaLnBrk="1" hangingPunct="1">
              <a:lnSpc>
                <a:spcPct val="170000"/>
              </a:lnSpc>
              <a:buFont typeface="Wingdings" pitchFamily="2" charset="2"/>
              <a:buNone/>
            </a:pPr>
            <a:r>
              <a:rPr lang="ar-SA" sz="2000" b="1" dirty="0" smtClean="0">
                <a:cs typeface="Nazanin" pitchFamily="2" charset="-78"/>
              </a:rPr>
              <a:t>-</a:t>
            </a:r>
            <a:r>
              <a:rPr lang="fa-IR" sz="2000" b="1" dirty="0" smtClean="0">
                <a:cs typeface="Nazanin" pitchFamily="2" charset="-78"/>
              </a:rPr>
              <a:t>	</a:t>
            </a:r>
            <a:r>
              <a:rPr lang="ar-SA" sz="2000" b="1" dirty="0" smtClean="0">
                <a:cs typeface="Nazanin" pitchFamily="2" charset="-78"/>
              </a:rPr>
              <a:t>سازمان فضايي ناپايدار به دليل ناكارآمدي و </a:t>
            </a:r>
            <a:r>
              <a:rPr lang="ar-SA" sz="2000" b="1" dirty="0" smtClean="0">
                <a:solidFill>
                  <a:srgbClr val="FF0000"/>
                </a:solidFill>
                <a:cs typeface="Nazanin" pitchFamily="2" charset="-78"/>
              </a:rPr>
              <a:t>عدم بهره‌برداري از ظرفيت‌هاي هلال سبز گردشگري </a:t>
            </a:r>
            <a:r>
              <a:rPr lang="ar-SA" sz="2000" b="1" dirty="0" smtClean="0">
                <a:cs typeface="Nazanin" pitchFamily="2" charset="-78"/>
              </a:rPr>
              <a:t>(بش‌قارداش، رودخانه‌هاي فيروزه و بازخانه، باباامان).</a:t>
            </a:r>
            <a:endParaRPr lang="en-US" sz="2000" b="1" dirty="0" smtClean="0">
              <a:cs typeface="Nazanin" pitchFamily="2" charset="-78"/>
            </a:endParaRPr>
          </a:p>
          <a:p>
            <a:pPr algn="justLow" rtl="1" eaLnBrk="1" hangingPunct="1">
              <a:lnSpc>
                <a:spcPct val="170000"/>
              </a:lnSpc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88069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0659" y="1093768"/>
            <a:ext cx="7114143" cy="580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003271" y="5737238"/>
            <a:ext cx="1838011" cy="9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سازمان فضايي ـ کالبدي شهر بجنورد</a:t>
            </a:r>
            <a:endParaRPr lang="en-US" sz="2000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64517" name="Picture 5" descr="جدول ص 59 جلد سوم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496" y="2609468"/>
            <a:ext cx="9431483" cy="350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70658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345" y="1165206"/>
            <a:ext cx="7233976" cy="5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60329" y="5737238"/>
            <a:ext cx="1838011" cy="9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تراکم ساختماني کاربري‌ها</a:t>
            </a:r>
            <a:endParaRPr lang="en-US" sz="2000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05477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4797" y="1165206"/>
            <a:ext cx="7952968" cy="568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0" y="5308610"/>
            <a:ext cx="1838011" cy="136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>
                <a:cs typeface="Homa" pitchFamily="2" charset="-78"/>
              </a:rPr>
              <a:t>سلسله مراتب معابر اصلي شهر بجنورد</a:t>
            </a:r>
            <a:endParaRPr lang="en-US" sz="2000" b="1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خصوصيات </a:t>
            </a:r>
            <a:r>
              <a:rPr lang="fa-IR" b="1" dirty="0">
                <a:cs typeface="Homa" pitchFamily="2" charset="-78"/>
              </a:rPr>
              <a:t>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12645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9089" y="1165206"/>
            <a:ext cx="8018170" cy="56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0" y="5308610"/>
            <a:ext cx="1838011" cy="136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>
                <a:cs typeface="Homa" pitchFamily="2" charset="-78"/>
              </a:rPr>
              <a:t>سطوح سرويس معابر اصلي شهر بجنورد</a:t>
            </a:r>
            <a:endParaRPr lang="en-US" sz="2000" b="1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07469"/>
            <a:ext cx="10150475" cy="800472"/>
          </a:xfrm>
          <a:solidFill>
            <a:srgbClr val="800000"/>
          </a:solidFill>
        </p:spPr>
        <p:txBody>
          <a:bodyPr/>
          <a:lstStyle/>
          <a:p>
            <a:pPr algn="ctr" eaLnBrk="1" hangingPunct="1"/>
            <a:r>
              <a:rPr lang="fa-IR" sz="39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Homa" pitchFamily="2" charset="-78"/>
              </a:rPr>
              <a:t>3- </a:t>
            </a:r>
            <a:r>
              <a:rPr lang="fa-IR" sz="3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Homa" pitchFamily="2" charset="-78"/>
              </a:rPr>
              <a:t>تجزيه و تحليل</a:t>
            </a:r>
            <a:endParaRPr lang="en-US" sz="3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Homa" pitchFamily="2" charset="-78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5047911"/>
            <a:ext cx="9431483" cy="800472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fa-IR" sz="2200" b="1" dirty="0" smtClean="0">
                <a:cs typeface="Titr" pitchFamily="2" charset="-78"/>
              </a:rPr>
              <a:t>طرح تجديد نظر در طرح توسعه و عمران (جامع) شهر بجنورد</a:t>
            </a:r>
            <a:endParaRPr lang="en-US" sz="2200" b="1" dirty="0" smtClean="0">
              <a:cs typeface="Titr" pitchFamily="2" charset="-7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2200" b="1" dirty="0" smtClean="0">
              <a:cs typeface="Nazanin" pitchFamily="2" charset="-78"/>
            </a:endParaRPr>
          </a:p>
        </p:txBody>
      </p:sp>
      <p:pic>
        <p:nvPicPr>
          <p:cNvPr id="119813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algn="r" eaLnBrk="1" hangingPunct="1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     مطالعات منطقه</a:t>
            </a:r>
            <a:r>
              <a:rPr lang="fa-IR" sz="2000" b="1" dirty="0" smtClean="0">
                <a:solidFill>
                  <a:schemeClr val="bg1"/>
                </a:solidFill>
                <a:cs typeface="Titr" pitchFamily="2" charset="-78"/>
              </a:rPr>
              <a:t>‌</a:t>
            </a:r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اي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idx="1"/>
          </p:nvPr>
        </p:nvSpPr>
        <p:spPr>
          <a:xfrm>
            <a:off x="359496" y="768735"/>
            <a:ext cx="9431483" cy="591714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2057" name="Picture 9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0" descr="نقشه موقعيت شهر و شهرستان و حوزه نفوذ مستقيم بجنورد در استان خراسان شمالي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7717" y="1093768"/>
            <a:ext cx="7593472" cy="571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360329" y="5039921"/>
            <a:ext cx="1838011" cy="162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1800" b="1" dirty="0">
                <a:cs typeface="Homa" pitchFamily="2" charset="-78"/>
              </a:rPr>
              <a:t>موقعيت شهر و شهرستان بجنورد در استان خراسان شمالي</a:t>
            </a:r>
            <a:endParaRPr lang="en-US" sz="1800" b="1" dirty="0">
              <a:cs typeface="Homa" pitchFamily="2" charset="-78"/>
            </a:endParaRPr>
          </a:p>
        </p:txBody>
      </p:sp>
      <p:pic>
        <p:nvPicPr>
          <p:cNvPr id="7" name="Picture 6" descr="نقشه شبکه ارتباطي در منطقه (استان) بجنورد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8" t="2068" b="31"/>
          <a:stretch>
            <a:fillRect/>
          </a:stretch>
        </p:blipFill>
        <p:spPr bwMode="auto">
          <a:xfrm>
            <a:off x="2349281" y="1108282"/>
            <a:ext cx="7772166" cy="574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7" descr="دياگرام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3469" y="1379520"/>
            <a:ext cx="7394339" cy="601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86019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algn="r" rtl="1" eaLnBrk="1" hangingPunct="1"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مراحل مختلف تأثيرپذيري سکونتگاه‌هاي پيرامون شهر بجنورد در سال‌هاي آتي</a:t>
            </a: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>
                <a:cs typeface="Homa" pitchFamily="2" charset="-78"/>
              </a:rPr>
              <a:t>حوزه نفوذ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20837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91138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>
                <a:cs typeface="Homa" pitchFamily="2" charset="-78"/>
              </a:rPr>
              <a:t>پيش‌بيني جمعيت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25957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8" descr="پيش بيني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329" y="1720180"/>
            <a:ext cx="9431483" cy="211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9" descr="ميزان‌هاي حياتي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965" y="4208650"/>
            <a:ext cx="9472014" cy="248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l" rtl="1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>
          <a:xfrm>
            <a:off x="931833" y="1223629"/>
            <a:ext cx="8859146" cy="5462251"/>
          </a:xfrm>
        </p:spPr>
        <p:txBody>
          <a:bodyPr/>
          <a:lstStyle/>
          <a:p>
            <a:pPr marL="296117" indent="-296117" algn="justLow" rtl="1">
              <a:lnSpc>
                <a:spcPct val="150000"/>
              </a:lnSpc>
              <a:buNone/>
            </a:pPr>
            <a:r>
              <a:rPr lang="fa-IR" sz="2200" b="1" dirty="0" smtClean="0">
                <a:cs typeface="Nazanin" pitchFamily="2" charset="-78"/>
              </a:rPr>
              <a:t>امکانات توسعه کالبدي دروني:</a:t>
            </a:r>
          </a:p>
          <a:p>
            <a:pPr marL="296117" indent="-296117" algn="justLow" rtl="1">
              <a:lnSpc>
                <a:spcPct val="150000"/>
              </a:lnSpc>
            </a:pPr>
            <a:r>
              <a:rPr lang="fa-IR" sz="2000" b="1" i="1" dirty="0" smtClean="0">
                <a:cs typeface="Nazanin" pitchFamily="2" charset="-78"/>
              </a:rPr>
              <a:t>الف) اراضي خالي و باير</a:t>
            </a:r>
            <a:r>
              <a:rPr lang="fa-IR" sz="2000" b="1" dirty="0" smtClean="0">
                <a:cs typeface="Nazanin" pitchFamily="2" charset="-78"/>
              </a:rPr>
              <a:t>: در وضعيت موجود، 23/9 درصد از اراضي شهر را اراضي خالي و متروکه اشغال نموده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اند که پتانسيل مناسبي براي توسعه دروني شهر به شمار مي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آيند.</a:t>
            </a:r>
            <a:endParaRPr lang="fa-IR" sz="2000" b="1" i="1" dirty="0" smtClean="0">
              <a:cs typeface="Nazanin" pitchFamily="2" charset="-78"/>
            </a:endParaRPr>
          </a:p>
          <a:p>
            <a:pPr marL="296117" indent="-296117" algn="justLow" rtl="1">
              <a:lnSpc>
                <a:spcPct val="150000"/>
              </a:lnSpc>
            </a:pPr>
            <a:r>
              <a:rPr lang="fa-IR" sz="2000" b="1" i="1" dirty="0" smtClean="0">
                <a:cs typeface="Nazanin" pitchFamily="2" charset="-78"/>
              </a:rPr>
              <a:t>ب) بهره</a:t>
            </a:r>
            <a:r>
              <a:rPr lang="fa-IR" sz="2000" b="1" i="1" dirty="0" smtClean="0"/>
              <a:t>‌</a:t>
            </a:r>
            <a:r>
              <a:rPr lang="fa-IR" sz="2000" b="1" i="1" dirty="0" smtClean="0">
                <a:cs typeface="Nazanin" pitchFamily="2" charset="-78"/>
              </a:rPr>
              <a:t>گيري از بافت</a:t>
            </a:r>
            <a:r>
              <a:rPr lang="fa-IR" sz="2000" b="1" i="1" dirty="0" smtClean="0"/>
              <a:t>‌</a:t>
            </a:r>
            <a:r>
              <a:rPr lang="fa-IR" sz="2000" b="1" i="1" dirty="0" smtClean="0">
                <a:cs typeface="Nazanin" pitchFamily="2" charset="-78"/>
              </a:rPr>
              <a:t>هاي فرسوده و کهن در مرکز شهر</a:t>
            </a:r>
            <a:r>
              <a:rPr lang="fa-IR" sz="2000" b="1" dirty="0" smtClean="0">
                <a:cs typeface="Nazanin" pitchFamily="2" charset="-78"/>
              </a:rPr>
              <a:t>: اين محلات شامل محلات قديم، مياني دوره اول و دوم، سکونتگاه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نابسامان شهري و بافت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روستايي مي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باشند.</a:t>
            </a:r>
            <a:endParaRPr lang="fa-IR" sz="2000" b="1" i="1" dirty="0" smtClean="0">
              <a:cs typeface="Nazanin" pitchFamily="2" charset="-78"/>
            </a:endParaRPr>
          </a:p>
          <a:p>
            <a:pPr marL="296117" indent="-296117" algn="justLow" rtl="1">
              <a:lnSpc>
                <a:spcPct val="150000"/>
              </a:lnSpc>
            </a:pPr>
            <a:r>
              <a:rPr lang="fa-IR" sz="2000" b="1" i="1" dirty="0" smtClean="0">
                <a:cs typeface="Nazanin" pitchFamily="2" charset="-78"/>
              </a:rPr>
              <a:t>پ) اراضي قابل بازيافت</a:t>
            </a:r>
            <a:r>
              <a:rPr lang="fa-IR" sz="2000" b="1" dirty="0" smtClean="0">
                <a:cs typeface="Nazanin" pitchFamily="2" charset="-78"/>
              </a:rPr>
              <a:t>: مجموعه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اي از فعاليت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متروكه و غيرقابل تثبيت در داخل بافت شهري كه شامل مجموعه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اي از كاروانسراها و گاراژهاي قديمي در طول محورهاي اصلي مواصلات و همچنين پادگان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 و .... در بر مي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گيرد.</a:t>
            </a:r>
            <a:endParaRPr lang="fa-IR" sz="2000" b="1" i="1" dirty="0" smtClean="0">
              <a:cs typeface="Nazanin" pitchFamily="2" charset="-78"/>
            </a:endParaRPr>
          </a:p>
          <a:p>
            <a:pPr marL="296117" indent="-296117" algn="justLow" rtl="1">
              <a:lnSpc>
                <a:spcPct val="150000"/>
              </a:lnSpc>
            </a:pPr>
            <a:r>
              <a:rPr lang="fa-IR" sz="2000" b="1" i="1" dirty="0" smtClean="0">
                <a:cs typeface="Nazanin" pitchFamily="2" charset="-78"/>
              </a:rPr>
              <a:t>ت) افزايش تراکم ارتفاعي</a:t>
            </a:r>
            <a:r>
              <a:rPr lang="fa-IR" sz="2000" b="1" dirty="0" smtClean="0">
                <a:cs typeface="Nazanin" pitchFamily="2" charset="-78"/>
              </a:rPr>
              <a:t>: در وضعيت موجود ميانگين طبقات شهر 1/35 است که اين ميزان تراکم، پتانسيل مناسبي براي توسعه ارتفاعي شهر محسوب مي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شود.</a:t>
            </a: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>
                <a:cs typeface="Homa" pitchFamily="2" charset="-78"/>
              </a:rPr>
              <a:t>تحليل 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30053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440570"/>
              </p:ext>
            </p:extLst>
          </p:nvPr>
        </p:nvGraphicFramePr>
        <p:xfrm>
          <a:off x="315440" y="1792188"/>
          <a:ext cx="9467997" cy="4251873"/>
        </p:xfrm>
        <a:graphic>
          <a:graphicData uri="http://schemas.openxmlformats.org/drawingml/2006/table">
            <a:tbl>
              <a:tblPr rtl="1"/>
              <a:tblGrid>
                <a:gridCol w="622127"/>
                <a:gridCol w="1380346"/>
                <a:gridCol w="622127"/>
                <a:gridCol w="622127"/>
                <a:gridCol w="622127"/>
                <a:gridCol w="622127"/>
                <a:gridCol w="622127"/>
                <a:gridCol w="622127"/>
                <a:gridCol w="622127"/>
                <a:gridCol w="622127"/>
                <a:gridCol w="622127"/>
                <a:gridCol w="622127"/>
                <a:gridCol w="622127"/>
                <a:gridCol w="622127"/>
              </a:tblGrid>
              <a:tr h="350124">
                <a:tc gridSpan="14">
                  <a:txBody>
                    <a:bodyPr/>
                    <a:lstStyle/>
                    <a:p>
                      <a:pPr algn="just" rtl="1" fontAlgn="b"/>
                      <a:r>
                        <a:rPr lang="fa-IR" sz="1100" b="1" i="0" u="none" strike="noStrike" dirty="0">
                          <a:effectLst/>
                          <a:latin typeface="Nazanin"/>
                          <a:cs typeface="B Nazanin" pitchFamily="2" charset="-78"/>
                        </a:rPr>
                        <a:t>وضعيت درآمد‌هاي پايدار و ناپايدار شهرداري بجنورد  100=1376                                  واحد: ميليون ريال 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9753">
                <a:tc rowSpan="2" gridSpan="2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شرح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1381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1382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1383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1384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1385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1386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13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جاري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ثابت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جاري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ثابت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مبالغ به قيمت جاري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مبالغ به قيمت ثابت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جاري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ثابت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جاري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ثابت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جاري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مبالغ به قيمت ثابت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599">
                <a:tc rowSpan="3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درآمدهاي پايدار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درآمدهاي ناشي از عوارض اختصاصي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1,129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548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11,761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4,938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2,188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797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22,198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7,217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11,215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3,209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32,665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9,346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بهاء خدمات و مؤسسات انتفاعي شهرداري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3,673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1,783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5,512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2,314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5,562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2,026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6,919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2,249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7,557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2,162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13,253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3,792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درآمدهاي حاصله از وجوه واموال شهرداري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1,018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494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1,891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794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1,256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457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2,752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895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2,309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661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7,897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2,260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جمع درآمدهاي پايدار شهرداري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5,820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2,825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19,164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8,046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9,006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3,281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31,870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10,361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21,081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6,032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53,815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1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15,398</a:t>
                      </a:r>
                      <a:endParaRPr lang="en-US" sz="11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rowSpan="4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درآمدهاي ناپايدار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درآمدهاي ناشي از عوارض عمومي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11,553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5,608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16,486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6,921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23,346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8,505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18,280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5,943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77,238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22,099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57,590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16,478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کمک‌هاي اعطايي دولت و سازمان‌هاي دولتي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1,590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772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Nazanin"/>
                          <a:cs typeface="B Nazanin" pitchFamily="2" charset="-78"/>
                        </a:rPr>
                        <a:t>−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Nazanin"/>
                          <a:cs typeface="B Nazanin" pitchFamily="2" charset="-78"/>
                        </a:rPr>
                        <a:t>−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1,148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418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Nazanin"/>
                          <a:cs typeface="B Nazanin" pitchFamily="2" charset="-78"/>
                        </a:rPr>
                        <a:t>−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Nazanin"/>
                          <a:cs typeface="B Nazanin" pitchFamily="2" charset="-78"/>
                        </a:rPr>
                        <a:t>−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5,438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1,556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11,108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3,178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اعانات و هدايا و دارايي‌ها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1,786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867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7,322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3,074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7,510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2,736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4,045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1,315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253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72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279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80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ساير منابع تأمين اعتبار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9,179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4,456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15,943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6,693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27,854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10,147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8,935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2,905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1,608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460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4,041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1,156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جمع درآمدهاي ناپايدار شهرداري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24,109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11,703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39,751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16,688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59,858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21,806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31,260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10,163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84,537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24,188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73,018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20,892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جمع كل درآمدهاي شهرداري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29,929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14,528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58,915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24,734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68,864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 dirty="0">
                          <a:effectLst/>
                          <a:latin typeface="Arial"/>
                          <a:cs typeface="B Nazanin" pitchFamily="2" charset="-78"/>
                        </a:rPr>
                        <a:t>25,087</a:t>
                      </a:r>
                      <a:endParaRPr lang="en-US" sz="1000" b="1" i="0" u="none" strike="noStrike" dirty="0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63,129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20,523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105,618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30,220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126,833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fa-IR" sz="1000" b="1" i="0" u="none" strike="noStrike">
                          <a:effectLst/>
                          <a:latin typeface="Arial"/>
                          <a:cs typeface="B Nazanin" pitchFamily="2" charset="-78"/>
                        </a:rPr>
                        <a:t>36,290</a:t>
                      </a:r>
                      <a:endParaRPr lang="en-US" sz="1000" b="1" i="0" u="none" strike="noStrike"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39"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B Nazanin" pitchFamily="2" charset="-78"/>
                        </a:rPr>
                        <a:t>نسبت درآمدهای ناپایدار به کل درآمد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B Nazanin" pitchFamily="2" charset="-78"/>
                        </a:rPr>
                        <a:t>0.81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B Nazanin" pitchFamily="2" charset="-78"/>
                        </a:rPr>
                        <a:t>0.67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B Nazanin" pitchFamily="2" charset="-78"/>
                        </a:rPr>
                        <a:t>0.87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B Nazanin" pitchFamily="2" charset="-78"/>
                        </a:rPr>
                        <a:t>0.50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B Nazanin" pitchFamily="2" charset="-78"/>
                        </a:rPr>
                        <a:t>0.80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fa-I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B Nazanin" pitchFamily="2" charset="-78"/>
                        </a:rPr>
                        <a:t>0.58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Nazanin"/>
                        <a:cs typeface="B Nazanin" pitchFamily="2" charset="-7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>
                <a:cs typeface="Homa" pitchFamily="2" charset="-78"/>
              </a:rPr>
              <a:t>تحليل 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31077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9728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>
                <a:cs typeface="Homa" pitchFamily="2" charset="-78"/>
              </a:rPr>
              <a:t>تحليل 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33125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7" descr="SWOT-For 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7844" y="610051"/>
            <a:ext cx="4895490" cy="691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محورهاي راهبردي در توسعه شهر بجنورد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98306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2368252"/>
            <a:ext cx="9431483" cy="4234790"/>
          </a:xfrm>
        </p:spPr>
        <p:txBody>
          <a:bodyPr/>
          <a:lstStyle/>
          <a:p>
            <a:pPr algn="r" rtl="1" eaLnBrk="1" hangingPunct="1">
              <a:lnSpc>
                <a:spcPct val="180000"/>
              </a:lnSpc>
            </a:pPr>
            <a:r>
              <a:rPr lang="fa-IR" sz="2200" b="1" dirty="0" smtClean="0">
                <a:cs typeface="Nazanin" pitchFamily="2" charset="-78"/>
              </a:rPr>
              <a:t> فعال در عرصه تعامل</a:t>
            </a:r>
            <a:r>
              <a:rPr lang="fa-IR" sz="2200" b="1" dirty="0" smtClean="0"/>
              <a:t>‌</a:t>
            </a:r>
            <a:r>
              <a:rPr lang="fa-IR" sz="2200" b="1" dirty="0" smtClean="0">
                <a:cs typeface="Nazanin" pitchFamily="2" charset="-78"/>
              </a:rPr>
              <a:t>هاي ملي و فرامنطقه</a:t>
            </a:r>
            <a:r>
              <a:rPr lang="fa-IR" sz="2200" b="1" dirty="0" smtClean="0"/>
              <a:t>‌</a:t>
            </a:r>
            <a:r>
              <a:rPr lang="fa-IR" sz="2200" b="1" dirty="0" smtClean="0">
                <a:cs typeface="Nazanin" pitchFamily="2" charset="-78"/>
              </a:rPr>
              <a:t>اي (زيارتي و اكوتوريستي)</a:t>
            </a:r>
          </a:p>
          <a:p>
            <a:pPr algn="r" rtl="1" eaLnBrk="1" hangingPunct="1">
              <a:lnSpc>
                <a:spcPct val="180000"/>
              </a:lnSpc>
            </a:pPr>
            <a:r>
              <a:rPr lang="fa-IR" sz="2200" b="1" dirty="0" smtClean="0">
                <a:cs typeface="Nazanin" pitchFamily="2" charset="-78"/>
              </a:rPr>
              <a:t>  توسعه يافته </a:t>
            </a:r>
            <a:r>
              <a:rPr lang="fa-IR" sz="2200" b="1" smtClean="0">
                <a:cs typeface="Nazanin" pitchFamily="2" charset="-78"/>
              </a:rPr>
              <a:t>در </a:t>
            </a:r>
            <a:r>
              <a:rPr lang="fa-IR" sz="2200" b="1" smtClean="0">
                <a:cs typeface="Nazanin" pitchFamily="2" charset="-78"/>
              </a:rPr>
              <a:t>بخش‌هاي </a:t>
            </a:r>
            <a:r>
              <a:rPr lang="fa-IR" sz="2200" b="1" dirty="0" smtClean="0">
                <a:cs typeface="Nazanin" pitchFamily="2" charset="-78"/>
              </a:rPr>
              <a:t>صنعت، گردشگري و كشاورزي مكانيزه</a:t>
            </a:r>
          </a:p>
          <a:p>
            <a:pPr algn="r" rtl="1" eaLnBrk="1" hangingPunct="1">
              <a:lnSpc>
                <a:spcPct val="180000"/>
              </a:lnSpc>
            </a:pPr>
            <a:r>
              <a:rPr lang="fa-IR" sz="2200" b="1" smtClean="0">
                <a:cs typeface="Nazanin" pitchFamily="2" charset="-78"/>
              </a:rPr>
              <a:t>  </a:t>
            </a:r>
            <a:r>
              <a:rPr lang="fa-IR" sz="2200" b="1" smtClean="0">
                <a:cs typeface="Nazanin" pitchFamily="2" charset="-78"/>
              </a:rPr>
              <a:t>ارائه‌كننده </a:t>
            </a:r>
            <a:r>
              <a:rPr lang="fa-IR" sz="2200" b="1" dirty="0" smtClean="0">
                <a:cs typeface="Nazanin" pitchFamily="2" charset="-78"/>
              </a:rPr>
              <a:t>خدمات برتر و پشتيبان توليد </a:t>
            </a:r>
          </a:p>
          <a:p>
            <a:pPr algn="r" rtl="1" eaLnBrk="1" hangingPunct="1">
              <a:lnSpc>
                <a:spcPct val="180000"/>
              </a:lnSpc>
            </a:pPr>
            <a:r>
              <a:rPr lang="fa-IR" sz="2200" b="1" dirty="0" smtClean="0">
                <a:cs typeface="Nazanin" pitchFamily="2" charset="-78"/>
              </a:rPr>
              <a:t>  داراي سازمان فضايي متناسب با استقرار جمعيت و فعاليت</a:t>
            </a:r>
          </a:p>
          <a:p>
            <a:pPr algn="r" rtl="1" eaLnBrk="1" hangingPunct="1">
              <a:lnSpc>
                <a:spcPct val="180000"/>
              </a:lnSpc>
            </a:pPr>
            <a:r>
              <a:rPr lang="fa-IR" sz="2200" b="1" dirty="0" smtClean="0">
                <a:cs typeface="Nazanin" pitchFamily="2" charset="-78"/>
              </a:rPr>
              <a:t>  برخوردار از امنيت همه جانبه </a:t>
            </a:r>
            <a:r>
              <a:rPr lang="fa-IR" sz="2200" b="1" smtClean="0">
                <a:cs typeface="Nazanin" pitchFamily="2" charset="-78"/>
              </a:rPr>
              <a:t>و </a:t>
            </a:r>
            <a:r>
              <a:rPr lang="fa-IR" sz="2200" b="1" smtClean="0">
                <a:cs typeface="Nazanin" pitchFamily="2" charset="-78"/>
              </a:rPr>
              <a:t>محيط‌زيست </a:t>
            </a:r>
            <a:r>
              <a:rPr lang="fa-IR" sz="2200" b="1" dirty="0" smtClean="0">
                <a:cs typeface="Nazanin" pitchFamily="2" charset="-78"/>
              </a:rPr>
              <a:t>مطلوب و منابع طبيعي پايدار</a:t>
            </a:r>
          </a:p>
          <a:p>
            <a:pPr algn="r" rtl="1" eaLnBrk="1" hangingPunct="1">
              <a:lnSpc>
                <a:spcPct val="180000"/>
              </a:lnSpc>
            </a:pPr>
            <a:r>
              <a:rPr lang="fa-IR" sz="2200" b="1" dirty="0" smtClean="0">
                <a:cs typeface="Nazanin" pitchFamily="2" charset="-78"/>
              </a:rPr>
              <a:t>  مهاجرپذير و سرمايه</a:t>
            </a:r>
            <a:r>
              <a:rPr lang="fa-IR" sz="2200" b="1" dirty="0" smtClean="0"/>
              <a:t>‌</a:t>
            </a:r>
            <a:r>
              <a:rPr lang="fa-IR" sz="2200" b="1" dirty="0" smtClean="0">
                <a:cs typeface="Nazanin" pitchFamily="2" charset="-78"/>
              </a:rPr>
              <a:t>پذير</a:t>
            </a:r>
          </a:p>
          <a:p>
            <a:pPr algn="r" rtl="1" eaLnBrk="1" hangingPunct="1">
              <a:lnSpc>
                <a:spcPct val="180000"/>
              </a:lnSpc>
              <a:buFont typeface="Wingdings" pitchFamily="2" charset="2"/>
              <a:buNone/>
            </a:pPr>
            <a:endParaRPr lang="en-US" sz="2200" b="1" dirty="0" smtClean="0">
              <a:cs typeface="Nazanin" pitchFamily="2" charset="-78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88891" y="1360140"/>
            <a:ext cx="968289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>
                <a:solidFill>
                  <a:schemeClr val="tx2"/>
                </a:solidFill>
                <a:cs typeface="Homa" pitchFamily="2" charset="-78"/>
              </a:rPr>
              <a:t>تأثير نقش آتي استان خراسان شمالي در تقسيم كار ملي و فرامنطقه</a:t>
            </a:r>
            <a:r>
              <a:rPr lang="fa-IR" b="1" dirty="0">
                <a:solidFill>
                  <a:schemeClr val="tx2"/>
                </a:solidFill>
              </a:rPr>
              <a:t>‌</a:t>
            </a:r>
            <a:r>
              <a:rPr lang="fa-IR" b="1" dirty="0">
                <a:solidFill>
                  <a:schemeClr val="tx2"/>
                </a:solidFill>
                <a:cs typeface="Homa" pitchFamily="2" charset="-78"/>
              </a:rPr>
              <a:t>اي  بر شهر بجنورد چيست؟</a:t>
            </a:r>
            <a:endParaRPr lang="en-US" b="1" dirty="0">
              <a:solidFill>
                <a:schemeClr val="tx2"/>
              </a:solidFill>
              <a:cs typeface="Homa" pitchFamily="2" charset="-78"/>
            </a:endParaRPr>
          </a:p>
        </p:txBody>
      </p:sp>
      <p:pic>
        <p:nvPicPr>
          <p:cNvPr id="148485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محورهاي راهبردي در توسعه شهر بجنورد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99330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703804"/>
          </a:xfrm>
        </p:spPr>
        <p:txBody>
          <a:bodyPr/>
          <a:lstStyle/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lang="fa-IR" sz="1700" b="1" dirty="0" smtClean="0">
                <a:cs typeface="Titr" pitchFamily="2" charset="-78"/>
              </a:rPr>
              <a:t>استقرار عملكردها، فعاليت</a:t>
            </a:r>
            <a:r>
              <a:rPr lang="fa-IR" sz="1700" b="1" dirty="0" smtClean="0"/>
              <a:t>‌</a:t>
            </a:r>
            <a:r>
              <a:rPr lang="fa-IR" sz="1700" b="1" dirty="0" smtClean="0">
                <a:cs typeface="Titr" pitchFamily="2" charset="-78"/>
              </a:rPr>
              <a:t>ها و كاربري</a:t>
            </a:r>
            <a:r>
              <a:rPr lang="fa-IR" sz="1700" b="1" dirty="0" smtClean="0"/>
              <a:t>‌</a:t>
            </a:r>
            <a:r>
              <a:rPr lang="fa-IR" sz="1700" b="1" dirty="0" smtClean="0">
                <a:cs typeface="Titr" pitchFamily="2" charset="-78"/>
              </a:rPr>
              <a:t>هاي جديد و متناسب    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None/>
            </a:pP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			افزايش و تنوع فضاهاي عملكردي جديد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lang="fa-IR" sz="1700" b="1" dirty="0" smtClean="0">
                <a:cs typeface="Titr" pitchFamily="2" charset="-78"/>
              </a:rPr>
              <a:t>ارتقاء كمي، كيفي و مقياس عملكردها، فعاليت</a:t>
            </a:r>
            <a:r>
              <a:rPr lang="fa-IR" sz="1700" b="1" dirty="0" smtClean="0"/>
              <a:t>‌</a:t>
            </a:r>
            <a:r>
              <a:rPr lang="fa-IR" sz="1700" b="1" dirty="0" smtClean="0">
                <a:cs typeface="Titr" pitchFamily="2" charset="-78"/>
              </a:rPr>
              <a:t>ها و كاربري</a:t>
            </a:r>
            <a:r>
              <a:rPr lang="fa-IR" sz="1700" b="1" dirty="0" smtClean="0"/>
              <a:t>‌</a:t>
            </a:r>
            <a:r>
              <a:rPr lang="fa-IR" sz="1700" b="1" dirty="0" smtClean="0">
                <a:cs typeface="Titr" pitchFamily="2" charset="-78"/>
              </a:rPr>
              <a:t>هاي موجود    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None/>
            </a:pP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			افزايش سطح و كيفيت عملكردها و كاربري</a:t>
            </a:r>
            <a:r>
              <a:rPr lang="fa-IR" sz="1600" b="1" i="1" dirty="0" smtClean="0">
                <a:solidFill>
                  <a:srgbClr val="0033CC"/>
                </a:solidFill>
              </a:rPr>
              <a:t>‌</a:t>
            </a: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هاي شهري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lang="fa-IR" sz="1700" b="1" dirty="0" smtClean="0">
                <a:cs typeface="Titr" pitchFamily="2" charset="-78"/>
              </a:rPr>
              <a:t>تحميل بار مضاعف بر زيرساخت</a:t>
            </a:r>
            <a:r>
              <a:rPr lang="fa-IR" sz="1700" b="1" dirty="0" smtClean="0"/>
              <a:t>‌</a:t>
            </a:r>
            <a:r>
              <a:rPr lang="fa-IR" sz="1700" b="1" dirty="0" smtClean="0">
                <a:cs typeface="Titr" pitchFamily="2" charset="-78"/>
              </a:rPr>
              <a:t>هاي شهري موجود   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None/>
            </a:pP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			فرسودگي و ناكارآمدي بافت</a:t>
            </a:r>
            <a:r>
              <a:rPr lang="fa-IR" sz="1600" b="1" i="1" dirty="0" smtClean="0">
                <a:solidFill>
                  <a:srgbClr val="0033CC"/>
                </a:solidFill>
              </a:rPr>
              <a:t>‌</a:t>
            </a: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هاي قديمي و مركزي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lang="fa-IR" sz="1700" b="1" dirty="0" smtClean="0">
                <a:cs typeface="Titr" pitchFamily="2" charset="-78"/>
              </a:rPr>
              <a:t>ضرورت احداث و توسعه زيرساخت</a:t>
            </a:r>
            <a:r>
              <a:rPr lang="fa-IR" sz="1700" b="1" dirty="0" smtClean="0"/>
              <a:t>‌</a:t>
            </a:r>
            <a:r>
              <a:rPr lang="fa-IR" sz="1700" b="1" dirty="0" smtClean="0">
                <a:cs typeface="Titr" pitchFamily="2" charset="-78"/>
              </a:rPr>
              <a:t>هاي متناسب با نقش پذيرفته شده شهر 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None/>
            </a:pP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			ايجاد زيرساخت</a:t>
            </a:r>
            <a:r>
              <a:rPr lang="fa-IR" sz="1600" b="1" i="1" dirty="0" smtClean="0">
                <a:solidFill>
                  <a:srgbClr val="0033CC"/>
                </a:solidFill>
              </a:rPr>
              <a:t>‌</a:t>
            </a: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هاي جديد و پيشرفته در شهر و حومه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lang="fa-IR" sz="1700" b="1" dirty="0" smtClean="0">
                <a:cs typeface="Titr" pitchFamily="2" charset="-78"/>
              </a:rPr>
              <a:t>تغيير و تحول عملكرد مركز اصلي شهر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None/>
            </a:pP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			پتانسيل ارتقا يا نزول مركز شهر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lang="fa-IR" sz="1700" b="1" dirty="0" smtClean="0">
                <a:cs typeface="Titr" pitchFamily="2" charset="-78"/>
              </a:rPr>
              <a:t>تغيير و تشديد تعاملات فضايي و عملكردي شهر و حومه</a:t>
            </a:r>
            <a:r>
              <a:rPr lang="fa-IR" sz="1700" b="1" i="1" dirty="0" smtClean="0">
                <a:cs typeface="Nazanin" pitchFamily="2" charset="-78"/>
              </a:rPr>
              <a:t> </a:t>
            </a:r>
          </a:p>
          <a:p>
            <a:pPr algn="r" rtl="1" eaLnBrk="1" hangingPunct="1">
              <a:lnSpc>
                <a:spcPct val="160000"/>
              </a:lnSpc>
              <a:buClr>
                <a:schemeClr val="tx1"/>
              </a:buClr>
              <a:buSzPct val="110000"/>
              <a:buFont typeface="Wingdings" pitchFamily="2" charset="2"/>
              <a:buNone/>
            </a:pP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			افزايش فعاليت</a:t>
            </a:r>
            <a:r>
              <a:rPr lang="fa-IR" sz="1600" b="1" i="1" dirty="0" smtClean="0">
                <a:solidFill>
                  <a:srgbClr val="0033CC"/>
                </a:solidFill>
              </a:rPr>
              <a:t>‌</a:t>
            </a: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هاي حومه</a:t>
            </a:r>
            <a:r>
              <a:rPr lang="fa-IR" sz="1600" b="1" i="1" dirty="0" smtClean="0">
                <a:solidFill>
                  <a:srgbClr val="0033CC"/>
                </a:solidFill>
              </a:rPr>
              <a:t>‌</a:t>
            </a:r>
            <a:r>
              <a:rPr lang="fa-IR" sz="1600" b="1" i="1" dirty="0" smtClean="0">
                <a:solidFill>
                  <a:srgbClr val="0033CC"/>
                </a:solidFill>
                <a:cs typeface="Nazanin" pitchFamily="2" charset="-78"/>
              </a:rPr>
              <a:t>اي و لزوم حفاظت و پايش حومه</a:t>
            </a:r>
            <a:endParaRPr lang="en-US" sz="1600" b="1" i="1" dirty="0" smtClean="0">
              <a:solidFill>
                <a:srgbClr val="0033CC"/>
              </a:solidFill>
              <a:cs typeface="Nazanin" pitchFamily="2" charset="-78"/>
            </a:endParaRPr>
          </a:p>
          <a:p>
            <a:pPr algn="r" rtl="1" eaLnBrk="1" hangingPunct="1">
              <a:lnSpc>
                <a:spcPct val="160000"/>
              </a:lnSpc>
              <a:buFont typeface="Wingdings" pitchFamily="2" charset="2"/>
              <a:buNone/>
            </a:pPr>
            <a:endParaRPr lang="en-US" sz="1600" b="1" i="1" dirty="0" smtClean="0">
              <a:solidFill>
                <a:srgbClr val="0033CC"/>
              </a:solidFill>
              <a:cs typeface="Nazanin" pitchFamily="2" charset="-78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>
                <a:solidFill>
                  <a:schemeClr val="tx2"/>
                </a:solidFill>
                <a:cs typeface="Homa" pitchFamily="2" charset="-78"/>
              </a:rPr>
              <a:t>پيامدهاي كالبدي تبديل بجنورد به مركز استان خراسان شمالي چيست؟</a:t>
            </a:r>
            <a:endParaRPr lang="en-US" b="1" dirty="0">
              <a:solidFill>
                <a:schemeClr val="tx2"/>
              </a:solidFill>
              <a:cs typeface="Homa" pitchFamily="2" charset="-78"/>
            </a:endParaRPr>
          </a:p>
        </p:txBody>
      </p:sp>
      <p:pic>
        <p:nvPicPr>
          <p:cNvPr id="153605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محورهاي راهبردي در توسعه شهر بجنورد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0354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algn="r" rtl="1" eaLnBrk="1" hangingPunct="1">
              <a:lnSpc>
                <a:spcPct val="300000"/>
              </a:lnSpc>
              <a:buClr>
                <a:schemeClr val="tx1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lang="fa-IR" sz="2100" b="1" dirty="0" smtClean="0">
                <a:cs typeface="Titr" pitchFamily="2" charset="-78"/>
              </a:rPr>
              <a:t> تحميل بار مضاعف بر پيكره طبيعي شهر     </a:t>
            </a:r>
          </a:p>
          <a:p>
            <a:pPr algn="r" rtl="1" eaLnBrk="1" hangingPunct="1">
              <a:lnSpc>
                <a:spcPct val="300000"/>
              </a:lnSpc>
              <a:buClr>
                <a:schemeClr val="tx1"/>
              </a:buClr>
              <a:buSzPct val="110000"/>
              <a:buFont typeface="Wingdings" pitchFamily="2" charset="2"/>
              <a:buNone/>
            </a:pP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			آسيب</a:t>
            </a:r>
            <a:r>
              <a:rPr lang="fa-IR" sz="1800" b="1" i="1" dirty="0" smtClean="0">
                <a:solidFill>
                  <a:srgbClr val="0033CC"/>
                </a:solidFill>
              </a:rPr>
              <a:t>‌</a:t>
            </a: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پذيري امكانات و جاذبه</a:t>
            </a:r>
            <a:r>
              <a:rPr lang="fa-IR" sz="1800" b="1" i="1" dirty="0" smtClean="0">
                <a:solidFill>
                  <a:srgbClr val="0033CC"/>
                </a:solidFill>
              </a:rPr>
              <a:t>‌</a:t>
            </a: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هاي طبيعي و محيطي</a:t>
            </a:r>
          </a:p>
          <a:p>
            <a:pPr algn="r" rtl="1" eaLnBrk="1" hangingPunct="1">
              <a:lnSpc>
                <a:spcPct val="300000"/>
              </a:lnSpc>
              <a:buClr>
                <a:schemeClr val="tx1"/>
              </a:buClr>
              <a:buSzPct val="110000"/>
              <a:buFont typeface="Wingdings" pitchFamily="2" charset="2"/>
              <a:buBlip>
                <a:blip r:embed="rId2"/>
              </a:buBlip>
            </a:pPr>
            <a:r>
              <a:rPr lang="fa-IR" sz="2100" b="1" dirty="0" smtClean="0">
                <a:cs typeface="Titr" pitchFamily="2" charset="-78"/>
              </a:rPr>
              <a:t> استفاده مضاعف از ظرفيت</a:t>
            </a:r>
            <a:r>
              <a:rPr lang="fa-IR" sz="2100" b="1" dirty="0" smtClean="0"/>
              <a:t>‌</a:t>
            </a:r>
            <a:r>
              <a:rPr lang="fa-IR" sz="2100" b="1" dirty="0" smtClean="0">
                <a:cs typeface="Titr" pitchFamily="2" charset="-78"/>
              </a:rPr>
              <a:t>هاي زيست</a:t>
            </a:r>
            <a:r>
              <a:rPr lang="fa-IR" sz="2100" b="1" dirty="0" smtClean="0"/>
              <a:t>‌</a:t>
            </a:r>
            <a:r>
              <a:rPr lang="fa-IR" sz="2100" b="1" dirty="0" smtClean="0">
                <a:cs typeface="Titr" pitchFamily="2" charset="-78"/>
              </a:rPr>
              <a:t>محيطي و اكوتوريستي شهر و محيط پيرامون آن</a:t>
            </a:r>
            <a:r>
              <a:rPr lang="fa-IR" sz="2100" b="1" dirty="0" smtClean="0">
                <a:cs typeface="Nazanin" pitchFamily="2" charset="-78"/>
              </a:rPr>
              <a:t>   </a:t>
            </a:r>
          </a:p>
          <a:p>
            <a:pPr algn="r" rtl="1" eaLnBrk="1" hangingPunct="1">
              <a:lnSpc>
                <a:spcPct val="300000"/>
              </a:lnSpc>
              <a:buClr>
                <a:schemeClr val="tx1"/>
              </a:buClr>
              <a:buSzPct val="110000"/>
              <a:buFont typeface="Wingdings" pitchFamily="2" charset="2"/>
              <a:buNone/>
            </a:pP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			بهره</a:t>
            </a:r>
            <a:r>
              <a:rPr lang="fa-IR" sz="1800" b="1" i="1" dirty="0" smtClean="0">
                <a:solidFill>
                  <a:srgbClr val="0033CC"/>
                </a:solidFill>
              </a:rPr>
              <a:t>‌</a:t>
            </a: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گيري در حد ظرفيت</a:t>
            </a:r>
            <a:r>
              <a:rPr lang="fa-IR" sz="1800" b="1" i="1" dirty="0" smtClean="0">
                <a:solidFill>
                  <a:srgbClr val="0033CC"/>
                </a:solidFill>
              </a:rPr>
              <a:t>‌</a:t>
            </a: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هاي حامل زيست محيطي از امکانات و جاذبه‌هاي طبيعي موجود</a:t>
            </a:r>
            <a:endParaRPr lang="en-US" sz="1800" b="1" i="1" dirty="0" smtClean="0">
              <a:solidFill>
                <a:srgbClr val="0033CC"/>
              </a:solidFill>
              <a:cs typeface="Nazanin" pitchFamily="2" charset="-78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sz="1900" b="1" dirty="0">
                <a:solidFill>
                  <a:schemeClr val="tx2"/>
                </a:solidFill>
                <a:cs typeface="Homa" pitchFamily="2" charset="-78"/>
              </a:rPr>
              <a:t>پيامدهاي زيست محيطي تبديل بجنورد به مركز استان خراسان شمالي چيست؟</a:t>
            </a:r>
            <a:endParaRPr lang="en-US" sz="1900" b="1" dirty="0">
              <a:solidFill>
                <a:schemeClr val="tx2"/>
              </a:solidFill>
              <a:cs typeface="Homa" pitchFamily="2" charset="-78"/>
            </a:endParaRPr>
          </a:p>
        </p:txBody>
      </p:sp>
      <p:pic>
        <p:nvPicPr>
          <p:cNvPr id="149509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محورهاي راهبردي در توسعه شهر بجنورد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703804"/>
          </a:xfrm>
        </p:spPr>
        <p:txBody>
          <a:bodyPr/>
          <a:lstStyle/>
          <a:p>
            <a:pPr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Blip>
                <a:blip r:embed="rId2"/>
              </a:buBlip>
            </a:pPr>
            <a:r>
              <a:rPr lang="fa-IR" sz="2000" b="1" dirty="0" smtClean="0">
                <a:cs typeface="Titr" pitchFamily="2" charset="-78"/>
              </a:rPr>
              <a:t> تشديد تمركزگرايي به نفع شهر بجنورد </a:t>
            </a:r>
          </a:p>
          <a:p>
            <a:pPr lvl="3"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fa-IR" b="1" i="1" dirty="0" smtClean="0">
                <a:solidFill>
                  <a:srgbClr val="0033CC"/>
                </a:solidFill>
                <a:cs typeface="Nazanin" pitchFamily="2" charset="-78"/>
              </a:rPr>
              <a:t>افزايش بار خدماتي بجنورد در سطح استان</a:t>
            </a:r>
          </a:p>
          <a:p>
            <a:pPr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Blip>
                <a:blip r:embed="rId2"/>
              </a:buBlip>
            </a:pPr>
            <a:r>
              <a:rPr lang="fa-IR" sz="2000" b="1" dirty="0" smtClean="0">
                <a:cs typeface="Titr" pitchFamily="2" charset="-78"/>
              </a:rPr>
              <a:t> تمركزتوان و قدرت اقتصادي منطقه در شهر بجنورد  </a:t>
            </a:r>
          </a:p>
          <a:p>
            <a:pPr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			افزايش جاذبه</a:t>
            </a:r>
            <a:r>
              <a:rPr lang="fa-IR" sz="1800" b="1" i="1" dirty="0" smtClean="0">
                <a:solidFill>
                  <a:srgbClr val="0033CC"/>
                </a:solidFill>
              </a:rPr>
              <a:t>‌</a:t>
            </a: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هاي سرمايه</a:t>
            </a:r>
            <a:r>
              <a:rPr lang="fa-IR" sz="1800" b="1" i="1" dirty="0" smtClean="0">
                <a:solidFill>
                  <a:srgbClr val="0033CC"/>
                </a:solidFill>
              </a:rPr>
              <a:t>‌</a:t>
            </a: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گذاري در بجنورد</a:t>
            </a:r>
          </a:p>
          <a:p>
            <a:pPr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Blip>
                <a:blip r:embed="rId2"/>
              </a:buBlip>
            </a:pPr>
            <a:r>
              <a:rPr lang="fa-IR" sz="2000" b="1" dirty="0" smtClean="0">
                <a:cs typeface="Titr" pitchFamily="2" charset="-78"/>
              </a:rPr>
              <a:t> ايجاد عدم تعادل در بازار نيروي كار (عرضه و تقاضا نيروي كار) </a:t>
            </a:r>
          </a:p>
          <a:p>
            <a:pPr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			تشديد مهاجرپذيري شهر</a:t>
            </a:r>
          </a:p>
          <a:p>
            <a:pPr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Blip>
                <a:blip r:embed="rId2"/>
              </a:buBlip>
            </a:pPr>
            <a:r>
              <a:rPr lang="fa-IR" sz="2000" b="1" dirty="0" smtClean="0">
                <a:cs typeface="Titr" pitchFamily="2" charset="-78"/>
              </a:rPr>
              <a:t> ايجاد دگرگوني در ساختار و نظام بخش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Titr" pitchFamily="2" charset="-78"/>
              </a:rPr>
              <a:t>هاي مختلف اقتصادي به نفع بخش خدمات    </a:t>
            </a:r>
          </a:p>
          <a:p>
            <a:pPr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			افزايش تقاضا براي فعاليت</a:t>
            </a:r>
            <a:r>
              <a:rPr lang="fa-IR" sz="1800" b="1" i="1" dirty="0" smtClean="0">
                <a:solidFill>
                  <a:srgbClr val="0033CC"/>
                </a:solidFill>
              </a:rPr>
              <a:t>‌</a:t>
            </a: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هاي خدماتي</a:t>
            </a:r>
          </a:p>
          <a:p>
            <a:pPr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Blip>
                <a:blip r:embed="rId2"/>
              </a:buBlip>
            </a:pPr>
            <a:r>
              <a:rPr lang="fa-IR" sz="2000" b="1" dirty="0" smtClean="0">
                <a:cs typeface="Titr" pitchFamily="2" charset="-78"/>
              </a:rPr>
              <a:t> تشديد شكاف دو قطب مركز- پيرامون و اسكان غيررسمي   </a:t>
            </a:r>
          </a:p>
          <a:p>
            <a:pPr algn="r" rtl="1" eaLnBrk="1" hangingPunct="1">
              <a:lnSpc>
                <a:spcPct val="1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			تضعيف سكونتگاه</a:t>
            </a:r>
            <a:r>
              <a:rPr lang="fa-IR" sz="1800" b="1" i="1" dirty="0" smtClean="0">
                <a:solidFill>
                  <a:srgbClr val="0033CC"/>
                </a:solidFill>
              </a:rPr>
              <a:t>‌</a:t>
            </a: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هاي پيرامون</a:t>
            </a:r>
            <a:endParaRPr lang="en-US" sz="1800" b="1" i="1" dirty="0" smtClean="0">
              <a:solidFill>
                <a:srgbClr val="0033CC"/>
              </a:solidFill>
              <a:cs typeface="Nazanin" pitchFamily="2" charset="-78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sz="1900" b="1" dirty="0">
                <a:solidFill>
                  <a:schemeClr val="tx2"/>
                </a:solidFill>
                <a:cs typeface="Homa" pitchFamily="2" charset="-78"/>
              </a:rPr>
              <a:t>پيامدهاي اقتصادي تبديل بجنورد به مركز استان خراسان شمالي چيست؟</a:t>
            </a:r>
            <a:endParaRPr lang="en-US" sz="1900" b="1" dirty="0">
              <a:solidFill>
                <a:schemeClr val="tx2"/>
              </a:solidFill>
              <a:cs typeface="Homa" pitchFamily="2" charset="-78"/>
            </a:endParaRPr>
          </a:p>
        </p:txBody>
      </p:sp>
      <p:pic>
        <p:nvPicPr>
          <p:cNvPr id="15053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محورهاي راهبردي در توسعه شهر بجنورد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240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algn="r" rtl="1" eaLnBrk="1" hangingPunct="1">
              <a:lnSpc>
                <a:spcPct val="200000"/>
              </a:lnSpc>
            </a:pPr>
            <a:r>
              <a:rPr lang="fa-IR" sz="2200" b="1" dirty="0" smtClean="0">
                <a:cs typeface="Titr" pitchFamily="2" charset="-78"/>
              </a:rPr>
              <a:t> تحركات عمده جمعيتي با روند رو به گسترش 	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			افزايش نرخ رشد كل و مهاجرپذيري</a:t>
            </a:r>
          </a:p>
          <a:p>
            <a:pPr algn="r" rtl="1" eaLnBrk="1" hangingPunct="1">
              <a:lnSpc>
                <a:spcPct val="200000"/>
              </a:lnSpc>
            </a:pPr>
            <a:endParaRPr lang="fa-IR" sz="1800" b="1" i="1" dirty="0" smtClean="0">
              <a:solidFill>
                <a:srgbClr val="0033CC"/>
              </a:solidFill>
              <a:cs typeface="Nazanin" pitchFamily="2" charset="-78"/>
            </a:endParaRPr>
          </a:p>
          <a:p>
            <a:pPr algn="r" rtl="1" eaLnBrk="1" hangingPunct="1">
              <a:lnSpc>
                <a:spcPct val="200000"/>
              </a:lnSpc>
            </a:pPr>
            <a:endParaRPr lang="fa-IR" sz="2200" b="1" dirty="0" smtClean="0">
              <a:cs typeface="Nazanin" pitchFamily="2" charset="-78"/>
            </a:endParaRPr>
          </a:p>
          <a:p>
            <a:pPr algn="r" rtl="1" eaLnBrk="1" hangingPunct="1">
              <a:lnSpc>
                <a:spcPct val="200000"/>
              </a:lnSpc>
            </a:pPr>
            <a:r>
              <a:rPr lang="fa-IR" sz="2200" b="1" dirty="0" smtClean="0">
                <a:cs typeface="Titr" pitchFamily="2" charset="-78"/>
              </a:rPr>
              <a:t>  تشديد اختلاط فرهنگ</a:t>
            </a:r>
            <a:r>
              <a:rPr lang="fa-IR" sz="2200" b="1" dirty="0" smtClean="0"/>
              <a:t>‌</a:t>
            </a:r>
            <a:r>
              <a:rPr lang="fa-IR" sz="2200" b="1" dirty="0" smtClean="0">
                <a:cs typeface="Titr" pitchFamily="2" charset="-78"/>
              </a:rPr>
              <a:t>ها و قوميت</a:t>
            </a:r>
            <a:r>
              <a:rPr lang="fa-IR" sz="2200" b="1" dirty="0" smtClean="0"/>
              <a:t>‌</a:t>
            </a:r>
            <a:r>
              <a:rPr lang="fa-IR" sz="2200" b="1" dirty="0" smtClean="0">
                <a:cs typeface="Titr" pitchFamily="2" charset="-78"/>
              </a:rPr>
              <a:t>هاي مختلف		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			امكان تشديد جدايي</a:t>
            </a:r>
            <a:r>
              <a:rPr lang="fa-IR" sz="1800" b="1" i="1" dirty="0" smtClean="0">
                <a:solidFill>
                  <a:srgbClr val="0033CC"/>
                </a:solidFill>
              </a:rPr>
              <a:t>‌</a:t>
            </a:r>
            <a:r>
              <a:rPr lang="fa-IR" sz="1800" b="1" i="1" dirty="0" smtClean="0">
                <a:solidFill>
                  <a:srgbClr val="0033CC"/>
                </a:solidFill>
                <a:cs typeface="Nazanin" pitchFamily="2" charset="-78"/>
              </a:rPr>
              <a:t>گزيني اجتماعي و قومي و گسست انسجام وهويت اجتماعي شهر</a:t>
            </a:r>
          </a:p>
          <a:p>
            <a:pPr algn="r" rtl="1" eaLnBrk="1" hangingPunct="1">
              <a:lnSpc>
                <a:spcPct val="200000"/>
              </a:lnSpc>
            </a:pPr>
            <a:endParaRPr lang="fa-IR" sz="1800" b="1" i="1" dirty="0" smtClean="0">
              <a:solidFill>
                <a:srgbClr val="0033CC"/>
              </a:solidFill>
              <a:cs typeface="Nazanin" pitchFamily="2" charset="-78"/>
            </a:endParaRP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None/>
            </a:pPr>
            <a:endParaRPr lang="en-US" sz="2200" b="1" dirty="0" smtClean="0">
              <a:cs typeface="Nazanin" pitchFamily="2" charset="-78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sz="1900" b="1" dirty="0">
                <a:solidFill>
                  <a:schemeClr val="tx2"/>
                </a:solidFill>
                <a:cs typeface="Homa" pitchFamily="2" charset="-78"/>
              </a:rPr>
              <a:t>پيامدهاي اجتماعي و جمعيتي تبديل بجنورد به مركز استان خراسان شمالي چيست؟</a:t>
            </a:r>
            <a:endParaRPr lang="en-US" sz="1900" b="1" dirty="0">
              <a:solidFill>
                <a:schemeClr val="tx2"/>
              </a:solidFill>
              <a:cs typeface="Homa" pitchFamily="2" charset="-78"/>
            </a:endParaRPr>
          </a:p>
        </p:txBody>
      </p:sp>
      <p:pic>
        <p:nvPicPr>
          <p:cNvPr id="152581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algn="r" eaLnBrk="1" hangingPunct="1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     مطالعات منطقه</a:t>
            </a:r>
            <a:r>
              <a:rPr lang="fa-IR" sz="2000" b="1" dirty="0" smtClean="0">
                <a:solidFill>
                  <a:schemeClr val="bg1"/>
                </a:solidFill>
              </a:rPr>
              <a:t>‌</a:t>
            </a:r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اي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359496" y="1008524"/>
            <a:ext cx="9431483" cy="5677356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pic>
        <p:nvPicPr>
          <p:cNvPr id="9220" name="Picture 6" descr="نقشه اندازه جمعيتي نقاط شهري استان _13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4841" y="1022330"/>
            <a:ext cx="777166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360329" y="5308610"/>
            <a:ext cx="1838011" cy="13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1800" b="1" dirty="0">
                <a:cs typeface="Homa" pitchFamily="2" charset="-78"/>
              </a:rPr>
              <a:t>اندازه جمعيتي نقاط شهري استان</a:t>
            </a:r>
          </a:p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1800" b="1" dirty="0">
                <a:cs typeface="Homa" pitchFamily="2" charset="-78"/>
              </a:rPr>
              <a:t>1385</a:t>
            </a:r>
            <a:endParaRPr lang="en-US" sz="1800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محورهاي راهبردي در توسعه شهر بجنورد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3426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algn="r" rtl="1" eaLnBrk="1" hangingPunct="1">
              <a:lnSpc>
                <a:spcPct val="150000"/>
              </a:lnSpc>
            </a:pPr>
            <a:r>
              <a:rPr lang="fa-IR" sz="2000" dirty="0" smtClean="0">
                <a:cs typeface="Titr" pitchFamily="2" charset="-78"/>
              </a:rPr>
              <a:t> </a:t>
            </a:r>
            <a:r>
              <a:rPr lang="fa-IR" sz="2000" b="1" dirty="0" smtClean="0">
                <a:cs typeface="Titr" pitchFamily="2" charset="-78"/>
              </a:rPr>
              <a:t>توسعه درون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Titr" pitchFamily="2" charset="-78"/>
              </a:rPr>
              <a:t>گرا              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b="1" dirty="0" smtClean="0">
                <a:cs typeface="Nazanin" pitchFamily="2" charset="-78"/>
              </a:rPr>
              <a:t> بهره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گيري از قابليت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 و ظرفيت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موجود (اراضي باير)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b="1" dirty="0" smtClean="0">
                <a:cs typeface="Nazanin" pitchFamily="2" charset="-78"/>
              </a:rPr>
              <a:t> بهره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گيري از اراضي قابل بازيافت (بافت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فرسوده و كاربري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نامتجانس)</a:t>
            </a:r>
          </a:p>
          <a:p>
            <a:pPr algn="r" rtl="1" eaLnBrk="1" hangingPunct="1">
              <a:lnSpc>
                <a:spcPct val="150000"/>
              </a:lnSpc>
            </a:pPr>
            <a:endParaRPr lang="fa-IR" sz="2000" b="1" dirty="0" smtClean="0">
              <a:cs typeface="Nazanin" pitchFamily="2" charset="-78"/>
            </a:endParaRPr>
          </a:p>
          <a:p>
            <a:pPr algn="r" rtl="1" eaLnBrk="1" hangingPunct="1">
              <a:lnSpc>
                <a:spcPct val="150000"/>
              </a:lnSpc>
            </a:pPr>
            <a:r>
              <a:rPr lang="fa-IR" sz="2000" b="1" dirty="0" smtClean="0">
                <a:cs typeface="Titr" pitchFamily="2" charset="-78"/>
              </a:rPr>
              <a:t>  توسعه برون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Titr" pitchFamily="2" charset="-78"/>
              </a:rPr>
              <a:t>گرا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b="1" dirty="0" smtClean="0">
                <a:cs typeface="Nazanin" pitchFamily="2" charset="-78"/>
              </a:rPr>
              <a:t> بهره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گيري از ظرفيت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برنامه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ريزي شده مصوب در محدوده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منفصل شهر(شهرك گلستان و تخته اركان)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b="1" dirty="0" smtClean="0">
                <a:cs typeface="Nazanin" pitchFamily="2" charset="-78"/>
              </a:rPr>
              <a:t> موارد فوق ظرفيت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مناسب توسعه را در </a:t>
            </a:r>
            <a:r>
              <a:rPr lang="fa-IR" sz="2000" b="1" smtClean="0">
                <a:cs typeface="Nazanin" pitchFamily="2" charset="-78"/>
              </a:rPr>
              <a:t>زمينه </a:t>
            </a:r>
            <a:r>
              <a:rPr lang="fa-IR" sz="2000" b="1" smtClean="0">
                <a:cs typeface="Nazanin" pitchFamily="2" charset="-78"/>
              </a:rPr>
              <a:t>كاربري</a:t>
            </a:r>
            <a:r>
              <a:rPr lang="fa-IR" sz="2000" b="1" smtClean="0"/>
              <a:t>‌</a:t>
            </a:r>
            <a:r>
              <a:rPr lang="fa-IR" sz="2000" b="1" smtClean="0">
                <a:cs typeface="Nazanin" pitchFamily="2" charset="-78"/>
              </a:rPr>
              <a:t>هاي </a:t>
            </a:r>
            <a:r>
              <a:rPr lang="fa-IR" sz="2000" b="1" dirty="0" smtClean="0">
                <a:cs typeface="Nazanin" pitchFamily="2" charset="-78"/>
              </a:rPr>
              <a:t>مختلف در اختيار شهر قرار داده و شكل توسعه تابعي از عملكردهاي مركزي است.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sz="1900" b="1" dirty="0">
                <a:solidFill>
                  <a:schemeClr val="tx2"/>
                </a:solidFill>
                <a:cs typeface="Homa" pitchFamily="2" charset="-78"/>
              </a:rPr>
              <a:t>آيا تحولات كنوني رخ داده در شهر بجنورد گسترش كالبدي شهر را ايجاب مي</a:t>
            </a:r>
            <a:r>
              <a:rPr lang="fa-IR" sz="1900" b="1" dirty="0">
                <a:solidFill>
                  <a:schemeClr val="tx2"/>
                </a:solidFill>
              </a:rPr>
              <a:t>‌</a:t>
            </a:r>
            <a:r>
              <a:rPr lang="fa-IR" sz="1900" b="1" dirty="0">
                <a:solidFill>
                  <a:schemeClr val="tx2"/>
                </a:solidFill>
                <a:cs typeface="Homa" pitchFamily="2" charset="-78"/>
              </a:rPr>
              <a:t>كند يا خير؟ اين توسعه از چه نوعي است؟</a:t>
            </a:r>
            <a:endParaRPr lang="en-US" sz="1900" b="1" dirty="0">
              <a:solidFill>
                <a:schemeClr val="tx2"/>
              </a:solidFill>
              <a:cs typeface="Homa" pitchFamily="2" charset="-78"/>
            </a:endParaRPr>
          </a:p>
        </p:txBody>
      </p:sp>
      <p:pic>
        <p:nvPicPr>
          <p:cNvPr id="151557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محورهاي راهبردي در توسعه شهر بجنورد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4450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569207"/>
            <a:ext cx="9431483" cy="5116673"/>
          </a:xfrm>
        </p:spPr>
        <p:txBody>
          <a:bodyPr/>
          <a:lstStyle/>
          <a:p>
            <a:pPr algn="r" rtl="1" eaLnBrk="1" hangingPunct="1">
              <a:lnSpc>
                <a:spcPct val="150000"/>
              </a:lnSpc>
            </a:pPr>
            <a:r>
              <a:rPr lang="fa-IR" sz="2000" b="1" dirty="0" smtClean="0">
                <a:cs typeface="Titr" pitchFamily="2" charset="-78"/>
              </a:rPr>
              <a:t>مرحله اول:              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b="1" dirty="0" smtClean="0">
                <a:cs typeface="Nazanin" pitchFamily="2" charset="-78"/>
              </a:rPr>
              <a:t> رشد و توسعه سريع شهر بجنورد؛ حاصل تخليه روستاها و سكونتگاه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اطراف.</a:t>
            </a:r>
          </a:p>
          <a:p>
            <a:pPr algn="r" rtl="1" eaLnBrk="1" hangingPunct="1">
              <a:lnSpc>
                <a:spcPct val="150000"/>
              </a:lnSpc>
            </a:pPr>
            <a:endParaRPr lang="fa-IR" sz="2000" b="1" dirty="0" smtClean="0">
              <a:cs typeface="Nazanin" pitchFamily="2" charset="-78"/>
            </a:endParaRPr>
          </a:p>
          <a:p>
            <a:pPr algn="r" rtl="1" eaLnBrk="1" hangingPunct="1">
              <a:lnSpc>
                <a:spcPct val="150000"/>
              </a:lnSpc>
            </a:pPr>
            <a:r>
              <a:rPr lang="fa-IR" sz="2000" b="1" dirty="0" smtClean="0">
                <a:cs typeface="Titr" pitchFamily="2" charset="-78"/>
              </a:rPr>
              <a:t>  مرحله دوم: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b="1" dirty="0" smtClean="0">
                <a:cs typeface="Nazanin" pitchFamily="2" charset="-78"/>
              </a:rPr>
              <a:t> رشد و تورم روستاهاي برتر حوزه نفوذ(به لحاظ جمعيت و خدمات) در محدوده</a:t>
            </a:r>
            <a:r>
              <a:rPr lang="fa-IR" sz="2000" b="1" dirty="0" smtClean="0"/>
              <a:t>‌</a:t>
            </a:r>
            <a:r>
              <a:rPr lang="fa-IR" sz="2000" b="1" dirty="0" smtClean="0">
                <a:cs typeface="Nazanin" pitchFamily="2" charset="-78"/>
              </a:rPr>
              <a:t>هاي مجاور شهر در اثر پذيرش سرريز جمعيت شهر بجنورد 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558921"/>
            <a:ext cx="10150475" cy="77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sz="1900" b="1" dirty="0">
                <a:solidFill>
                  <a:schemeClr val="tx2"/>
                </a:solidFill>
                <a:cs typeface="Homa" pitchFamily="2" charset="-78"/>
              </a:rPr>
              <a:t>در صورت تشديد روند تمركزگرايي ناشي از تحولات سياسي-اداري شهر بجنورد، نحوه توسعه نواحي پيراموني به چه شكل خواهد بود؟</a:t>
            </a:r>
            <a:endParaRPr lang="en-US" sz="1900" b="1" dirty="0">
              <a:solidFill>
                <a:schemeClr val="tx2"/>
              </a:solidFill>
              <a:cs typeface="Homa" pitchFamily="2" charset="-78"/>
            </a:endParaRPr>
          </a:p>
        </p:txBody>
      </p:sp>
      <p:pic>
        <p:nvPicPr>
          <p:cNvPr id="154629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idx="1"/>
          </p:nvPr>
        </p:nvSpPr>
        <p:spPr>
          <a:xfrm>
            <a:off x="931833" y="1223629"/>
            <a:ext cx="8859146" cy="5462251"/>
          </a:xfrm>
        </p:spPr>
        <p:txBody>
          <a:bodyPr/>
          <a:lstStyle/>
          <a:p>
            <a:pPr algn="justLow" rtl="1" eaLnBrk="1" hangingPunct="1">
              <a:lnSpc>
                <a:spcPct val="150000"/>
              </a:lnSpc>
            </a:pPr>
            <a:r>
              <a:rPr lang="fa-IR" sz="2200" b="1" i="1" dirty="0" smtClean="0">
                <a:cs typeface="Nazanin" pitchFamily="2" charset="-78"/>
              </a:rPr>
              <a:t>بجنورد، شهري شهروندگرا و با </a:t>
            </a:r>
            <a:r>
              <a:rPr lang="fa-IR" sz="2200" b="1" i="1" dirty="0" smtClean="0">
                <a:solidFill>
                  <a:srgbClr val="FF0000"/>
                </a:solidFill>
                <a:cs typeface="Nazanin" pitchFamily="2" charset="-78"/>
              </a:rPr>
              <a:t>تركيب قومي متنوع و چند فرهنگي </a:t>
            </a:r>
            <a:r>
              <a:rPr lang="fa-IR" sz="2200" b="1" i="1" dirty="0" smtClean="0">
                <a:cs typeface="Nazanin" pitchFamily="2" charset="-78"/>
              </a:rPr>
              <a:t>است.</a:t>
            </a:r>
          </a:p>
          <a:p>
            <a:pPr algn="justLow" rtl="1" eaLnBrk="1" hangingPunct="1">
              <a:lnSpc>
                <a:spcPct val="150000"/>
              </a:lnSpc>
            </a:pPr>
            <a:r>
              <a:rPr lang="fa-IR" sz="2200" b="1" i="1">
                <a:cs typeface="Nazanin" pitchFamily="2" charset="-78"/>
              </a:rPr>
              <a:t>ب</a:t>
            </a:r>
            <a:r>
              <a:rPr lang="fa-IR" sz="2200" b="1" i="1" smtClean="0">
                <a:cs typeface="Nazanin" pitchFamily="2" charset="-78"/>
              </a:rPr>
              <a:t>جنورد </a:t>
            </a:r>
            <a:r>
              <a:rPr lang="fa-IR" sz="2200" b="1" i="1" dirty="0" smtClean="0">
                <a:cs typeface="Nazanin" pitchFamily="2" charset="-78"/>
              </a:rPr>
              <a:t>شهري است دانش</a:t>
            </a:r>
            <a:r>
              <a:rPr lang="fa-IR" sz="2200" b="1" i="1" dirty="0" smtClean="0"/>
              <a:t>‌</a:t>
            </a:r>
            <a:r>
              <a:rPr lang="fa-IR" sz="2200" b="1" i="1" dirty="0" smtClean="0">
                <a:cs typeface="Nazanin" pitchFamily="2" charset="-78"/>
              </a:rPr>
              <a:t>محور و</a:t>
            </a:r>
            <a:r>
              <a:rPr lang="fa-IR" sz="2200" b="1" i="1" dirty="0" smtClean="0">
                <a:solidFill>
                  <a:srgbClr val="FF0000"/>
                </a:solidFill>
                <a:cs typeface="Nazanin" pitchFamily="2" charset="-78"/>
              </a:rPr>
              <a:t> ارايه</a:t>
            </a:r>
            <a:r>
              <a:rPr lang="fa-IR" sz="2200" b="1" i="1" dirty="0" smtClean="0">
                <a:solidFill>
                  <a:srgbClr val="FF0000"/>
                </a:solidFill>
              </a:rPr>
              <a:t>‌</a:t>
            </a:r>
            <a:r>
              <a:rPr lang="fa-IR" sz="2200" b="1" i="1" dirty="0" smtClean="0">
                <a:solidFill>
                  <a:srgbClr val="FF0000"/>
                </a:solidFill>
                <a:cs typeface="Nazanin" pitchFamily="2" charset="-78"/>
              </a:rPr>
              <a:t>كننده خدمات برتر و پشتيبان توليد در مقياس  منطقه</a:t>
            </a:r>
            <a:r>
              <a:rPr lang="fa-IR" sz="2200" b="1" i="1" dirty="0" smtClean="0">
                <a:solidFill>
                  <a:srgbClr val="FF0000"/>
                </a:solidFill>
              </a:rPr>
              <a:t>‌</a:t>
            </a:r>
            <a:r>
              <a:rPr lang="fa-IR" sz="2200" b="1" i="1" dirty="0" smtClean="0">
                <a:solidFill>
                  <a:srgbClr val="FF0000"/>
                </a:solidFill>
                <a:cs typeface="Nazanin" pitchFamily="2" charset="-78"/>
              </a:rPr>
              <a:t>اي</a:t>
            </a:r>
          </a:p>
          <a:p>
            <a:pPr algn="justLow" rtl="1" eaLnBrk="1" hangingPunct="1">
              <a:lnSpc>
                <a:spcPct val="150000"/>
              </a:lnSpc>
            </a:pPr>
            <a:r>
              <a:rPr lang="fa-IR" sz="2200" b="1" i="1" dirty="0" smtClean="0">
                <a:cs typeface="Nazanin" pitchFamily="2" charset="-78"/>
              </a:rPr>
              <a:t>بجنورد شهري است مستقر بر پهنه مستعد طبيعي با توان فزاينده توسعه ظرفيت</a:t>
            </a:r>
            <a:r>
              <a:rPr lang="fa-IR" sz="2200" b="1" i="1" dirty="0" smtClean="0"/>
              <a:t>‌</a:t>
            </a:r>
            <a:r>
              <a:rPr lang="fa-IR" sz="2200" b="1" i="1" dirty="0" smtClean="0">
                <a:cs typeface="Nazanin" pitchFamily="2" charset="-78"/>
              </a:rPr>
              <a:t>ها و جاذبه</a:t>
            </a:r>
            <a:r>
              <a:rPr lang="fa-IR" sz="2200" b="1" i="1" dirty="0" smtClean="0"/>
              <a:t>‌</a:t>
            </a:r>
            <a:r>
              <a:rPr lang="fa-IR" sz="2200" b="1" i="1" dirty="0" smtClean="0">
                <a:cs typeface="Nazanin" pitchFamily="2" charset="-78"/>
              </a:rPr>
              <a:t>هاي </a:t>
            </a:r>
            <a:r>
              <a:rPr lang="fa-IR" sz="2200" b="1" i="1" smtClean="0">
                <a:cs typeface="Nazanin" pitchFamily="2" charset="-78"/>
              </a:rPr>
              <a:t>گردشگري  زيارتي اکوتوريستي ويژه</a:t>
            </a:r>
            <a:r>
              <a:rPr lang="fa-IR" sz="2200" b="1" i="1" smtClean="0"/>
              <a:t>‌</a:t>
            </a:r>
            <a:r>
              <a:rPr lang="fa-IR" sz="2200" b="1" i="1" smtClean="0">
                <a:cs typeface="Nazanin" pitchFamily="2" charset="-78"/>
              </a:rPr>
              <a:t> </a:t>
            </a:r>
            <a:r>
              <a:rPr lang="fa-IR" sz="2200" b="1" i="1" dirty="0" smtClean="0">
                <a:cs typeface="Nazanin" pitchFamily="2" charset="-78"/>
              </a:rPr>
              <a:t>خود </a:t>
            </a:r>
            <a:r>
              <a:rPr lang="fa-IR" sz="2200" b="1" i="1" dirty="0" smtClean="0">
                <a:solidFill>
                  <a:srgbClr val="FF0000"/>
                </a:solidFill>
                <a:cs typeface="Nazanin" pitchFamily="2" charset="-78"/>
              </a:rPr>
              <a:t>(زيارتي و اکوتوريستي)</a:t>
            </a:r>
          </a:p>
          <a:p>
            <a:pPr algn="justLow" rtl="1" eaLnBrk="1" hangingPunct="1">
              <a:lnSpc>
                <a:spcPct val="150000"/>
              </a:lnSpc>
            </a:pPr>
            <a:r>
              <a:rPr lang="fa-IR" sz="2200" b="1" i="1" dirty="0" smtClean="0">
                <a:cs typeface="Nazanin" pitchFamily="2" charset="-78"/>
              </a:rPr>
              <a:t>بجنورد شهري است مستقر در مفصل طبيعي كوهستاني ـ معتدل خزري و در ميانه راه مشهد به شمال و غرب كشور با </a:t>
            </a:r>
            <a:r>
              <a:rPr lang="fa-IR" sz="2200" b="1" i="1" smtClean="0">
                <a:cs typeface="Nazanin" pitchFamily="2" charset="-78"/>
              </a:rPr>
              <a:t>نقش </a:t>
            </a:r>
            <a:r>
              <a:rPr lang="fa-IR" sz="2200" b="1" i="1" smtClean="0">
                <a:solidFill>
                  <a:srgbClr val="FF0000"/>
                </a:solidFill>
                <a:cs typeface="Nazanin" pitchFamily="2" charset="-78"/>
              </a:rPr>
              <a:t>منزل‌گاه‌ مياني </a:t>
            </a:r>
            <a:r>
              <a:rPr lang="fa-IR" sz="2200" b="1" i="1" dirty="0" smtClean="0">
                <a:solidFill>
                  <a:srgbClr val="FF0000"/>
                </a:solidFill>
                <a:cs typeface="Nazanin" pitchFamily="2" charset="-78"/>
              </a:rPr>
              <a:t>براي زوار بارگاه  امام رضا (ع)</a:t>
            </a:r>
            <a:endParaRPr lang="en-US" sz="2200" b="1" i="1" dirty="0" smtClean="0">
              <a:solidFill>
                <a:srgbClr val="FF0000"/>
              </a:solidFill>
              <a:cs typeface="Nazanin" pitchFamily="2" charset="-78"/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>
                <a:cs typeface="Homa" pitchFamily="2" charset="-78"/>
              </a:rPr>
              <a:t>چشم‌انداز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36197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6498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معيارهاي برنامه‌ريزي و طراحي: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1- </a:t>
            </a:r>
            <a:r>
              <a:rPr lang="fa-IR" sz="2000" b="1" dirty="0" smtClean="0">
                <a:solidFill>
                  <a:srgbClr val="FF0000"/>
                </a:solidFill>
                <a:cs typeface="Nazanin" pitchFamily="2" charset="-78"/>
              </a:rPr>
              <a:t>افزايش 113 هزار نفري </a:t>
            </a:r>
            <a:r>
              <a:rPr lang="fa-IR" sz="2000" b="1" dirty="0" smtClean="0">
                <a:cs typeface="Nazanin" pitchFamily="2" charset="-78"/>
              </a:rPr>
              <a:t>جمعيت شهر طي دوره 15 ساله (1400-1385)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	1-1- </a:t>
            </a:r>
            <a:r>
              <a:rPr lang="fa-IR" sz="2000" b="1" dirty="0" smtClean="0">
                <a:solidFill>
                  <a:srgbClr val="FF0000"/>
                </a:solidFill>
                <a:cs typeface="Nazanin" pitchFamily="2" charset="-78"/>
              </a:rPr>
              <a:t>عدم تخريب اراضي زراعي و باغات پيراموني شهر </a:t>
            </a:r>
            <a:r>
              <a:rPr lang="fa-IR" sz="2000" b="1" dirty="0" smtClean="0">
                <a:cs typeface="Nazanin" pitchFamily="2" charset="-78"/>
              </a:rPr>
              <a:t>و دست‌يابي به توسعه پايدار زيست محيطي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	2-1- </a:t>
            </a:r>
            <a:r>
              <a:rPr lang="fa-IR" sz="2000" b="1" dirty="0" smtClean="0">
                <a:solidFill>
                  <a:srgbClr val="FF0000"/>
                </a:solidFill>
                <a:cs typeface="Nazanin" pitchFamily="2" charset="-78"/>
              </a:rPr>
              <a:t>پيشگيري از توسعه سکونتگاه‌هاي غيررسمي </a:t>
            </a:r>
            <a:r>
              <a:rPr lang="fa-IR" sz="2000" b="1" dirty="0" smtClean="0">
                <a:cs typeface="Nazanin" pitchFamily="2" charset="-78"/>
              </a:rPr>
              <a:t>و همچنين بافت‌هاي روستايي الحاقي به شهر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2- </a:t>
            </a:r>
            <a:r>
              <a:rPr lang="fa-IR" sz="2000" b="1" dirty="0" smtClean="0">
                <a:solidFill>
                  <a:srgbClr val="FF0000"/>
                </a:solidFill>
                <a:cs typeface="Nazanin" pitchFamily="2" charset="-78"/>
              </a:rPr>
              <a:t>تمرکز اسکان و سکونت در محدوده فعلي </a:t>
            </a:r>
            <a:r>
              <a:rPr lang="fa-IR" sz="2000" b="1" dirty="0" smtClean="0">
                <a:cs typeface="Nazanin" pitchFamily="2" charset="-78"/>
              </a:rPr>
              <a:t>شهرو شهرک گلستان (به صورت منفصل)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3- توجه ويژه به مبحث </a:t>
            </a:r>
            <a:r>
              <a:rPr lang="fa-IR" sz="2000" b="1" dirty="0" smtClean="0">
                <a:solidFill>
                  <a:srgbClr val="FF0000"/>
                </a:solidFill>
                <a:cs typeface="Nazanin" pitchFamily="2" charset="-78"/>
              </a:rPr>
              <a:t>جلب گردشگر </a:t>
            </a:r>
            <a:r>
              <a:rPr lang="fa-IR" sz="2000" b="1" dirty="0" smtClean="0">
                <a:cs typeface="Nazanin" pitchFamily="2" charset="-78"/>
              </a:rPr>
              <a:t>در عرصه ملي و فرامنطقه‌اي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4- استقرار عملکردها و </a:t>
            </a:r>
            <a:r>
              <a:rPr lang="fa-IR" sz="2000" b="1" dirty="0" smtClean="0">
                <a:solidFill>
                  <a:srgbClr val="FF0000"/>
                </a:solidFill>
                <a:cs typeface="Nazanin" pitchFamily="2" charset="-78"/>
              </a:rPr>
              <a:t>فعاليت‌هاي درشت‌دانه در دو کانون اقماري مجاور شهر </a:t>
            </a:r>
            <a:r>
              <a:rPr lang="fa-IR" sz="2000" b="1" dirty="0" smtClean="0">
                <a:cs typeface="Nazanin" pitchFamily="2" charset="-78"/>
              </a:rPr>
              <a:t>(تخته‌ارکان و حمزانلو)</a:t>
            </a:r>
          </a:p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5- </a:t>
            </a:r>
            <a:r>
              <a:rPr lang="fa-IR" sz="2000" b="1" dirty="0" smtClean="0">
                <a:solidFill>
                  <a:srgbClr val="FF0000"/>
                </a:solidFill>
                <a:cs typeface="Nazanin" pitchFamily="2" charset="-78"/>
              </a:rPr>
              <a:t>تسهيل دسترسي‌هاي برون شهري و درون شهري </a:t>
            </a:r>
            <a:r>
              <a:rPr lang="fa-IR" sz="2000" b="1" dirty="0" smtClean="0">
                <a:cs typeface="Nazanin" pitchFamily="2" charset="-78"/>
              </a:rPr>
              <a:t>به ويژه هسته مرکزي تجاري شهر</a:t>
            </a: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/>
            <a:endParaRPr lang="en-US" b="1" dirty="0">
              <a:cs typeface="Homa" pitchFamily="2" charset="-78"/>
            </a:endParaRPr>
          </a:p>
        </p:txBody>
      </p:sp>
      <p:pic>
        <p:nvPicPr>
          <p:cNvPr id="134149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algn="r" rtl="1"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a-IR" sz="2200" b="1" dirty="0" smtClean="0">
                <a:cs typeface="Nazanin" pitchFamily="2" charset="-78"/>
              </a:rPr>
              <a:t>پهنه‌بندي: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1- سکونت: در دو کانون شهري بجنورد و شهرک گلستان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2- کار و فعاليت: هسته مرکزي شهر و پيرامون محورهاي دسترسي و پهنه‌هاي صنعتي ـ خدماتي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3- مختلط سکونت ـ فعاليت: استقرار در مجاورت دسترسي‌هاي اصلي 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4- خدمات رفاهي ـ عمومي: به صورت لکه‌هاي منفرد در سطح شهر بر اساس سلسله مراتب عملکردي</a:t>
            </a:r>
          </a:p>
          <a:p>
            <a:pPr algn="r" rtl="1"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a-IR" sz="2000" b="1" dirty="0" smtClean="0">
                <a:cs typeface="Nazanin" pitchFamily="2" charset="-78"/>
              </a:rPr>
              <a:t>5- فضاهاي سبز و باز: به دو صورت درون و برون‌شهري</a:t>
            </a: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>
                <a:cs typeface="Homa" pitchFamily="2" charset="-78"/>
              </a:rPr>
              <a:t>سازمان فضايي و الگوي توسعه کالبدي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137221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9570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/>
            <a:endParaRPr lang="en-US" b="1" dirty="0">
              <a:cs typeface="Homa" pitchFamily="2" charset="-78"/>
            </a:endParaRPr>
          </a:p>
        </p:txBody>
      </p:sp>
      <p:pic>
        <p:nvPicPr>
          <p:cNvPr id="155653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7"/>
          <p:cNvSpPr txBox="1">
            <a:spLocks noChangeArrowheads="1"/>
          </p:cNvSpPr>
          <p:nvPr/>
        </p:nvSpPr>
        <p:spPr bwMode="auto">
          <a:xfrm>
            <a:off x="8312464" y="1569208"/>
            <a:ext cx="1838011" cy="113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b="1">
                <a:cs typeface="Homa" pitchFamily="2" charset="-78"/>
              </a:rPr>
              <a:t>کاربري اراضي پيشنهادي</a:t>
            </a:r>
            <a:endParaRPr lang="en-US" b="1">
              <a:cs typeface="Homa" pitchFamily="2" charset="-78"/>
            </a:endParaRPr>
          </a:p>
        </p:txBody>
      </p:sp>
      <p:pic>
        <p:nvPicPr>
          <p:cNvPr id="109575" name="Picture 9" descr="Kalbadi-Kasri&amp;Mazad Final for PP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7480" y="610051"/>
            <a:ext cx="6040942" cy="691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10594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/>
            <a:endParaRPr lang="en-US" b="1" dirty="0">
              <a:cs typeface="Homa" pitchFamily="2" charset="-78"/>
            </a:endParaRPr>
          </a:p>
        </p:txBody>
      </p:sp>
      <p:pic>
        <p:nvPicPr>
          <p:cNvPr id="138245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Picture 6" descr="سازمان فضايي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2005" y="1103025"/>
            <a:ext cx="807947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0" y="5308610"/>
            <a:ext cx="1838011" cy="136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سازمان فضايي پيشنهادي </a:t>
            </a:r>
            <a:br>
              <a:rPr lang="fa-IR" sz="2000" b="1" dirty="0">
                <a:cs typeface="Homa" pitchFamily="2" charset="-78"/>
              </a:rPr>
            </a:br>
            <a:r>
              <a:rPr lang="fa-IR" sz="2000" b="1" dirty="0">
                <a:cs typeface="Homa" pitchFamily="2" charset="-78"/>
              </a:rPr>
              <a:t>حريم بجنورد</a:t>
            </a:r>
            <a:endParaRPr lang="en-US" sz="2000" b="1" dirty="0">
              <a:cs typeface="Homa" pitchFamily="2" charset="-78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5012154" y="3376364"/>
            <a:ext cx="999187" cy="4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>
              <a:spcBef>
                <a:spcPct val="50000"/>
              </a:spcBef>
            </a:pPr>
            <a:r>
              <a:rPr lang="fa-IR" sz="2200" b="1" dirty="0">
                <a:cs typeface="Titr" pitchFamily="2" charset="-78"/>
              </a:rPr>
              <a:t>بجنورد</a:t>
            </a:r>
            <a:endParaRPr lang="en-US" sz="2200" b="1" dirty="0">
              <a:cs typeface="Titr" pitchFamily="2" charset="-78"/>
            </a:endParaRP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4715197" y="2255862"/>
            <a:ext cx="999187" cy="25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>
              <a:spcBef>
                <a:spcPct val="50000"/>
              </a:spcBef>
            </a:pPr>
            <a:r>
              <a:rPr lang="fa-IR" sz="1000" b="1" dirty="0">
                <a:cs typeface="Titr" pitchFamily="2" charset="-78"/>
              </a:rPr>
              <a:t>گلستان</a:t>
            </a:r>
            <a:endParaRPr lang="en-US" sz="1000" b="1" dirty="0">
              <a:cs typeface="Titr" pitchFamily="2" charset="-78"/>
            </a:endParaRP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3860026" y="4689014"/>
            <a:ext cx="999187" cy="27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>
              <a:spcBef>
                <a:spcPct val="50000"/>
              </a:spcBef>
            </a:pPr>
            <a:r>
              <a:rPr lang="fa-IR" sz="1100" b="1" dirty="0">
                <a:cs typeface="Titr" pitchFamily="2" charset="-78"/>
              </a:rPr>
              <a:t>تخته ارکان</a:t>
            </a:r>
            <a:endParaRPr lang="en-US" sz="1100" b="1" dirty="0">
              <a:cs typeface="Titr" pitchFamily="2" charset="-78"/>
            </a:endParaRPr>
          </a:p>
        </p:txBody>
      </p:sp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4859213" y="4977046"/>
            <a:ext cx="999187" cy="27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>
              <a:spcBef>
                <a:spcPct val="50000"/>
              </a:spcBef>
            </a:pPr>
            <a:r>
              <a:rPr lang="fa-IR" sz="1100" b="1" dirty="0">
                <a:cs typeface="Titr" pitchFamily="2" charset="-78"/>
              </a:rPr>
              <a:t>حمزانلو</a:t>
            </a:r>
            <a:endParaRPr lang="en-US" sz="1100" b="1" dirty="0">
              <a:cs typeface="Titr" pitchFamily="2" charset="-78"/>
            </a:endParaRPr>
          </a:p>
        </p:txBody>
      </p:sp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3732901" y="5136182"/>
            <a:ext cx="1198320" cy="25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1000" b="1" dirty="0">
                <a:cs typeface="Titr" pitchFamily="2" charset="-78"/>
              </a:rPr>
              <a:t>بش‌قارداش</a:t>
            </a:r>
            <a:endParaRPr lang="en-US" sz="1000" b="1" dirty="0">
              <a:cs typeface="Titr" pitchFamily="2" charset="-78"/>
            </a:endParaRPr>
          </a:p>
        </p:txBody>
      </p: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3444869" y="3032830"/>
            <a:ext cx="1198320" cy="27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1100" b="1" dirty="0">
                <a:cs typeface="Titr" pitchFamily="2" charset="-78"/>
              </a:rPr>
              <a:t>شهرک صنعتي</a:t>
            </a:r>
            <a:endParaRPr lang="en-US" sz="1100" b="1" dirty="0">
              <a:cs typeface="Titr" pitchFamily="2" charset="-78"/>
            </a:endParaRPr>
          </a:p>
        </p:txBody>
      </p:sp>
      <p:sp>
        <p:nvSpPr>
          <p:cNvPr id="110607" name="Text Box 16"/>
          <p:cNvSpPr txBox="1">
            <a:spLocks noChangeArrowheads="1"/>
          </p:cNvSpPr>
          <p:nvPr/>
        </p:nvSpPr>
        <p:spPr bwMode="auto">
          <a:xfrm>
            <a:off x="6541213" y="3176846"/>
            <a:ext cx="1198320" cy="27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1100" b="1" dirty="0">
                <a:cs typeface="Titr" pitchFamily="2" charset="-78"/>
              </a:rPr>
              <a:t>باباامان</a:t>
            </a:r>
            <a:endParaRPr lang="en-US" sz="1100" b="1" dirty="0">
              <a:cs typeface="Titr" pitchFamily="2" charset="-78"/>
            </a:endParaRPr>
          </a:p>
        </p:txBody>
      </p:sp>
      <p:sp>
        <p:nvSpPr>
          <p:cNvPr id="110608" name="Text Box 17"/>
          <p:cNvSpPr txBox="1">
            <a:spLocks noChangeArrowheads="1"/>
          </p:cNvSpPr>
          <p:nvPr/>
        </p:nvSpPr>
        <p:spPr bwMode="auto">
          <a:xfrm>
            <a:off x="8099573" y="2440260"/>
            <a:ext cx="1198320" cy="27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1100" b="1" dirty="0">
                <a:cs typeface="Titr" pitchFamily="2" charset="-78"/>
              </a:rPr>
              <a:t>پتروشيمي</a:t>
            </a:r>
            <a:endParaRPr lang="en-US" sz="1100" b="1" dirty="0">
              <a:cs typeface="Titr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9" descr="nezam-pahnehband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023" y="1165206"/>
            <a:ext cx="8516882" cy="602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تجزيه و تحليل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13667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113669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/>
            <a:endParaRPr lang="en-US" b="1" dirty="0">
              <a:cs typeface="Homa" pitchFamily="2" charset="-78"/>
            </a:endParaRPr>
          </a:p>
        </p:txBody>
      </p:sp>
      <p:pic>
        <p:nvPicPr>
          <p:cNvPr id="143365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0" y="5308610"/>
            <a:ext cx="1838011" cy="93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2000" b="1" dirty="0">
                <a:cs typeface="Homa" pitchFamily="2" charset="-78"/>
              </a:rPr>
              <a:t>الگوي توسعه پيشنهادي شهر</a:t>
            </a:r>
            <a:endParaRPr lang="en-US" sz="2000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0852"/>
            <a:ext cx="10150475" cy="45720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en-US" sz="2200" b="1" dirty="0" smtClean="0">
                <a:solidFill>
                  <a:schemeClr val="bg1"/>
                </a:solidFill>
                <a:cs typeface="Titr" pitchFamily="2" charset="-78"/>
              </a:rPr>
              <a:t>SWOT </a:t>
            </a:r>
            <a:r>
              <a:rPr lang="fa-IR" sz="2200" b="1" dirty="0" smtClean="0">
                <a:solidFill>
                  <a:schemeClr val="bg1"/>
                </a:solidFill>
                <a:cs typeface="Titr" pitchFamily="2" charset="-78"/>
              </a:rPr>
              <a:t>(راهبردهاي تهاجمي)</a:t>
            </a:r>
            <a:endParaRPr lang="en-US" sz="22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21509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0" name="Picture 6" descr="Ghovat"/>
          <p:cNvPicPr>
            <a:picLocks noChangeAspect="1" noChangeArrowheads="1"/>
          </p:cNvPicPr>
          <p:nvPr/>
        </p:nvPicPr>
        <p:blipFill>
          <a:blip r:embed="rId3" cstate="print"/>
          <a:srcRect l="17632" t="3534" r="17633" b="27776"/>
          <a:stretch>
            <a:fillRect/>
          </a:stretch>
        </p:blipFill>
        <p:spPr bwMode="auto">
          <a:xfrm>
            <a:off x="5674397" y="899209"/>
            <a:ext cx="4476078" cy="671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Picture 3" descr="Forsat"/>
          <p:cNvPicPr>
            <a:picLocks noChangeAspect="1" noChangeArrowheads="1"/>
          </p:cNvPicPr>
          <p:nvPr/>
        </p:nvPicPr>
        <p:blipFill>
          <a:blip r:embed="rId4" cstate="print"/>
          <a:srcRect l="8313" t="8743" r="8102" b="28622"/>
          <a:stretch>
            <a:fillRect/>
          </a:stretch>
        </p:blipFill>
        <p:spPr bwMode="auto">
          <a:xfrm>
            <a:off x="217453" y="1858364"/>
            <a:ext cx="5431209" cy="575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3" descr="Zaaef"/>
          <p:cNvPicPr>
            <a:picLocks noChangeAspect="1" noChangeArrowheads="1"/>
          </p:cNvPicPr>
          <p:nvPr/>
        </p:nvPicPr>
        <p:blipFill>
          <a:blip r:embed="rId2" cstate="print"/>
          <a:srcRect l="20004" t="3207" r="20486" b="7245"/>
          <a:stretch>
            <a:fillRect/>
          </a:stretch>
        </p:blipFill>
        <p:spPr bwMode="auto">
          <a:xfrm>
            <a:off x="5647965" y="588894"/>
            <a:ext cx="4423210" cy="69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4" name="Picture 6" descr="Forsat"/>
          <p:cNvPicPr>
            <a:picLocks noChangeAspect="1" noChangeArrowheads="1"/>
          </p:cNvPicPr>
          <p:nvPr/>
        </p:nvPicPr>
        <p:blipFill>
          <a:blip r:embed="rId4" cstate="print"/>
          <a:srcRect l="8313" t="8743" r="8102" b="28622"/>
          <a:stretch>
            <a:fillRect/>
          </a:stretch>
        </p:blipFill>
        <p:spPr bwMode="auto">
          <a:xfrm>
            <a:off x="217453" y="1764727"/>
            <a:ext cx="5431209" cy="575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0852"/>
            <a:ext cx="10150475" cy="45720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en-US" sz="2200" b="1" dirty="0" smtClean="0">
                <a:solidFill>
                  <a:schemeClr val="bg1"/>
                </a:solidFill>
                <a:cs typeface="Titr" pitchFamily="2" charset="-78"/>
              </a:rPr>
              <a:t>SWOT </a:t>
            </a:r>
            <a:r>
              <a:rPr lang="fa-IR" sz="2200" b="1" dirty="0" smtClean="0">
                <a:solidFill>
                  <a:schemeClr val="bg1"/>
                </a:solidFill>
                <a:cs typeface="Titr" pitchFamily="2" charset="-78"/>
              </a:rPr>
              <a:t>(راهبردهاي انطباقي)</a:t>
            </a:r>
            <a:endParaRPr lang="en-US" sz="22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6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حوزه نفوذ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008524"/>
            <a:ext cx="9431483" cy="5677356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pic>
        <p:nvPicPr>
          <p:cNvPr id="15364" name="Picture 4" descr="نقشه موقعيت حوزه نفوذ در استان و شهرستان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3403" y="1022330"/>
            <a:ext cx="795044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60329" y="5808676"/>
            <a:ext cx="1838011" cy="85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sz="1800" b="1" dirty="0">
                <a:cs typeface="Homa" pitchFamily="2" charset="-78"/>
              </a:rPr>
              <a:t>موقعيت حوزه نفوذ در شهرستان بجنورد</a:t>
            </a:r>
            <a:endParaRPr lang="en-US" sz="1800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Eghteza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7199" y="2408469"/>
            <a:ext cx="4913112" cy="368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8711"/>
            <a:ext cx="10150475" cy="45720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en-US" sz="2200" b="1" dirty="0" smtClean="0">
                <a:solidFill>
                  <a:schemeClr val="bg1"/>
                </a:solidFill>
                <a:cs typeface="Titr" pitchFamily="2" charset="-78"/>
              </a:rPr>
              <a:t>SWOT </a:t>
            </a:r>
            <a:r>
              <a:rPr lang="fa-IR" sz="2200" b="1" dirty="0" smtClean="0">
                <a:solidFill>
                  <a:schemeClr val="bg1"/>
                </a:solidFill>
                <a:cs typeface="Titr" pitchFamily="2" charset="-78"/>
              </a:rPr>
              <a:t>(راهبردهاي اقتضايي)</a:t>
            </a:r>
            <a:endParaRPr lang="en-US" sz="22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23556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Picture 5" descr="Ghovat"/>
          <p:cNvPicPr>
            <a:picLocks noChangeAspect="1" noChangeArrowheads="1"/>
          </p:cNvPicPr>
          <p:nvPr/>
        </p:nvPicPr>
        <p:blipFill>
          <a:blip r:embed="rId4" cstate="print"/>
          <a:srcRect l="17632" t="3534" r="17633" b="27776"/>
          <a:stretch>
            <a:fillRect/>
          </a:stretch>
        </p:blipFill>
        <p:spPr bwMode="auto">
          <a:xfrm>
            <a:off x="5232078" y="648841"/>
            <a:ext cx="4839098" cy="671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6" descr="Tahdid"/>
          <p:cNvPicPr>
            <a:picLocks noChangeAspect="1" noChangeArrowheads="1"/>
          </p:cNvPicPr>
          <p:nvPr/>
        </p:nvPicPr>
        <p:blipFill>
          <a:blip r:embed="rId5" cstate="print"/>
          <a:srcRect l="18578" t="3207" r="18576" b="37202"/>
          <a:stretch>
            <a:fillRect/>
          </a:stretch>
        </p:blipFill>
        <p:spPr bwMode="auto">
          <a:xfrm>
            <a:off x="315441" y="613577"/>
            <a:ext cx="4916636" cy="631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Defa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731" y="2168680"/>
            <a:ext cx="5498174" cy="415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8711"/>
            <a:ext cx="10150475" cy="43021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en-US" sz="2200" b="1" dirty="0" smtClean="0">
                <a:solidFill>
                  <a:schemeClr val="bg1"/>
                </a:solidFill>
                <a:cs typeface="Titr" pitchFamily="2" charset="-78"/>
              </a:rPr>
              <a:t>SWOT </a:t>
            </a:r>
            <a:r>
              <a:rPr lang="fa-IR" sz="2200" b="1" dirty="0" smtClean="0">
                <a:solidFill>
                  <a:schemeClr val="bg1"/>
                </a:solidFill>
                <a:cs typeface="Titr" pitchFamily="2" charset="-78"/>
              </a:rPr>
              <a:t>(راهبردهاي دفاعي)</a:t>
            </a:r>
            <a:endParaRPr lang="en-US" sz="22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133125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5" descr="Zaaef"/>
          <p:cNvPicPr>
            <a:picLocks noChangeAspect="1" noChangeArrowheads="1"/>
          </p:cNvPicPr>
          <p:nvPr/>
        </p:nvPicPr>
        <p:blipFill>
          <a:blip r:embed="rId4" cstate="print"/>
          <a:srcRect l="20004" t="3207" r="20486" b="7245"/>
          <a:stretch>
            <a:fillRect/>
          </a:stretch>
        </p:blipFill>
        <p:spPr bwMode="auto">
          <a:xfrm>
            <a:off x="5232078" y="588894"/>
            <a:ext cx="4839098" cy="69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6" descr="Tahdid"/>
          <p:cNvPicPr>
            <a:picLocks noChangeAspect="1" noChangeArrowheads="1"/>
          </p:cNvPicPr>
          <p:nvPr/>
        </p:nvPicPr>
        <p:blipFill>
          <a:blip r:embed="rId5" cstate="print"/>
          <a:srcRect l="18578" t="3207" r="18576" b="37202"/>
          <a:stretch>
            <a:fillRect/>
          </a:stretch>
        </p:blipFill>
        <p:spPr bwMode="auto">
          <a:xfrm>
            <a:off x="315441" y="613577"/>
            <a:ext cx="4916636" cy="631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9176" y="1269471"/>
          <a:ext cx="9558363" cy="5247145"/>
        </p:xfrm>
        <a:graphic>
          <a:graphicData uri="http://schemas.openxmlformats.org/drawingml/2006/table">
            <a:tbl>
              <a:tblPr rtl="1"/>
              <a:tblGrid>
                <a:gridCol w="3185915"/>
                <a:gridCol w="3185915"/>
                <a:gridCol w="3186533"/>
              </a:tblGrid>
              <a:tr h="426102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latin typeface="Times New Roman"/>
                          <a:ea typeface="Times New Roman"/>
                          <a:cs typeface="Nazanin" pitchFamily="2" charset="-78"/>
                        </a:rPr>
                        <a:t>مديريت </a:t>
                      </a:r>
                      <a:r>
                        <a:rPr lang="fa-IR" sz="18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و ماليه شهري</a:t>
                      </a:r>
                      <a:endParaRPr lang="en-US" sz="18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8277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اهداف خرد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راهبردها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سياست‌ها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2766">
                <a:tc>
                  <a:txBody>
                    <a:bodyPr/>
                    <a:lstStyle/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ايجاد نظام مديريتي جامع، هدف‌مند، با ثبات و يکپارچه و مبتني بر مشارکت مردم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خودکفايي شهر در راستاي تأمين نيازهاي مالي خود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هماهنگي درون و بيرون سازماني نهادهاي مرتبط با امور شهري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استقرار نظام يکپارچه کنترل بر اجرا به منظور تأمين ضمانت اجرايي لازم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به‌کارگيري سياست‌ها و تمهيدات لازم جهت تشويق ساکنان به مشارکت در امور شهري و سازمان‌ها و ارگان‌هاي دست‌اندرکار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افزايش سرمايه‌گذاري در طرح عمراني از طريق منابع درآمدي پايدار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بهره‌گيري از نظام جامع، کل‌نگر و آينده‌نگر در سيستم مديريت شهري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تبيين ضرورت بهره‌گيري از نيروهاي متخصص، کارآزموده و آموزش ديده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شفاف‌سازي و تصريح وظايف و فعاليت‌هاي دستگاه‌ها و نهادهاي مختلف مرتبط با امور شهري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تبليغات و فرهنگ‌سازي ميان شهروندان در راستاي جلب مشارکت آنان در امور شهري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کنترل و تحديد هزينه‌هاي خدمات و بهره‌گيري بيشتر در تأمين هزينه‌هاي خدمات اداري و بهره‌گيري بيشتر در تأمين هزينه‌هاي عمراني شهر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استفاده از قابليت‌هاي ممتاز شهر به خصوص وجود ظرفيت‌هاي بالا در زمينه ساخت‌وساز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به‌کارگيري نيروهاي متخصص و آموزش ديده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نظام‌مند کردن برنامه‌ها و جلوگيري از بخشي‌شدن آن‌ها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متعادل نمودن نحوه توزيع نيروي انساني در بخش‌هاي مختلف با توجه به تحصيلات و تخصص آن‌ها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77579"/>
            <a:ext cx="10150475" cy="430210"/>
          </a:xfrm>
          <a:prstGeom prst="rect">
            <a:avLst/>
          </a:prstGeom>
          <a:solidFill>
            <a:srgbClr val="006600"/>
          </a:solidFill>
        </p:spPr>
        <p:txBody>
          <a:bodyPr lIns="101526" tIns="50763" rIns="101526" bIns="50763"/>
          <a:lstStyle/>
          <a:p>
            <a:pPr marL="299642" algn="r" rtl="1">
              <a:defRPr/>
            </a:pPr>
            <a:r>
              <a:rPr lang="fa-IR" b="1" dirty="0">
                <a:solidFill>
                  <a:schemeClr val="bg1"/>
                </a:solidFill>
                <a:latin typeface="+mj-lt"/>
                <a:ea typeface="+mj-ea"/>
                <a:cs typeface="Titr" pitchFamily="2" charset="-78"/>
              </a:rPr>
              <a:t>اهداف، راهبردها و سیاست های توسعه شهر بجنورد</a:t>
            </a:r>
            <a:endParaRPr lang="en-US" b="1" dirty="0">
              <a:solidFill>
                <a:schemeClr val="bg1"/>
              </a:solidFill>
              <a:latin typeface="+mj-lt"/>
              <a:ea typeface="+mj-ea"/>
              <a:cs typeface="Titr" pitchFamily="2" charset="-78"/>
            </a:endParaRPr>
          </a:p>
        </p:txBody>
      </p:sp>
      <p:pic>
        <p:nvPicPr>
          <p:cNvPr id="29715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3762" y="1441588"/>
          <a:ext cx="9558364" cy="5295782"/>
        </p:xfrm>
        <a:graphic>
          <a:graphicData uri="http://schemas.openxmlformats.org/drawingml/2006/table">
            <a:tbl>
              <a:tblPr rtl="1"/>
              <a:tblGrid>
                <a:gridCol w="3185916"/>
                <a:gridCol w="3185916"/>
                <a:gridCol w="3186532"/>
              </a:tblGrid>
              <a:tr h="327695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latin typeface="Times New Roman"/>
                          <a:ea typeface="Times New Roman"/>
                          <a:cs typeface="Nazanin" pitchFamily="2" charset="-78"/>
                        </a:rPr>
                        <a:t>نحوه </a:t>
                      </a:r>
                      <a:r>
                        <a:rPr lang="fa-IR" sz="18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بهره‌برداري از زمين</a:t>
                      </a:r>
                      <a:endParaRPr lang="en-US" sz="18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057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اهداف خرد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راهبردها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سياست‌ها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1030">
                <a:tc>
                  <a:txBody>
                    <a:bodyPr/>
                    <a:lstStyle/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تأمين و ظرفيت‌سازي فضايي ـ کالبدي براي توسعه متوازن شهر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بهره‌گيري نظام‌مند و بهينه از اراضي دروني شهر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انتظام‌بخشي کاربري‌ها و ساماندهي پهنه‌هاي فعاليتي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توزيع متوازن کاربري‌ها و خدمات در سطح شهر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4300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محدوديت توسعه پيوسته شهر و كنترل بر اراضي پيراموني آن به لحاظ ارزش‌هاي اكولوژيكي و عدم نياز به افزايش سطح شهر به لحاظ حامل‌هاي زيست‌محيطي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4300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پالايش فضايي و عملکردي و ايجاد تنوع در نحوه استقرار فعاليت‌ها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اعمال نظام سلسله مراتبي بر نحوه توزيع کاربري‌ها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رفع تعارض توسعه شهري با توسعه محيطي (اکولوژيک)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تأمين انسجام کالبدي و تقويت پيوستگي کالبدي شهر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3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ارتقاء کيفيت سکونت و زندگي در بافت‌هاي پيراموني و سکونتگاه‌هاي غيررسمي</a:t>
                      </a:r>
                      <a:endParaRPr lang="en-US" sz="13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تهيه طرح‌هاي توانمندسازي سکونتگاه‌هاي غيررسمي به همراه تأمين خدمات آن‌ها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بهبود و افزايش شاخص‌هاي استفاده از زمين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طرح ايجاد کمربند سبز در پيرامون بافت‌هاي شهري به جهت جلوگيري از توسعه بافت‌هاي شهري (به ويژه توسعه در سکونتگاه‌هاي غير رسمي و بافت‌هاي روستايي ملحق شده به شهر)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ضرورت اعمال سياست‌هاي خروج کاربري‌هاي نامتجانس و ناسازگار از جمله صنايع مزاحم و آلاينده و پادگان‌ها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برنامه‌ريزي آموزشي جهت بالابردن سطح آگاهي و مشارکت شهروندان به ويژه در سکونتگاه‌هاي غيررسمي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جلوگيري از توسعه‌هاي آتي شهر در پهنه‌هاي اکولوژيک و اراضي کشاورزي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ارتقاء کيفيت ساختار فضايي شهر از طريق ايجاد و تقويت محورها و پهنه‌هاي خدماتي منسجم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3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تقويت و توسعه کاربري‌ها با عملکرد مختلط</a:t>
                      </a:r>
                      <a:endParaRPr lang="en-US" sz="13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77579"/>
            <a:ext cx="10150475" cy="430210"/>
          </a:xfrm>
          <a:prstGeom prst="rect">
            <a:avLst/>
          </a:prstGeom>
          <a:solidFill>
            <a:srgbClr val="006600"/>
          </a:solidFill>
        </p:spPr>
        <p:txBody>
          <a:bodyPr lIns="101526" tIns="50763" rIns="101526" bIns="50763"/>
          <a:lstStyle/>
          <a:p>
            <a:pPr marL="299642" algn="r" rtl="1">
              <a:defRPr/>
            </a:pPr>
            <a:r>
              <a:rPr lang="fa-IR" b="1" dirty="0">
                <a:solidFill>
                  <a:schemeClr val="bg1"/>
                </a:solidFill>
                <a:latin typeface="+mj-lt"/>
                <a:ea typeface="+mj-ea"/>
                <a:cs typeface="Titr" pitchFamily="2" charset="-78"/>
              </a:rPr>
              <a:t>اهداف، راهبردها و سیاست های توسعه شهر بجنورد</a:t>
            </a:r>
            <a:endParaRPr lang="en-US" b="1" dirty="0">
              <a:solidFill>
                <a:schemeClr val="bg1"/>
              </a:solidFill>
              <a:latin typeface="+mj-lt"/>
              <a:ea typeface="+mj-ea"/>
              <a:cs typeface="Titr" pitchFamily="2" charset="-78"/>
            </a:endParaRPr>
          </a:p>
        </p:txBody>
      </p:sp>
      <p:pic>
        <p:nvPicPr>
          <p:cNvPr id="31763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3763" y="1368725"/>
          <a:ext cx="9642951" cy="5297207"/>
        </p:xfrm>
        <a:graphic>
          <a:graphicData uri="http://schemas.openxmlformats.org/drawingml/2006/table">
            <a:tbl>
              <a:tblPr rtl="1"/>
              <a:tblGrid>
                <a:gridCol w="3214110"/>
                <a:gridCol w="3214110"/>
                <a:gridCol w="3214731"/>
              </a:tblGrid>
              <a:tr h="447649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latin typeface="Times New Roman"/>
                          <a:ea typeface="Times New Roman"/>
                          <a:cs typeface="Nazanin" pitchFamily="2" charset="-78"/>
                        </a:rPr>
                        <a:t>مناظر </a:t>
                      </a:r>
                      <a:r>
                        <a:rPr lang="fa-IR" sz="18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اصلي و چشم‌انداز شهري</a:t>
                      </a:r>
                      <a:endParaRPr lang="en-US" sz="18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0438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اهداف خرد</a:t>
                      </a:r>
                      <a:endParaRPr lang="en-US" sz="16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راهبردها</a:t>
                      </a:r>
                      <a:endParaRPr lang="en-US" sz="16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سياست‌ها</a:t>
                      </a:r>
                      <a:endParaRPr lang="en-US" sz="16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5422">
                <a:tc>
                  <a:txBody>
                    <a:bodyPr/>
                    <a:lstStyle/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600" b="1">
                          <a:latin typeface="Times New Roman"/>
                          <a:ea typeface="Times New Roman"/>
                          <a:cs typeface="Nazanin" pitchFamily="2" charset="-78"/>
                        </a:rPr>
                        <a:t>ارتقاء سيماي بصري محيط شهر و محيط بلافصل آن</a:t>
                      </a:r>
                      <a:endParaRPr lang="en-US" sz="1600" b="1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تدوين منشور اصول ضوابط ويژه طراحي سيماي شهري بجنورد با لحاظ کردن جنبه گردشگري (عبوري بودن شهري) در مقياس فرامنطقه‌اي</a:t>
                      </a:r>
                      <a:endParaRPr lang="en-US" sz="16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حفاظت از عناصر طبيعي مانند کوه‌هاي اطراف، مسيل‌ها و ...</a:t>
                      </a:r>
                      <a:endParaRPr lang="en-US" sz="16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حفظ کريدورهاي بصري به کيفيت‌هاي محيط طبيعي و نشانه‌هاي استراتژيک</a:t>
                      </a:r>
                      <a:endParaRPr lang="en-US" sz="16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</a:tabLs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شناسايي و بهره‌برداري از نقاط داراي ديد گسترده به مناظر پيرامون (همانند محدوده در جنوب شرقي شهر)</a:t>
                      </a:r>
                      <a:endParaRPr lang="en-US" sz="16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ارتقاء کيفيت عناصر اکولوژيک در فضاهاي شهري</a:t>
                      </a:r>
                      <a:endParaRPr lang="en-US" sz="16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بهره‌گيري از کانون‌ها و حوزه‌هاي بصري (نقاط داراي ديد و منظر گسترده به شهر) براي ايجاد اماکن تفريحي ـ تفرجي همچون حمزانلو و تخته ارکان</a:t>
                      </a:r>
                      <a:endParaRPr lang="en-US" sz="16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پيشنهاد ايجاد پارک با ديد و منظر گسترده به اراضي فرودست در جنوب شرق شهر</a:t>
                      </a:r>
                      <a:endParaRPr lang="en-US" sz="16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حفظ و ايجاد فضاهاي اکولوژيکي ـ‌ مجهز شهري در پيرامون مسيل‌ها و پيرامون محدوده شهر</a:t>
                      </a:r>
                      <a:endParaRPr lang="en-US" sz="16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  <a:p>
                      <a:pPr marL="342900" lvl="0" indent="-342900" algn="justLow" rtl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88290" algn="l"/>
                          <a:tab pos="111125" algn="l"/>
                          <a:tab pos="128905" algn="l"/>
                        </a:tabLs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Nazanin" pitchFamily="2" charset="-78"/>
                        </a:rPr>
                        <a:t>نظارت مستمر و قانون‌مند بر نظام ارتفاعي و طراحي بدنه‌هاي شهري به منظور حفظ و ارتقاء هويت شهري</a:t>
                      </a:r>
                      <a:endParaRPr lang="en-US" sz="1600" b="1" dirty="0">
                        <a:latin typeface="Times New Roman"/>
                        <a:ea typeface="Times New Roman"/>
                        <a:cs typeface="Nazanin" pitchFamily="2" charset="-78"/>
                      </a:endParaRPr>
                    </a:p>
                  </a:txBody>
                  <a:tcPr marL="47208" marR="47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77579"/>
            <a:ext cx="10150475" cy="430210"/>
          </a:xfrm>
          <a:prstGeom prst="rect">
            <a:avLst/>
          </a:prstGeom>
          <a:solidFill>
            <a:srgbClr val="006600"/>
          </a:solidFill>
        </p:spPr>
        <p:txBody>
          <a:bodyPr lIns="101526" tIns="50763" rIns="101526" bIns="50763"/>
          <a:lstStyle/>
          <a:p>
            <a:pPr marL="299642" algn="r" rtl="1">
              <a:defRPr/>
            </a:pPr>
            <a:r>
              <a:rPr lang="fa-IR" b="1" dirty="0">
                <a:solidFill>
                  <a:schemeClr val="bg1"/>
                </a:solidFill>
                <a:latin typeface="+mj-lt"/>
                <a:ea typeface="+mj-ea"/>
                <a:cs typeface="Titr" pitchFamily="2" charset="-78"/>
              </a:rPr>
              <a:t>اهداف، راهبردها و سیاست های توسعه شهر بجنورد</a:t>
            </a:r>
            <a:endParaRPr lang="en-US" b="1" dirty="0">
              <a:solidFill>
                <a:schemeClr val="bg1"/>
              </a:solidFill>
              <a:latin typeface="+mj-lt"/>
              <a:ea typeface="+mj-ea"/>
              <a:cs typeface="Titr" pitchFamily="2" charset="-78"/>
            </a:endParaRPr>
          </a:p>
        </p:txBody>
      </p:sp>
      <p:pic>
        <p:nvPicPr>
          <p:cNvPr id="35859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24" y="2538942"/>
            <a:ext cx="9135428" cy="1796654"/>
          </a:xfrm>
          <a:solidFill>
            <a:srgbClr val="006600"/>
          </a:solidFill>
          <a:ln w="28575">
            <a:solidFill>
              <a:srgbClr val="FFC000"/>
            </a:solidFill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fa-IR" sz="53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B Homa" pitchFamily="2" charset="-78"/>
              </a:rPr>
              <a:t>پیشنهادها</a:t>
            </a:r>
            <a:r>
              <a:rPr lang="en-US" sz="53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B Homa" pitchFamily="2" charset="-78"/>
              </a:rPr>
              <a:t> </a:t>
            </a:r>
            <a:r>
              <a:rPr lang="fa-IR" sz="53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B Homa" pitchFamily="2" charset="-78"/>
              </a:rPr>
              <a:t>4-</a:t>
            </a:r>
            <a:endParaRPr lang="en-US" sz="5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  <a:cs typeface="B Homa" pitchFamily="2" charset="-78"/>
            </a:endParaRPr>
          </a:p>
        </p:txBody>
      </p:sp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8711"/>
            <a:ext cx="10150475" cy="43021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fa-IR" sz="2200" b="1" dirty="0" smtClean="0">
                <a:solidFill>
                  <a:schemeClr val="bg1"/>
                </a:solidFill>
                <a:cs typeface="Titr" pitchFamily="2" charset="-78"/>
              </a:rPr>
              <a:t>بررسي محدوده‌هاي شهر بجنورد</a:t>
            </a:r>
            <a:endParaRPr lang="en-US" sz="22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158725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3994988" y="1890102"/>
            <a:ext cx="5235600" cy="367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/>
          <a:lstStyle/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b="1" dirty="0">
                <a:cs typeface="Zar" pitchFamily="2" charset="-78"/>
              </a:rPr>
              <a:t>حريم مصوب شهر          </a:t>
            </a:r>
          </a:p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b="1" dirty="0">
                <a:solidFill>
                  <a:srgbClr val="FF00FF"/>
                </a:solidFill>
                <a:cs typeface="Zar" pitchFamily="2" charset="-78"/>
              </a:rPr>
              <a:t>محدوده مطالعاتي</a:t>
            </a:r>
          </a:p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b="1" dirty="0">
                <a:solidFill>
                  <a:srgbClr val="FF3300"/>
                </a:solidFill>
                <a:cs typeface="Zar" pitchFamily="2" charset="-78"/>
              </a:rPr>
              <a:t>محدوده طرح مصوب قبلي(طرح تفصيلي)</a:t>
            </a:r>
          </a:p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b="1" dirty="0">
                <a:solidFill>
                  <a:srgbClr val="0000FF"/>
                </a:solidFill>
                <a:cs typeface="Zar" pitchFamily="2" charset="-78"/>
              </a:rPr>
              <a:t>محدوده پيشنهادي بازنگري طرح جامع بجنورد</a:t>
            </a:r>
            <a:endParaRPr lang="en-US" b="1" dirty="0">
              <a:solidFill>
                <a:srgbClr val="0000FF"/>
              </a:solidFill>
              <a:cs typeface="Zar" pitchFamily="2" charset="-78"/>
            </a:endParaRPr>
          </a:p>
        </p:txBody>
      </p:sp>
      <p:sp>
        <p:nvSpPr>
          <p:cNvPr id="43013" name="Rectangle 2"/>
          <p:cNvSpPr>
            <a:spLocks noChangeArrowheads="1"/>
          </p:cNvSpPr>
          <p:nvPr/>
        </p:nvSpPr>
        <p:spPr bwMode="auto">
          <a:xfrm>
            <a:off x="678462" y="1930655"/>
            <a:ext cx="3316527" cy="367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/>
          <a:lstStyle/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b="1" dirty="0">
                <a:cs typeface="Zar" pitchFamily="2" charset="-78"/>
              </a:rPr>
              <a:t>23943 هکتار</a:t>
            </a:r>
          </a:p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b="1" dirty="0" smtClean="0">
                <a:solidFill>
                  <a:srgbClr val="FF00FF"/>
                </a:solidFill>
                <a:cs typeface="Zar" pitchFamily="2" charset="-78"/>
              </a:rPr>
              <a:t>2854هکتار</a:t>
            </a:r>
            <a:endParaRPr lang="fa-IR" b="1" dirty="0">
              <a:solidFill>
                <a:srgbClr val="FF00FF"/>
              </a:solidFill>
              <a:cs typeface="Zar" pitchFamily="2" charset="-78"/>
            </a:endParaRPr>
          </a:p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b="1" dirty="0">
                <a:solidFill>
                  <a:srgbClr val="FF3300"/>
                </a:solidFill>
                <a:cs typeface="Zar" pitchFamily="2" charset="-78"/>
              </a:rPr>
              <a:t>2606.5 هکتار</a:t>
            </a:r>
          </a:p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b="1" dirty="0" smtClean="0">
                <a:solidFill>
                  <a:srgbClr val="0000FF"/>
                </a:solidFill>
                <a:cs typeface="Zar" pitchFamily="2" charset="-78"/>
              </a:rPr>
              <a:t>3305.6 </a:t>
            </a:r>
            <a:r>
              <a:rPr lang="fa-IR" b="1" dirty="0">
                <a:solidFill>
                  <a:srgbClr val="0000FF"/>
                </a:solidFill>
                <a:cs typeface="Zar" pitchFamily="2" charset="-78"/>
              </a:rPr>
              <a:t>هکتار</a:t>
            </a:r>
            <a:endParaRPr lang="en-US" b="1" dirty="0">
              <a:solidFill>
                <a:srgbClr val="0000FF"/>
              </a:solidFill>
              <a:cs typeface="Zar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8711"/>
            <a:ext cx="10150475" cy="43021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fa-IR" sz="2200" b="1" dirty="0" smtClean="0">
                <a:solidFill>
                  <a:schemeClr val="bg1"/>
                </a:solidFill>
                <a:cs typeface="Titr" pitchFamily="2" charset="-78"/>
              </a:rPr>
              <a:t>بررسي محدوده‌هاي شهر بجنورد</a:t>
            </a:r>
            <a:endParaRPr lang="en-US" sz="22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44035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Bas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73731" y="766973"/>
            <a:ext cx="6795179" cy="597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75494" y="768736"/>
            <a:ext cx="6856858" cy="602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0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8571" y="689394"/>
            <a:ext cx="6793416" cy="616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10417"/>
          <a:stretch/>
        </p:blipFill>
        <p:spPr>
          <a:xfrm>
            <a:off x="2842989" y="1088010"/>
            <a:ext cx="4680520" cy="531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 descr="0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904" y="679815"/>
            <a:ext cx="6953780" cy="610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379493" y="5100506"/>
            <a:ext cx="2520409" cy="213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/>
          <a:lstStyle/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sz="1000" b="1" dirty="0">
                <a:cs typeface="Zar" pitchFamily="2" charset="-78"/>
              </a:rPr>
              <a:t>حريم مصوب شهر          </a:t>
            </a:r>
          </a:p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sz="1000" b="1" dirty="0">
                <a:solidFill>
                  <a:srgbClr val="FF00FF"/>
                </a:solidFill>
                <a:cs typeface="Zar" pitchFamily="2" charset="-78"/>
              </a:rPr>
              <a:t>محدوده مطالعاتي</a:t>
            </a:r>
          </a:p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sz="1000" b="1" dirty="0">
                <a:solidFill>
                  <a:srgbClr val="FF3300"/>
                </a:solidFill>
                <a:cs typeface="Zar" pitchFamily="2" charset="-78"/>
              </a:rPr>
              <a:t>محدوده طرح مصوب قبلي(طرح تفصيلي)</a:t>
            </a:r>
          </a:p>
          <a:p>
            <a:pPr marL="634536" indent="-634536" algn="r" rtl="1">
              <a:lnSpc>
                <a:spcPct val="23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fa-IR" sz="1000" b="1" dirty="0">
                <a:solidFill>
                  <a:srgbClr val="0000FF"/>
                </a:solidFill>
                <a:cs typeface="Zar" pitchFamily="2" charset="-78"/>
              </a:rPr>
              <a:t>محدوده پيشنهادي بازنگري طرح جامع بجنورد</a:t>
            </a:r>
            <a:endParaRPr lang="en-US" sz="1000" b="1" dirty="0">
              <a:solidFill>
                <a:srgbClr val="0000FF"/>
              </a:solidFill>
              <a:cs typeface="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71001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8711"/>
            <a:ext cx="10150475" cy="43021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Titr" pitchFamily="2" charset="-78"/>
              </a:rPr>
              <a:t>کاربري‌هاي پيشنهادي طرح جامع سال 1378 در حوزه فراگير شهر</a:t>
            </a:r>
            <a:endParaRPr lang="en-US" sz="20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84998" name="Picture 6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1"/>
          <a:stretch/>
        </p:blipFill>
        <p:spPr>
          <a:xfrm>
            <a:off x="57397" y="639330"/>
            <a:ext cx="10058400" cy="608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8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8711"/>
            <a:ext cx="10150475" cy="43021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Titr" pitchFamily="2" charset="-78"/>
              </a:rPr>
              <a:t>کاربري‌هاي پيشنهادي طرح جامع سال 1378 شهر</a:t>
            </a:r>
            <a:endParaRPr lang="en-US" sz="20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84998" name="Picture 6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>
          <a:xfrm>
            <a:off x="57397" y="613898"/>
            <a:ext cx="10058400" cy="619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563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algn="r" eaLnBrk="1" hangingPunct="1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     مطالعات منطقه</a:t>
            </a:r>
            <a:r>
              <a:rPr lang="fa-IR" sz="2000" b="1" dirty="0" smtClean="0">
                <a:solidFill>
                  <a:schemeClr val="bg1"/>
                </a:solidFill>
              </a:rPr>
              <a:t>‌</a:t>
            </a:r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اي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008524"/>
            <a:ext cx="9431483" cy="5677356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pic>
        <p:nvPicPr>
          <p:cNvPr id="10243" name="Picture 5" descr="نمودار ص 28 جلد اول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496" y="3663104"/>
            <a:ext cx="4431727" cy="302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جدول ص 28 جلد اول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1296" y="1008524"/>
            <a:ext cx="6089683" cy="251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جدول ص 109جلد اول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1221" y="4806621"/>
            <a:ext cx="4859758" cy="187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43180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8711"/>
            <a:ext cx="10150475" cy="43021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Titr" pitchFamily="2" charset="-78"/>
              </a:rPr>
              <a:t>مقايسه طرح جامع مصوب سال 1378 با وضعيت موجود ـ واقعي در سال‌هاي مورد بررسي</a:t>
            </a:r>
            <a:endParaRPr lang="en-US" sz="20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84998" name="Picture 6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48038" y="3459163"/>
            <a:ext cx="1015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8925" algn="l"/>
              </a:tabLst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70002"/>
              </p:ext>
            </p:extLst>
          </p:nvPr>
        </p:nvGraphicFramePr>
        <p:xfrm>
          <a:off x="2770981" y="856084"/>
          <a:ext cx="5817318" cy="1950720"/>
        </p:xfrm>
        <a:graphic>
          <a:graphicData uri="http://schemas.openxmlformats.org/drawingml/2006/table">
            <a:tbl>
              <a:tblPr rtl="1" firstRow="1" firstCol="1" bandRow="1"/>
              <a:tblGrid>
                <a:gridCol w="2005858"/>
                <a:gridCol w="1886853"/>
                <a:gridCol w="1924607"/>
              </a:tblGrid>
              <a:tr h="560363">
                <a:tc gridSpan="3">
                  <a:txBody>
                    <a:bodyPr/>
                    <a:lstStyle/>
                    <a:p>
                      <a:pPr algn="justLow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مقايسه طرح جامع مصوب سال 1378 با وضعيت موجود ـ واقعي در سال‌هاي مورد بررسي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214400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200" b="1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ويژگي‌هاي شهر در سال پايه 1374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200" b="1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طرح جامع مصوب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200" b="1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وضعيت موجود- واقعي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363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جمعيت (نفر)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157478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145090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363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سرانه مسکوني (مترمربع)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49.3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49.3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363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سرانه کل (مترمربع)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181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181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363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نرخ فعاليت (درصد)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40.9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34.9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551" marR="885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370824"/>
              </p:ext>
            </p:extLst>
          </p:nvPr>
        </p:nvGraphicFramePr>
        <p:xfrm>
          <a:off x="2759105" y="2989271"/>
          <a:ext cx="5832649" cy="1683237"/>
        </p:xfrm>
        <a:graphic>
          <a:graphicData uri="http://schemas.openxmlformats.org/drawingml/2006/table">
            <a:tbl>
              <a:tblPr rtl="1" firstRow="1" firstCol="1" bandRow="1"/>
              <a:tblGrid>
                <a:gridCol w="2011145"/>
                <a:gridCol w="1891825"/>
                <a:gridCol w="1929679"/>
              </a:tblGrid>
              <a:tr h="220197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200" b="1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ويژگي‌هاي شهر در سال 1385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200" b="1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طرح جامع مصوب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200" b="1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وضعيت موجود- واقعي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29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جمعيت (نفر)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219000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186300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29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سرانه مسکوني (مترمربع)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45.2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41.2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29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سرانه کل (مترمربع)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141.5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153.2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29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نرخ فعاليت (درصد)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42.8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37.5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29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تراکم جمعيتي (نفر در هکتار)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71.6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600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65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8785" marR="887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571680"/>
              </p:ext>
            </p:extLst>
          </p:nvPr>
        </p:nvGraphicFramePr>
        <p:xfrm>
          <a:off x="2749510" y="4888532"/>
          <a:ext cx="5854119" cy="2520281"/>
        </p:xfrm>
        <a:graphic>
          <a:graphicData uri="http://schemas.openxmlformats.org/drawingml/2006/table">
            <a:tbl>
              <a:tblPr rtl="1" firstRow="1" firstCol="1" bandRow="1"/>
              <a:tblGrid>
                <a:gridCol w="2018547"/>
                <a:gridCol w="1898789"/>
                <a:gridCol w="1936783"/>
              </a:tblGrid>
              <a:tr h="221785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200" b="1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سرانه کاربري‌ها در سال 1385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200" b="1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طرح جامع مصوب (مترمربع)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200" b="1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وضعيت موجود- واقعي (مترمربع)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12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آموزش عمومي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3.2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1.3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12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آموزش فني حرفه‌اي و عالي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1.8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1.5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12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درماني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1.3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1.2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12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بهداشتي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1.12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0.1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12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فرهنگي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0.75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0.1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12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ورزشي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2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0.7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12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اداري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2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1.8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12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سبز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5</a:t>
                      </a:r>
                      <a:endParaRPr lang="en-US" sz="140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500" dirty="0">
                          <a:effectLst/>
                          <a:latin typeface="Times New Roman"/>
                          <a:ea typeface="Times New Roman"/>
                          <a:cs typeface="Nazanin"/>
                        </a:rPr>
                        <a:t>2.4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  <a:cs typeface="Nazanin"/>
                      </a:endParaRPr>
                    </a:p>
                  </a:txBody>
                  <a:tcPr marL="89786" marR="8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7834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Bojnoord_03(mah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72" y="703500"/>
            <a:ext cx="10078223" cy="691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8711"/>
            <a:ext cx="10150475" cy="43021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Titr" pitchFamily="2" charset="-78"/>
              </a:rPr>
              <a:t>نظام تقسيمات شهري پيشنهادي</a:t>
            </a:r>
            <a:endParaRPr lang="en-US" sz="20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84998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fa-IR" sz="2200" b="1" dirty="0" smtClean="0">
                <a:solidFill>
                  <a:schemeClr val="bg1"/>
                </a:solidFill>
                <a:cs typeface="Titr" pitchFamily="2" charset="-78"/>
              </a:rPr>
              <a:t>کاربري زمين پيشنهادي</a:t>
            </a:r>
            <a:endParaRPr lang="en-US" sz="22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609761"/>
            <a:ext cx="8592659" cy="4397306"/>
          </a:xfrm>
        </p:spPr>
        <p:txBody>
          <a:bodyPr/>
          <a:lstStyle/>
          <a:p>
            <a:pPr algn="r" rtl="1" eaLnBrk="1" hangingPunct="1">
              <a:lnSpc>
                <a:spcPct val="180000"/>
              </a:lnSpc>
              <a:buFont typeface="Wingdings" pitchFamily="2" charset="2"/>
              <a:buNone/>
            </a:pPr>
            <a:r>
              <a:rPr lang="fa-IR" sz="2000" b="1" dirty="0" smtClean="0">
                <a:cs typeface="Titr" pitchFamily="2" charset="-78"/>
              </a:rPr>
              <a:t>1- لزوم توجه به شبکه ارتباطات پيشنهادي و نقش‌پذيري آن‌‌ها در آينده شهر</a:t>
            </a:r>
          </a:p>
          <a:p>
            <a:pPr algn="r" rtl="1" eaLnBrk="1" hangingPunct="1">
              <a:lnSpc>
                <a:spcPct val="180000"/>
              </a:lnSpc>
              <a:buFont typeface="Wingdings" pitchFamily="2" charset="2"/>
              <a:buNone/>
            </a:pPr>
            <a:r>
              <a:rPr lang="fa-IR" sz="2000" b="1" dirty="0" smtClean="0">
                <a:cs typeface="Titr" pitchFamily="2" charset="-78"/>
              </a:rPr>
              <a:t>2- کاربري</a:t>
            </a:r>
            <a:r>
              <a:rPr lang="fa-IR" sz="2000" b="1" dirty="0" smtClean="0">
                <a:cs typeface="Times New Roman" pitchFamily="18" charset="0"/>
              </a:rPr>
              <a:t>‌</a:t>
            </a:r>
            <a:r>
              <a:rPr lang="fa-IR" sz="2000" b="1" dirty="0" smtClean="0">
                <a:cs typeface="Titr" pitchFamily="2" charset="-78"/>
              </a:rPr>
              <a:t>هاي موجود تثبيت شده</a:t>
            </a:r>
          </a:p>
          <a:p>
            <a:pPr algn="r" rtl="1" eaLnBrk="1" hangingPunct="1">
              <a:lnSpc>
                <a:spcPct val="180000"/>
              </a:lnSpc>
              <a:buFont typeface="Wingdings" pitchFamily="2" charset="2"/>
              <a:buNone/>
            </a:pPr>
            <a:r>
              <a:rPr lang="fa-IR" sz="2000" b="1" dirty="0" smtClean="0">
                <a:cs typeface="Titr" pitchFamily="2" charset="-78"/>
              </a:rPr>
              <a:t>3- کاربري</a:t>
            </a:r>
            <a:r>
              <a:rPr lang="fa-IR" sz="2000" b="1" dirty="0" smtClean="0">
                <a:cs typeface="Times New Roman" pitchFamily="18" charset="0"/>
              </a:rPr>
              <a:t>‌</a:t>
            </a:r>
            <a:r>
              <a:rPr lang="fa-IR" sz="2000" b="1" dirty="0" smtClean="0">
                <a:cs typeface="Titr" pitchFamily="2" charset="-78"/>
              </a:rPr>
              <a:t>هاي اجرا نشده، مورد تاييد و قابل اجراي طرح جامع و تفصيلي قبلي</a:t>
            </a:r>
          </a:p>
          <a:p>
            <a:pPr algn="r" rtl="1" eaLnBrk="1" hangingPunct="1">
              <a:lnSpc>
                <a:spcPct val="180000"/>
              </a:lnSpc>
              <a:buFont typeface="Wingdings" pitchFamily="2" charset="2"/>
              <a:buNone/>
            </a:pPr>
            <a:r>
              <a:rPr lang="fa-IR" sz="2000" b="1" dirty="0" smtClean="0">
                <a:cs typeface="Titr" pitchFamily="2" charset="-78"/>
              </a:rPr>
              <a:t>4- کاربري</a:t>
            </a:r>
            <a:r>
              <a:rPr lang="fa-IR" sz="2000" b="1" dirty="0" smtClean="0">
                <a:cs typeface="Times New Roman" pitchFamily="18" charset="0"/>
              </a:rPr>
              <a:t>‌</a:t>
            </a:r>
            <a:r>
              <a:rPr lang="fa-IR" sz="2000" b="1" dirty="0" smtClean="0">
                <a:cs typeface="Titr" pitchFamily="2" charset="-78"/>
              </a:rPr>
              <a:t>هاي پيشنهادي جديد شامل: </a:t>
            </a:r>
          </a:p>
          <a:p>
            <a:pPr algn="r" rt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b="1" dirty="0" smtClean="0">
              <a:cs typeface="Titr" pitchFamily="2" charset="-78"/>
            </a:endParaRPr>
          </a:p>
          <a:p>
            <a:pPr algn="r" rtl="1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sz="2000" b="1" dirty="0" smtClean="0">
                <a:cs typeface="Titr" pitchFamily="2" charset="-78"/>
              </a:rPr>
              <a:t>                          </a:t>
            </a:r>
            <a:r>
              <a:rPr lang="fa-IR" sz="1800" b="1" dirty="0" smtClean="0">
                <a:cs typeface="Titr" pitchFamily="2" charset="-78"/>
              </a:rPr>
              <a:t>4-1- کاربري</a:t>
            </a:r>
            <a:r>
              <a:rPr lang="fa-IR" sz="1800" b="1" dirty="0" smtClean="0">
                <a:cs typeface="Times New Roman" pitchFamily="18" charset="0"/>
              </a:rPr>
              <a:t>‌</a:t>
            </a:r>
            <a:r>
              <a:rPr lang="fa-IR" sz="1800" b="1" dirty="0" smtClean="0">
                <a:cs typeface="Titr" pitchFamily="2" charset="-78"/>
              </a:rPr>
              <a:t>هاي منفرد درشت</a:t>
            </a:r>
            <a:r>
              <a:rPr lang="fa-IR" sz="1800" b="1" dirty="0" smtClean="0">
                <a:cs typeface="Times New Roman" pitchFamily="18" charset="0"/>
              </a:rPr>
              <a:t>‌</a:t>
            </a:r>
            <a:r>
              <a:rPr lang="fa-IR" sz="1800" b="1" dirty="0" smtClean="0">
                <a:cs typeface="Titr" pitchFamily="2" charset="-78"/>
              </a:rPr>
              <a:t>دانه                                                    </a:t>
            </a:r>
            <a:r>
              <a:rPr lang="en-US" sz="1800" b="1" dirty="0" smtClean="0">
                <a:cs typeface="Titr" pitchFamily="2" charset="-78"/>
              </a:rPr>
              <a:t>                                   </a:t>
            </a:r>
            <a:r>
              <a:rPr lang="fa-IR" sz="1800" b="1" dirty="0" smtClean="0">
                <a:cs typeface="Titr" pitchFamily="2" charset="-78"/>
              </a:rPr>
              <a:t>4-2- کاربري</a:t>
            </a:r>
            <a:r>
              <a:rPr lang="fa-IR" sz="1800" b="1" dirty="0" smtClean="0">
                <a:cs typeface="Times New Roman" pitchFamily="18" charset="0"/>
              </a:rPr>
              <a:t>‌</a:t>
            </a:r>
            <a:r>
              <a:rPr lang="fa-IR" sz="1800" b="1" dirty="0" smtClean="0">
                <a:cs typeface="Titr" pitchFamily="2" charset="-78"/>
              </a:rPr>
              <a:t>هاي منفرد ريزدانه                                                        </a:t>
            </a:r>
            <a:r>
              <a:rPr lang="en-US" sz="1800" b="1" dirty="0" smtClean="0">
                <a:cs typeface="Titr" pitchFamily="2" charset="-78"/>
              </a:rPr>
              <a:t>                                   </a:t>
            </a:r>
            <a:r>
              <a:rPr lang="fa-IR" sz="1800" b="1" dirty="0" smtClean="0">
                <a:cs typeface="Titr" pitchFamily="2" charset="-78"/>
              </a:rPr>
              <a:t>4-3- مراکز شهري، منطقه</a:t>
            </a:r>
            <a:r>
              <a:rPr lang="fa-IR" sz="1800" b="1" dirty="0" smtClean="0">
                <a:cs typeface="Times New Roman" pitchFamily="18" charset="0"/>
              </a:rPr>
              <a:t>‌</a:t>
            </a:r>
            <a:r>
              <a:rPr lang="fa-IR" sz="1800" b="1" dirty="0" smtClean="0">
                <a:cs typeface="Titr" pitchFamily="2" charset="-78"/>
              </a:rPr>
              <a:t>اي، ناحيه</a:t>
            </a:r>
            <a:r>
              <a:rPr lang="fa-IR" sz="1800" b="1" dirty="0" smtClean="0">
                <a:cs typeface="Times New Roman" pitchFamily="18" charset="0"/>
              </a:rPr>
              <a:t>‌</a:t>
            </a:r>
            <a:r>
              <a:rPr lang="fa-IR" sz="1800" b="1" dirty="0" smtClean="0">
                <a:cs typeface="Titr" pitchFamily="2" charset="-78"/>
              </a:rPr>
              <a:t>اي و محله</a:t>
            </a:r>
            <a:r>
              <a:rPr lang="fa-IR" sz="1800" b="1" dirty="0" smtClean="0">
                <a:cs typeface="Times New Roman" pitchFamily="18" charset="0"/>
              </a:rPr>
              <a:t>‌</a:t>
            </a:r>
            <a:r>
              <a:rPr lang="fa-IR" sz="1800" b="1" dirty="0" smtClean="0">
                <a:cs typeface="Titr" pitchFamily="2" charset="-78"/>
              </a:rPr>
              <a:t>اي</a:t>
            </a:r>
            <a:endParaRPr lang="en-US" sz="1800" b="1" dirty="0" smtClean="0">
              <a:cs typeface="Titr" pitchFamily="2" charset="-78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985603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sz="2200" b="1" dirty="0">
                <a:cs typeface="Titr" pitchFamily="2" charset="-78"/>
              </a:rPr>
              <a:t>اصول حاکم بر تعيين کاربري زمين پيشنهادي</a:t>
            </a:r>
            <a:endParaRPr lang="en-US" sz="2200" b="1" dirty="0">
              <a:cs typeface="Titr" pitchFamily="2" charset="-78"/>
            </a:endParaRPr>
          </a:p>
        </p:txBody>
      </p:sp>
      <p:pic>
        <p:nvPicPr>
          <p:cNvPr id="84998" name="Picture 6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Bojnoord_01(pish)88-7-12alt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3736"/>
            <a:ext cx="10150475" cy="718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77579"/>
            <a:ext cx="10150475" cy="430210"/>
          </a:xfrm>
          <a:prstGeom prst="rect">
            <a:avLst/>
          </a:prstGeom>
          <a:solidFill>
            <a:srgbClr val="006600"/>
          </a:solidFill>
        </p:spPr>
        <p:txBody>
          <a:bodyPr lIns="101526" tIns="50763" rIns="101526" bIns="50763"/>
          <a:lstStyle/>
          <a:p>
            <a:pPr marL="299642" algn="r">
              <a:defRPr/>
            </a:pPr>
            <a:r>
              <a:rPr lang="fa-IR" b="1" dirty="0">
                <a:solidFill>
                  <a:schemeClr val="bg1"/>
                </a:solidFill>
                <a:latin typeface="+mj-lt"/>
                <a:ea typeface="+mj-ea"/>
                <a:cs typeface="Titr" pitchFamily="2" charset="-78"/>
              </a:rPr>
              <a:t>کاربری اراضی پيشنهادی</a:t>
            </a:r>
            <a:endParaRPr lang="en-US" b="1" dirty="0">
              <a:solidFill>
                <a:schemeClr val="bg1"/>
              </a:solidFill>
              <a:latin typeface="+mj-lt"/>
              <a:ea typeface="+mj-ea"/>
              <a:cs typeface="Titr" pitchFamily="2" charset="-78"/>
            </a:endParaRPr>
          </a:p>
        </p:txBody>
      </p:sp>
      <p:pic>
        <p:nvPicPr>
          <p:cNvPr id="51204" name="Picture 1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0408" y="5485173"/>
            <a:ext cx="1060866" cy="78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8588"/>
            <a:ext cx="10150475" cy="430212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fa-IR" sz="2200" b="1" dirty="0" smtClean="0">
                <a:solidFill>
                  <a:schemeClr val="bg1"/>
                </a:solidFill>
                <a:cs typeface="Titr" pitchFamily="2" charset="-78"/>
              </a:rPr>
              <a:t>سطوح و سرانه‌هاي پيشنهادي کاربري اراضي شهر بجنورد و مقايسه آن با وضع موجود</a:t>
            </a:r>
            <a:endParaRPr lang="en-US" sz="22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464784"/>
              </p:ext>
            </p:extLst>
          </p:nvPr>
        </p:nvGraphicFramePr>
        <p:xfrm>
          <a:off x="178693" y="784076"/>
          <a:ext cx="8280920" cy="6457961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1187973"/>
                <a:gridCol w="1187973"/>
                <a:gridCol w="1187973"/>
                <a:gridCol w="575323"/>
                <a:gridCol w="575323"/>
                <a:gridCol w="574512"/>
                <a:gridCol w="690550"/>
                <a:gridCol w="690550"/>
                <a:gridCol w="575323"/>
                <a:gridCol w="567208"/>
                <a:gridCol w="468212"/>
              </a:tblGrid>
              <a:tr h="279648">
                <a:tc rowSpan="2" gridSpan="3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100" dirty="0">
                          <a:effectLst/>
                          <a:cs typeface="B Traffic" pitchFamily="2" charset="-78"/>
                        </a:rPr>
                        <a:t>كاربري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000">
                          <a:effectLst/>
                          <a:cs typeface="B Traffic" pitchFamily="2" charset="-78"/>
                        </a:rPr>
                        <a:t>وضع موجود (جمعيت:186297نفر)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1000" dirty="0">
                          <a:effectLst/>
                          <a:cs typeface="B Traffic" pitchFamily="2" charset="-78"/>
                        </a:rPr>
                        <a:t>پيشنهادي (جمعيت:300700نفر)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634077">
                <a:tc gridSpan="3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مساحت (هكتار)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سرانه (مترمربع)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سهم از سطوح خالص شهري (درصد)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سهم از سطوح ناخالص شهري (درصد)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مساحت (هكتار)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سرانه (مترمربع)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سهم از سطوح خالص شهري (درصد)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سهم از سطوح ناخالص شهري (درصد)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75217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سكونت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مسكوني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768.2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41.2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43.3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26.9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1052.4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35.9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31.8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3033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مسكوني - تجاري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17.4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17.4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806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مركز فعاليت وكار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مراكز فعاليت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تجاري و خدمات شخصي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26.0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60.1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صنوف كارگاهي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16.3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rowSpan="16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خدمات رفاهي و عمومي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اداري و انتظامي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اداري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33.4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90.2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انتظامي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9.3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165643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آموزشي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كودكستان و مهدكودك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0.01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0.01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0.01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10.2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دبستان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10.0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21.0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0.7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0.7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راهنمايي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8.1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14.5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دبيرستان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8.3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35.2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6247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فني و‌ حرفه اي و ...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8.2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0.4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آموزش استثنايي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0.02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0.02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0.01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آموزش عالي *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20.6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0.7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150.4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5.0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5.1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4.6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بهداشتي و درماني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بهداشتي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60.1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درماني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21.8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فرهنگي - اجتماعي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مذهبي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6.1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15.0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جهانگردي و پذيرايي و گردشگري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پارك ها، تفريحي و فضاي سبز *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43.9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225.5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7.5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7.7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6.8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ورزشي(باز و سر پوشيده) *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12.9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0.7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0.7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78.1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2.7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حمل ونقل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پاركينگ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0.04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22.6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0.75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0.7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پايانه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5.0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22.6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0.75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0.7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تاسيسات و تجهيزات شهري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25.0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60.1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78135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شبكه معابر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724.3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38.9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40.8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25.4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905.1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30.1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30.9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27.4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3943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جمع كاربري‌هاي شهري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1773.1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95.2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100.0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62.1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2933.8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97.6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100.0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88.8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0537">
                <a:tc rowSpan="10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اراضي غير شهري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اراضي خالي و متروكه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682.5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36.6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23.9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اراضي كشاورزي و باغات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باغات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43.9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43.9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1835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زراعي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211.8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11.4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7.4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211.8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7.0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6.4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دامداري و مرغداري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7.4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گورستان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9.3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9.3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صنعتي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4.8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گاراژها و انبارها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9.6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0.5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9.6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0.3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نظامي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78.0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4.2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رودخانه و مسيل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34.0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1.8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34.0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1.1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01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حرايم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63.2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2.1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1.9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2995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جمع اراضي غيرشهري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1081.3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58.0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37.9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371.8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12.4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11.2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44016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جمع كل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2854.4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153.2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100.0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3305.6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 smtClean="0">
                          <a:effectLst/>
                          <a:cs typeface="B Traffic" pitchFamily="2" charset="-78"/>
                        </a:rPr>
                        <a:t>109.9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>
                          <a:effectLst/>
                          <a:cs typeface="B Traffic" pitchFamily="2" charset="-78"/>
                        </a:rPr>
                        <a:t>−</a:t>
                      </a:r>
                      <a:endParaRPr lang="en-US" sz="100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fa-IR" sz="800" dirty="0">
                          <a:effectLst/>
                          <a:cs typeface="B Traffic" pitchFamily="2" charset="-78"/>
                        </a:rPr>
                        <a:t>100.0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  <a:cs typeface="B Traffic" pitchFamily="2" charset="-78"/>
                      </a:endParaRPr>
                    </a:p>
                  </a:txBody>
                  <a:tcPr marL="65867" marR="65867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7062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8588"/>
            <a:ext cx="10150475" cy="430212"/>
          </a:xfrm>
          <a:solidFill>
            <a:srgbClr val="006600"/>
          </a:solidFill>
        </p:spPr>
        <p:txBody>
          <a:bodyPr/>
          <a:lstStyle/>
          <a:p>
            <a:pPr marL="299642" algn="r"/>
            <a:r>
              <a:rPr lang="fa-IR" sz="2200" b="1" dirty="0" smtClean="0">
                <a:solidFill>
                  <a:schemeClr val="bg1"/>
                </a:solidFill>
                <a:cs typeface="Titr" pitchFamily="2" charset="-78"/>
              </a:rPr>
              <a:t>کاربري‌هاي پيشنهادي در حريم شهر بجنورد</a:t>
            </a:r>
            <a:endParaRPr lang="en-US" sz="2200" b="1" dirty="0" smtClean="0">
              <a:solidFill>
                <a:schemeClr val="bg1"/>
              </a:solidFill>
              <a:cs typeface="Titr" pitchFamily="2" charset="-78"/>
            </a:endParaRPr>
          </a:p>
        </p:txBody>
      </p:sp>
      <p:pic>
        <p:nvPicPr>
          <p:cNvPr id="70662" name="Picture 6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BJN_52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" t="1056" r="1888" b="835"/>
          <a:stretch>
            <a:fillRect/>
          </a:stretch>
        </p:blipFill>
        <p:spPr bwMode="auto">
          <a:xfrm rot="16200000">
            <a:off x="1749460" y="-714684"/>
            <a:ext cx="6219505" cy="89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algn="r" eaLnBrk="1" hangingPunct="1"/>
            <a:r>
              <a:rPr lang="fa-IR" sz="2000" dirty="0" smtClean="0">
                <a:solidFill>
                  <a:schemeClr val="bg1"/>
                </a:solidFill>
                <a:cs typeface="Homa" pitchFamily="2" charset="-78"/>
              </a:rPr>
              <a:t>     </a:t>
            </a:r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مطالعات منطقه</a:t>
            </a:r>
            <a:r>
              <a:rPr lang="fa-IR" sz="2000" b="1" dirty="0" smtClean="0">
                <a:solidFill>
                  <a:schemeClr val="bg1"/>
                </a:solidFill>
              </a:rPr>
              <a:t>‌</a:t>
            </a:r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اي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359497" y="1008524"/>
            <a:ext cx="8753023" cy="5677356"/>
          </a:xfrm>
        </p:spPr>
        <p:txBody>
          <a:bodyPr/>
          <a:lstStyle/>
          <a:p>
            <a:pPr indent="-326082" algn="r" rtl="1">
              <a:lnSpc>
                <a:spcPct val="200000"/>
              </a:lnSpc>
              <a:buNone/>
            </a:pPr>
            <a:r>
              <a:rPr lang="fa-IR" sz="2200" b="1" dirty="0" smtClean="0">
                <a:cs typeface="Homa" pitchFamily="2" charset="-78"/>
              </a:rPr>
              <a:t>نتايج مطالعات منطقه</a:t>
            </a:r>
            <a:r>
              <a:rPr lang="fa-IR" sz="2200" b="1" dirty="0" smtClean="0">
                <a:cs typeface="Nazanin" pitchFamily="2" charset="-78"/>
              </a:rPr>
              <a:t>‌</a:t>
            </a:r>
            <a:r>
              <a:rPr lang="fa-IR" sz="2200" b="1" dirty="0" smtClean="0">
                <a:cs typeface="Homa" pitchFamily="2" charset="-78"/>
              </a:rPr>
              <a:t>اي و حوزه نفوذ:</a:t>
            </a:r>
          </a:p>
          <a:p>
            <a:pPr indent="-326082" algn="r" rtl="1">
              <a:lnSpc>
                <a:spcPct val="200000"/>
              </a:lnSpc>
              <a:buNone/>
            </a:pPr>
            <a:endParaRPr lang="fa-IR" sz="2200" b="1" dirty="0" smtClean="0">
              <a:cs typeface="Homa" pitchFamily="2" charset="-78"/>
            </a:endParaRPr>
          </a:p>
          <a:p>
            <a:pPr indent="-326082" algn="r" rtl="1">
              <a:lnSpc>
                <a:spcPct val="200000"/>
              </a:lnSpc>
              <a:buFontTx/>
              <a:buChar char="-"/>
            </a:pPr>
            <a:r>
              <a:rPr lang="fa-IR" sz="2000" b="1" dirty="0" smtClean="0">
                <a:cs typeface="Nazanin" pitchFamily="2" charset="-78"/>
              </a:rPr>
              <a:t>سلسله مراتب متوازن شبکه شهري استان</a:t>
            </a:r>
          </a:p>
          <a:p>
            <a:pPr indent="-326082" algn="r" rtl="1">
              <a:lnSpc>
                <a:spcPct val="200000"/>
              </a:lnSpc>
              <a:buFontTx/>
              <a:buChar char="-"/>
            </a:pPr>
            <a:r>
              <a:rPr lang="fa-IR" sz="2000" b="1" dirty="0" smtClean="0">
                <a:cs typeface="Nazanin" pitchFamily="2" charset="-78"/>
              </a:rPr>
              <a:t>حوزه اکولوژيک فعال وسيع</a:t>
            </a:r>
          </a:p>
          <a:p>
            <a:pPr indent="-326082" algn="r" rtl="1">
              <a:lnSpc>
                <a:spcPct val="200000"/>
              </a:lnSpc>
              <a:buFontTx/>
              <a:buChar char="-"/>
            </a:pPr>
            <a:r>
              <a:rPr lang="fa-IR" sz="2000" b="1" dirty="0" smtClean="0">
                <a:cs typeface="Nazanin" pitchFamily="2" charset="-78"/>
              </a:rPr>
              <a:t>امکان توسعه متوازن فضايي ـ‌ اقتصادي</a:t>
            </a:r>
          </a:p>
          <a:p>
            <a:pPr indent="-326082" algn="r" rtl="1">
              <a:lnSpc>
                <a:spcPct val="200000"/>
              </a:lnSpc>
              <a:buFontTx/>
              <a:buChar char="-"/>
            </a:pPr>
            <a:r>
              <a:rPr lang="fa-IR" sz="2000" b="1" dirty="0" smtClean="0">
                <a:cs typeface="Nazanin" pitchFamily="2" charset="-78"/>
              </a:rPr>
              <a:t>روند کاهش جمعیت در آبادی‌های دور از </a:t>
            </a:r>
            <a:r>
              <a:rPr lang="fa-IR" sz="2000" b="1" smtClean="0">
                <a:cs typeface="Nazanin" pitchFamily="2" charset="-78"/>
              </a:rPr>
              <a:t>شهر </a:t>
            </a:r>
            <a:r>
              <a:rPr lang="fa-IR" sz="2000" b="1" smtClean="0">
                <a:cs typeface="Nazanin" pitchFamily="2" charset="-78"/>
              </a:rPr>
              <a:t>بجنورد</a:t>
            </a:r>
          </a:p>
          <a:p>
            <a:pPr indent="-326082" algn="r" rtl="1">
              <a:lnSpc>
                <a:spcPct val="200000"/>
              </a:lnSpc>
              <a:buFontTx/>
              <a:buChar char="-"/>
            </a:pPr>
            <a:r>
              <a:rPr lang="fa-IR" sz="2000" b="1" smtClean="0">
                <a:cs typeface="Nazanin" pitchFamily="2" charset="-78"/>
              </a:rPr>
              <a:t>توزيع مناسب خدمات رفاهي و زيرساختي بر اساس آستانه‌هاي جمعيتي</a:t>
            </a:r>
            <a:endParaRPr lang="fa-IR" sz="2000" b="1" dirty="0" smtClean="0">
              <a:cs typeface="Nazanin" pitchFamily="2" charset="-78"/>
            </a:endParaRPr>
          </a:p>
          <a:p>
            <a:pPr indent="-326082" algn="r" rtl="1">
              <a:lnSpc>
                <a:spcPct val="200000"/>
              </a:lnSpc>
              <a:buFontTx/>
              <a:buChar char="-"/>
            </a:pPr>
            <a:endParaRPr lang="en-US" sz="2000" b="1" dirty="0" smtClean="0">
              <a:cs typeface="Nazanin" pitchFamily="2" charset="-78"/>
            </a:endParaRPr>
          </a:p>
        </p:txBody>
      </p:sp>
      <p:pic>
        <p:nvPicPr>
          <p:cNvPr id="23556" name="Picture 4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1615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79586"/>
            <a:ext cx="10150475" cy="800472"/>
          </a:xfrm>
          <a:solidFill>
            <a:srgbClr val="800000"/>
          </a:solidFill>
        </p:spPr>
        <p:txBody>
          <a:bodyPr/>
          <a:lstStyle/>
          <a:p>
            <a:pPr algn="ctr" eaLnBrk="1" hangingPunct="1"/>
            <a:r>
              <a:rPr lang="fa-IR" sz="3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Homa" pitchFamily="2" charset="-78"/>
              </a:rPr>
              <a:t>2- بررسي و شناخت شهر</a:t>
            </a:r>
            <a:endParaRPr lang="en-US" sz="3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Homa" pitchFamily="2" charset="-78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5047911"/>
            <a:ext cx="9431483" cy="800472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fa-IR" sz="2200" b="1" dirty="0" smtClean="0">
                <a:cs typeface="Titr" pitchFamily="2" charset="-78"/>
              </a:rPr>
              <a:t>طرح تجديد نظر در طرح توسعه و عمران (جامع) شهر بجنورد</a:t>
            </a:r>
            <a:endParaRPr lang="en-US" sz="2200" b="1" dirty="0" smtClean="0">
              <a:cs typeface="Titr" pitchFamily="2" charset="-7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2200" b="1" dirty="0" smtClean="0">
              <a:cs typeface="Nazanin" pitchFamily="2" charset="-78"/>
            </a:endParaRPr>
          </a:p>
        </p:txBody>
      </p:sp>
      <p:pic>
        <p:nvPicPr>
          <p:cNvPr id="37893" name="Picture 5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28711"/>
            <a:ext cx="10150475" cy="430210"/>
          </a:xfrm>
          <a:solidFill>
            <a:srgbClr val="800000"/>
          </a:solidFill>
        </p:spPr>
        <p:txBody>
          <a:bodyPr/>
          <a:lstStyle/>
          <a:p>
            <a:pPr marL="299642" algn="r"/>
            <a:r>
              <a:rPr lang="fa-IR" sz="2000" b="1" dirty="0" smtClean="0">
                <a:solidFill>
                  <a:schemeClr val="bg1"/>
                </a:solidFill>
                <a:cs typeface="Homa" pitchFamily="2" charset="-78"/>
              </a:rPr>
              <a:t>بررسي و شناخت شهر</a:t>
            </a:r>
            <a:endParaRPr lang="en-US" sz="2000" b="1" dirty="0" smtClean="0">
              <a:solidFill>
                <a:schemeClr val="bg1"/>
              </a:solidFill>
              <a:cs typeface="Homa" pitchFamily="2" charset="-78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>
          <a:xfrm>
            <a:off x="359496" y="1223629"/>
            <a:ext cx="9431483" cy="546225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000" b="1" dirty="0" smtClean="0">
              <a:cs typeface="Nazanin" pitchFamily="2" charset="-78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610051"/>
            <a:ext cx="10150475" cy="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 anchor="b"/>
          <a:lstStyle/>
          <a:p>
            <a:pPr marL="299642" algn="r" rtl="1"/>
            <a:r>
              <a:rPr lang="fa-IR" b="1" dirty="0" smtClean="0">
                <a:cs typeface="Homa" pitchFamily="2" charset="-78"/>
              </a:rPr>
              <a:t>تاريخچه </a:t>
            </a:r>
            <a:r>
              <a:rPr lang="fa-IR" b="1" dirty="0">
                <a:cs typeface="Homa" pitchFamily="2" charset="-78"/>
              </a:rPr>
              <a:t>شهر</a:t>
            </a:r>
            <a:endParaRPr lang="en-US" b="1" dirty="0">
              <a:cs typeface="Homa" pitchFamily="2" charset="-78"/>
            </a:endParaRPr>
          </a:p>
        </p:txBody>
      </p:sp>
      <p:pic>
        <p:nvPicPr>
          <p:cNvPr id="24581" name="Picture 5" descr="36-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7173" y="1223630"/>
            <a:ext cx="7353807" cy="60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0" y="6927433"/>
            <a:ext cx="1259998" cy="60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60329" y="5022858"/>
            <a:ext cx="1838012" cy="165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26" tIns="50763" rIns="101526" bIns="50763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fa-IR" b="1" dirty="0">
                <a:cs typeface="Homa" pitchFamily="2" charset="-78"/>
              </a:rPr>
              <a:t>مراحل توسعه ادواري شهر بجنورد</a:t>
            </a:r>
            <a:endParaRPr lang="en-US" b="1" dirty="0">
              <a:cs typeface="Homa" pitchFamily="2" charset="-7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p_ani_glo_cross_hair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ppp_ani_glo_cross_hair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pp_ani_glo_cross_hair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ppp_ani_glo_cross_hair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ppp_ani_glo_cross_hair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ppp_ani_glo_cross_hair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</TotalTime>
  <Words>2787</Words>
  <Application>Microsoft Office PowerPoint</Application>
  <PresentationFormat>Custom</PresentationFormat>
  <Paragraphs>863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65</vt:i4>
      </vt:variant>
    </vt:vector>
  </HeadingPairs>
  <TitlesOfParts>
    <vt:vector size="83" baseType="lpstr">
      <vt:lpstr>Arial</vt:lpstr>
      <vt:lpstr>Symbol</vt:lpstr>
      <vt:lpstr>Homa</vt:lpstr>
      <vt:lpstr>Wingdings</vt:lpstr>
      <vt:lpstr>B Homa</vt:lpstr>
      <vt:lpstr>Nazanin</vt:lpstr>
      <vt:lpstr>B Traffic</vt:lpstr>
      <vt:lpstr>Zar</vt:lpstr>
      <vt:lpstr>Times New Roman</vt:lpstr>
      <vt:lpstr>Calibri</vt:lpstr>
      <vt:lpstr>B Nazanin</vt:lpstr>
      <vt:lpstr>Titr</vt:lpstr>
      <vt:lpstr>ppp_ani_glo_cross_hair</vt:lpstr>
      <vt:lpstr>5_ppp_ani_glo_cross_hair</vt:lpstr>
      <vt:lpstr>1_ppp_ani_glo_cross_hair</vt:lpstr>
      <vt:lpstr>4_ppp_ani_glo_cross_hair</vt:lpstr>
      <vt:lpstr>6_ppp_ani_glo_cross_hair</vt:lpstr>
      <vt:lpstr>9_ppp_ani_glo_cross_hair</vt:lpstr>
      <vt:lpstr>PowerPoint Presentation</vt:lpstr>
      <vt:lpstr>PowerPoint Presentation</vt:lpstr>
      <vt:lpstr>     مطالعات منطقه‌اي</vt:lpstr>
      <vt:lpstr>     مطالعات منطقه‌اي</vt:lpstr>
      <vt:lpstr>حوزه نفوذ</vt:lpstr>
      <vt:lpstr>     مطالعات منطقه‌اي</vt:lpstr>
      <vt:lpstr>     مطالعات منطقه‌اي</vt:lpstr>
      <vt:lpstr>2- 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بررسي و شناخت شهر</vt:lpstr>
      <vt:lpstr>3- تجزيه و تحليل</vt:lpstr>
      <vt:lpstr>تجزيه و تحليل</vt:lpstr>
      <vt:lpstr>تجزيه و تحليل</vt:lpstr>
      <vt:lpstr>تجزيه و تحليل</vt:lpstr>
      <vt:lpstr>تجزيه و تحليل</vt:lpstr>
      <vt:lpstr>تجزيه و تحليل</vt:lpstr>
      <vt:lpstr>محورهاي راهبردي در توسعه شهر بجنورد</vt:lpstr>
      <vt:lpstr>محورهاي راهبردي در توسعه شهر بجنورد</vt:lpstr>
      <vt:lpstr>محورهاي راهبردي در توسعه شهر بجنورد</vt:lpstr>
      <vt:lpstr>محورهاي راهبردي در توسعه شهر بجنورد</vt:lpstr>
      <vt:lpstr>محورهاي راهبردي در توسعه شهر بجنورد</vt:lpstr>
      <vt:lpstr>محورهاي راهبردي در توسعه شهر بجنورد</vt:lpstr>
      <vt:lpstr>محورهاي راهبردي در توسعه شهر بجنورد</vt:lpstr>
      <vt:lpstr>تجزيه و تحليل</vt:lpstr>
      <vt:lpstr>تجزيه و تحليل</vt:lpstr>
      <vt:lpstr>تجزيه و تحليل</vt:lpstr>
      <vt:lpstr>تجزيه و تحليل</vt:lpstr>
      <vt:lpstr>تجزيه و تحليل</vt:lpstr>
      <vt:lpstr>تجزيه و تحليل</vt:lpstr>
      <vt:lpstr>SWOT (راهبردهاي تهاجمي)</vt:lpstr>
      <vt:lpstr>SWOT (راهبردهاي انطباقي)</vt:lpstr>
      <vt:lpstr>SWOT (راهبردهاي اقتضايي)</vt:lpstr>
      <vt:lpstr>SWOT (راهبردهاي دفاعي)</vt:lpstr>
      <vt:lpstr>PowerPoint Presentation</vt:lpstr>
      <vt:lpstr>PowerPoint Presentation</vt:lpstr>
      <vt:lpstr>PowerPoint Presentation</vt:lpstr>
      <vt:lpstr>پیشنهادها 4-</vt:lpstr>
      <vt:lpstr>بررسي محدوده‌هاي شهر بجنورد</vt:lpstr>
      <vt:lpstr>بررسي محدوده‌هاي شهر بجنورد</vt:lpstr>
      <vt:lpstr>کاربري‌هاي پيشنهادي طرح جامع سال 1378 در حوزه فراگير شهر</vt:lpstr>
      <vt:lpstr>کاربري‌هاي پيشنهادي طرح جامع سال 1378 شهر</vt:lpstr>
      <vt:lpstr>مقايسه طرح جامع مصوب سال 1378 با وضعيت موجود ـ واقعي در سال‌هاي مورد بررسي</vt:lpstr>
      <vt:lpstr>نظام تقسيمات شهري پيشنهادي</vt:lpstr>
      <vt:lpstr>کاربري زمين پيشنهادي</vt:lpstr>
      <vt:lpstr>PowerPoint Presentation</vt:lpstr>
      <vt:lpstr>سطوح و سرانه‌هاي پيشنهادي کاربري اراضي شهر بجنورد و مقايسه آن با وضع موجود</vt:lpstr>
      <vt:lpstr>کاربري‌هاي پيشنهادي در حريم شهر بجنورد</vt:lpstr>
    </vt:vector>
  </TitlesOfParts>
  <Company>NJP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jeshaghy@gmail.com</dc:creator>
  <cp:lastModifiedBy>URBANISM, NJP</cp:lastModifiedBy>
  <cp:revision>185</cp:revision>
  <dcterms:created xsi:type="dcterms:W3CDTF">2010-01-19T10:49:49Z</dcterms:created>
  <dcterms:modified xsi:type="dcterms:W3CDTF">2010-11-06T10:42:34Z</dcterms:modified>
</cp:coreProperties>
</file>