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9" r:id="rId1"/>
  </p:sldMasterIdLst>
  <p:notesMasterIdLst>
    <p:notesMasterId r:id="rId72"/>
  </p:notesMasterIdLst>
  <p:handoutMasterIdLst>
    <p:handoutMasterId r:id="rId73"/>
  </p:handoutMasterIdLst>
  <p:sldIdLst>
    <p:sldId id="337" r:id="rId2"/>
    <p:sldId id="330" r:id="rId3"/>
    <p:sldId id="331" r:id="rId4"/>
    <p:sldId id="332" r:id="rId5"/>
    <p:sldId id="334" r:id="rId6"/>
    <p:sldId id="335" r:id="rId7"/>
    <p:sldId id="336" r:id="rId8"/>
    <p:sldId id="256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0" r:id="rId25"/>
    <p:sldId id="281" r:id="rId26"/>
    <p:sldId id="282" r:id="rId27"/>
    <p:sldId id="283" r:id="rId28"/>
    <p:sldId id="284" r:id="rId29"/>
    <p:sldId id="285" r:id="rId30"/>
    <p:sldId id="309" r:id="rId31"/>
    <p:sldId id="308" r:id="rId32"/>
    <p:sldId id="311" r:id="rId33"/>
    <p:sldId id="310" r:id="rId34"/>
    <p:sldId id="286" r:id="rId35"/>
    <p:sldId id="287" r:id="rId36"/>
    <p:sldId id="288" r:id="rId37"/>
    <p:sldId id="313" r:id="rId38"/>
    <p:sldId id="289" r:id="rId39"/>
    <p:sldId id="290" r:id="rId40"/>
    <p:sldId id="291" r:id="rId41"/>
    <p:sldId id="314" r:id="rId42"/>
    <p:sldId id="292" r:id="rId43"/>
    <p:sldId id="293" r:id="rId44"/>
    <p:sldId id="294" r:id="rId45"/>
    <p:sldId id="295" r:id="rId46"/>
    <p:sldId id="296" r:id="rId47"/>
    <p:sldId id="312" r:id="rId48"/>
    <p:sldId id="297" r:id="rId49"/>
    <p:sldId id="298" r:id="rId50"/>
    <p:sldId id="299" r:id="rId51"/>
    <p:sldId id="320" r:id="rId52"/>
    <p:sldId id="328" r:id="rId53"/>
    <p:sldId id="303" r:id="rId54"/>
    <p:sldId id="304" r:id="rId55"/>
    <p:sldId id="315" r:id="rId56"/>
    <p:sldId id="319" r:id="rId57"/>
    <p:sldId id="329" r:id="rId58"/>
    <p:sldId id="305" r:id="rId59"/>
    <p:sldId id="306" r:id="rId60"/>
    <p:sldId id="316" r:id="rId61"/>
    <p:sldId id="317" r:id="rId62"/>
    <p:sldId id="321" r:id="rId63"/>
    <p:sldId id="318" r:id="rId64"/>
    <p:sldId id="322" r:id="rId65"/>
    <p:sldId id="323" r:id="rId66"/>
    <p:sldId id="324" r:id="rId67"/>
    <p:sldId id="325" r:id="rId68"/>
    <p:sldId id="326" r:id="rId69"/>
    <p:sldId id="327" r:id="rId70"/>
    <p:sldId id="307" r:id="rId71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F21"/>
    <a:srgbClr val="FF0000"/>
    <a:srgbClr val="99CCFF"/>
    <a:srgbClr val="660066"/>
    <a:srgbClr val="CC9900"/>
    <a:srgbClr val="996633"/>
    <a:srgbClr val="CC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/>
            </a:lvl1pPr>
          </a:lstStyle>
          <a:p>
            <a:pPr>
              <a:defRPr/>
            </a:pPr>
            <a:fld id="{263D5DA3-A1A1-40B1-A39D-6290AED03F4B}" type="datetime8">
              <a:rPr lang="fa-IR"/>
              <a:pPr>
                <a:defRPr/>
              </a:pPr>
              <a:t>18/مارس/11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E3C14D5-8B76-454B-8C60-65EC10CC1C1A}" type="slidenum">
              <a:rPr lang="fa-IR" altLang="fa-IR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31628937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/>
            </a:lvl1pPr>
          </a:lstStyle>
          <a:p>
            <a:pPr>
              <a:defRPr/>
            </a:pPr>
            <a:fld id="{BDE9C6C8-0579-412F-8390-4677367988C7}" type="datetime8">
              <a:rPr lang="fa-IR"/>
              <a:pPr>
                <a:defRPr/>
              </a:pPr>
              <a:t>18/مارس/11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C24AE02-5A49-4F11-BD74-8747340148CE}" type="slidenum">
              <a:rPr lang="fa-IR" altLang="fa-IR"/>
              <a:pPr/>
              <a:t>‹#›</a:t>
            </a:fld>
            <a:endParaRPr lang="fa-IR" altLang="fa-IR"/>
          </a:p>
        </p:txBody>
      </p:sp>
    </p:spTree>
    <p:extLst>
      <p:ext uri="{BB962C8B-B14F-4D97-AF65-F5344CB8AC3E}">
        <p14:creationId xmlns:p14="http://schemas.microsoft.com/office/powerpoint/2010/main" val="5276185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91760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24739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ehsane1.blogfa.com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7628B-14E9-49C3-B8F6-963ABBBA4C06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8404742"/>
      </p:ext>
    </p:extLst>
  </p:cSld>
  <p:clrMapOvr>
    <a:masterClrMapping/>
  </p:clrMapOvr>
  <p:transition spd="slow" advTm="5000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ehsane1.blogfa.com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E2874-6466-4A31-BAAB-3D8EB54FF7C0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91925253"/>
      </p:ext>
    </p:extLst>
  </p:cSld>
  <p:clrMapOvr>
    <a:masterClrMapping/>
  </p:clrMapOvr>
  <p:transition spd="slow" advTm="5000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ehsane1.blogfa.com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D34A9-0D73-478A-9F4A-4D4BD1D028B8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47532814"/>
      </p:ext>
    </p:extLst>
  </p:cSld>
  <p:clrMapOvr>
    <a:masterClrMapping/>
  </p:clrMapOvr>
  <p:transition spd="slow" advTm="5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ehsane1.blogfa.com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424AF-BDD9-439E-8FFF-C0E3FDC3CBAD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75540982"/>
      </p:ext>
    </p:extLst>
  </p:cSld>
  <p:clrMapOvr>
    <a:masterClrMapping/>
  </p:clrMapOvr>
  <p:transition spd="slow" advTm="5000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4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ehsane1.blogfa.com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56EFB-F75D-4589-9715-1ED1997C3337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02508349"/>
      </p:ext>
    </p:extLst>
  </p:cSld>
  <p:clrMapOvr>
    <a:masterClrMapping/>
  </p:clrMapOvr>
  <p:transition spd="slow" advTm="5000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ehsane1.blogfa.com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CE91767-FE74-4537-978C-A43349AE4471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11183274"/>
      </p:ext>
    </p:extLst>
  </p:cSld>
  <p:clrMapOvr>
    <a:masterClrMapping/>
  </p:clrMapOvr>
  <p:transition spd="slow" advTm="5000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ehsane1.blogfa.com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B7762C2-23C9-46E6-B210-837EAEC6347A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80688315"/>
      </p:ext>
    </p:extLst>
  </p:cSld>
  <p:clrMapOvr>
    <a:masterClrMapping/>
  </p:clrMapOvr>
  <p:transition spd="slow" advTm="5000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ehsane1.blogfa.com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996F1-3947-4677-8D3A-828D04ADE38E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49382082"/>
      </p:ext>
    </p:extLst>
  </p:cSld>
  <p:clrMapOvr>
    <a:masterClrMapping/>
  </p:clrMapOvr>
  <p:transition spd="slow" advTm="5000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ehsane1.blogfa.com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4650E-8855-4F0E-8EFD-9463D110252F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60015950"/>
      </p:ext>
    </p:extLst>
  </p:cSld>
  <p:clrMapOvr>
    <a:masterClrMapping/>
  </p:clrMapOvr>
  <p:transition spd="slow" advTm="5000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ehsane1.blogfa.com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8174F9-5DB1-4756-9BCE-7500EA6E2AE4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23514791"/>
      </p:ext>
    </p:extLst>
  </p:cSld>
  <p:clrMapOvr>
    <a:masterClrMapping/>
  </p:clrMapOvr>
  <p:transition spd="slow" advTm="5000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ehsane1.blogfa.com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2BD5E-DDC7-4C12-8E26-9F2ED70E9F88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32334499"/>
      </p:ext>
    </p:extLst>
  </p:cSld>
  <p:clrMapOvr>
    <a:masterClrMapping/>
  </p:clrMapOvr>
  <p:transition spd="slow" advTm="5000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ehsane1.blogfa.com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6BC9C"/>
                </a:solidFill>
              </a:defRPr>
            </a:lvl1pPr>
          </a:lstStyle>
          <a:p>
            <a:fld id="{35FAA809-17AE-40CC-BAF4-A48B0D062C8C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8" name="Rectangle 7"/>
          <p:cNvSpPr/>
          <p:nvPr userDrawn="1"/>
        </p:nvSpPr>
        <p:spPr>
          <a:xfrm>
            <a:off x="35496" y="-27384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36" r:id="rId7"/>
    <p:sldLayoutId id="2147483737" r:id="rId8"/>
    <p:sldLayoutId id="2147483746" r:id="rId9"/>
    <p:sldLayoutId id="2147483738" r:id="rId10"/>
    <p:sldLayoutId id="2147483739" r:id="rId11"/>
  </p:sldLayoutIdLst>
  <p:transition spd="slow" advTm="5000">
    <p:cover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Times New Roman" pitchFamily="18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615950" algn="r" rtl="1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namaz1.wma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namaz2.wma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rokoh.wav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sajdeh.wav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ghonot.wav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azan.wma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tashahod.wav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tasbih.wav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salam.wav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onireh\Desktop\&#1606;&#1605;&#1575;&#1586;\eghame.wma" TargetMode="Externa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331118" y="836712"/>
            <a:ext cx="6481763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fa-IR" altLang="fa-IR" sz="5400" b="1" dirty="0">
                <a:solidFill>
                  <a:srgbClr val="FF0000"/>
                </a:solidFill>
                <a:cs typeface=" Mitra" pitchFamily="2" charset="0"/>
              </a:rPr>
              <a:t>آموزش </a:t>
            </a:r>
          </a:p>
          <a:p>
            <a:pPr algn="ctr" rtl="1" eaLnBrk="1" hangingPunct="1"/>
            <a:r>
              <a:rPr lang="fa-IR" altLang="fa-IR" sz="5400" b="1" dirty="0">
                <a:solidFill>
                  <a:srgbClr val="FF0000"/>
                </a:solidFill>
                <a:cs typeface=" Mitra" pitchFamily="2" charset="0"/>
              </a:rPr>
              <a:t>اذان و اقامه ، وضو ، نماز و تیمم</a:t>
            </a:r>
            <a:endParaRPr lang="en-US" altLang="fa-IR" sz="5400" b="1" dirty="0">
              <a:solidFill>
                <a:srgbClr val="FF0000"/>
              </a:solidFill>
              <a:cs typeface=" Mitra" pitchFamily="2" charset="0"/>
            </a:endParaRPr>
          </a:p>
        </p:txBody>
      </p:sp>
      <p:sp>
        <p:nvSpPr>
          <p:cNvPr id="9219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actionButtonForwardNext">
            <a:avLst/>
          </a:prstGeom>
          <a:gradFill rotWithShape="1">
            <a:gsLst>
              <a:gs pos="0">
                <a:srgbClr val="996633"/>
              </a:gs>
              <a:gs pos="50000">
                <a:srgbClr val="CC9900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9600">
                <a:cs typeface=" Mitra" pitchFamily="2" charset="-78"/>
              </a:rPr>
              <a:t>1- </a:t>
            </a:r>
            <a:r>
              <a:rPr lang="ar-SA" sz="9600">
                <a:cs typeface=" Mitra" pitchFamily="2" charset="-78"/>
              </a:rPr>
              <a:t>نيت</a:t>
            </a:r>
            <a:endParaRPr lang="en-US" sz="9600">
              <a:cs typeface=" Mitra" pitchFamily="2" charset="-78"/>
            </a:endParaRP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843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8438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50875" y="1401763"/>
            <a:ext cx="7772400" cy="4191000"/>
          </a:xfrm>
        </p:spPr>
        <p:txBody>
          <a:bodyPr/>
          <a:lstStyle/>
          <a:p>
            <a:pPr marL="0" indent="-273050" algn="just" eaLnBrk="1" hangingPunct="1"/>
            <a:r>
              <a:rPr lang="fa-IR" altLang="fa-IR" sz="4000" smtClean="0">
                <a:cs typeface=" Mitra" pitchFamily="2" charset="0"/>
              </a:rPr>
              <a:t>به </a:t>
            </a:r>
            <a:r>
              <a:rPr lang="ar-SA" altLang="fa-IR" sz="4000" smtClean="0">
                <a:cs typeface=" Mitra" pitchFamily="2" charset="0"/>
              </a:rPr>
              <a:t>نيت وضو صورت را از بالا به پايين – از جايي که موي سر روييده تا چانه – مي شوييم</a:t>
            </a:r>
            <a:r>
              <a:rPr lang="en-US" altLang="fa-IR" sz="4000" smtClean="0">
                <a:cs typeface=" Mitra" pitchFamily="2" charset="0"/>
              </a:rPr>
              <a:t>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36838"/>
            <a:ext cx="2147887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9462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9463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5400">
                <a:cs typeface=" Mitra" pitchFamily="2" charset="-78"/>
              </a:rPr>
              <a:t>2- شستن صورت </a:t>
            </a:r>
            <a:endParaRPr lang="en-US" sz="5400">
              <a:cs typeface=" Mitra" pitchFamily="2" charset="-78"/>
            </a:endParaRPr>
          </a:p>
        </p:txBody>
      </p:sp>
      <p:grpSp>
        <p:nvGrpSpPr>
          <p:cNvPr id="20483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0485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20486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268413"/>
            <a:ext cx="6400800" cy="3048000"/>
          </a:xfrm>
        </p:spPr>
        <p:txBody>
          <a:bodyPr/>
          <a:lstStyle/>
          <a:p>
            <a:pPr marL="0" indent="-273050" algn="just" eaLnBrk="1" hangingPunct="1"/>
            <a:r>
              <a:rPr lang="ar-SA" altLang="fa-IR" sz="4000" smtClean="0">
                <a:cs typeface=" Mitra" pitchFamily="2" charset="0"/>
              </a:rPr>
              <a:t>صورت را از جایی که موی سر میروید تا چانه از بالا به پایین میشوییم</a:t>
            </a:r>
            <a:r>
              <a:rPr lang="en-US" altLang="fa-IR" sz="4000" smtClean="0">
                <a:cs typeface=" Mitra" pitchFamily="2" charset="0"/>
              </a:rPr>
              <a:t>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924175"/>
            <a:ext cx="1947863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1510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21511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5400">
                <a:cs typeface=" Mitra" pitchFamily="2" charset="-78"/>
              </a:rPr>
              <a:t>3- شستن دست راست </a:t>
            </a:r>
            <a:endParaRPr lang="en-US" sz="5400">
              <a:cs typeface=" Mitra" pitchFamily="2" charset="-78"/>
            </a:endParaRPr>
          </a:p>
        </p:txBody>
      </p:sp>
      <p:grpSp>
        <p:nvGrpSpPr>
          <p:cNvPr id="22531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2533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22534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473200" y="1268413"/>
            <a:ext cx="6400800" cy="3048000"/>
          </a:xfrm>
        </p:spPr>
        <p:txBody>
          <a:bodyPr/>
          <a:lstStyle/>
          <a:p>
            <a:pPr marL="0" indent="-273050" algn="just" eaLnBrk="1" hangingPunct="1"/>
            <a:r>
              <a:rPr lang="ar-SA" altLang="fa-IR" sz="4000" smtClean="0">
                <a:cs typeface=" Mitra" pitchFamily="2" charset="0"/>
              </a:rPr>
              <a:t>پس از شستن صورت، دست راست را از آرنج تا نوک انگشتان، از بالا به پايين، مي شوييم</a:t>
            </a:r>
            <a:r>
              <a:rPr lang="en-US" altLang="fa-IR" sz="4000" smtClean="0">
                <a:cs typeface=" Mitra" pitchFamily="2" charset="0"/>
              </a:rPr>
              <a:t>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997200"/>
            <a:ext cx="1897062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3558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23559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>
                <a:cs typeface=" Mitra" pitchFamily="2" charset="-78"/>
              </a:rPr>
              <a:t>4- شستن دست چپ</a:t>
            </a:r>
            <a:endParaRPr lang="en-US" sz="6000">
              <a:cs typeface=" Mitra" pitchFamily="2" charset="-78"/>
            </a:endParaRPr>
          </a:p>
        </p:txBody>
      </p:sp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4581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24582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30388"/>
            <a:ext cx="7772400" cy="4191000"/>
          </a:xfrm>
        </p:spPr>
        <p:txBody>
          <a:bodyPr/>
          <a:lstStyle/>
          <a:p>
            <a:pPr marL="0" indent="-273050" algn="just" eaLnBrk="1" hangingPunct="1"/>
            <a:r>
              <a:rPr lang="fa-IR" altLang="fa-IR" sz="4200" smtClean="0">
                <a:cs typeface=" Mitra" pitchFamily="2" charset="0"/>
              </a:rPr>
              <a:t>ب</a:t>
            </a:r>
            <a:r>
              <a:rPr lang="ar-SA" altLang="fa-IR" sz="4200" smtClean="0">
                <a:cs typeface=" Mitra" pitchFamily="2" charset="0"/>
              </a:rPr>
              <a:t>عد از شستن دست راست، دست چپ را مانند دست راست مي شوييم</a:t>
            </a:r>
            <a:r>
              <a:rPr lang="en-US" altLang="fa-IR" sz="4200" smtClean="0">
                <a:cs typeface=" Mitra" pitchFamily="2" charset="0"/>
              </a:rPr>
              <a:t>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1947862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5606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25607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5600">
                <a:cs typeface=" Mitra" pitchFamily="2" charset="-78"/>
              </a:rPr>
              <a:t>5- مسح جلوی سر </a:t>
            </a:r>
            <a:endParaRPr lang="en-US" sz="5600">
              <a:cs typeface=" Mitra" pitchFamily="2" charset="-78"/>
            </a:endParaRPr>
          </a:p>
        </p:txBody>
      </p:sp>
      <p:grpSp>
        <p:nvGrpSpPr>
          <p:cNvPr id="26627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6629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26630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484313" y="1412875"/>
            <a:ext cx="6400800" cy="3048000"/>
          </a:xfrm>
        </p:spPr>
        <p:txBody>
          <a:bodyPr/>
          <a:lstStyle/>
          <a:p>
            <a:pPr marL="0" indent="-273050" algn="just" eaLnBrk="1" hangingPunct="1"/>
            <a:r>
              <a:rPr lang="fa-IR" altLang="fa-IR" sz="3600" smtClean="0">
                <a:cs typeface=" Mitra" pitchFamily="2" charset="0"/>
              </a:rPr>
              <a:t>ب</a:t>
            </a:r>
            <a:r>
              <a:rPr lang="ar-SA" altLang="fa-IR" sz="3600" smtClean="0">
                <a:cs typeface=" Mitra" pitchFamily="2" charset="0"/>
              </a:rPr>
              <a:t>عد از شستن صورت و دست ها با رطوبتي که بر دست مانده، جلوي سر را مسح مي کنيم؛ يعني دست را بر سرگذاشته و کمي به طرف پيشاني مي کشيم</a:t>
            </a:r>
            <a:r>
              <a:rPr lang="en-US" altLang="fa-IR" sz="3600" smtClean="0">
                <a:cs typeface=" Mitra" pitchFamily="2" charset="0"/>
              </a:rPr>
              <a:t>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284538"/>
            <a:ext cx="18065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7654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27655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"/>
          <p:cNvGrpSpPr>
            <a:grpSpLocks/>
          </p:cNvGrpSpPr>
          <p:nvPr/>
        </p:nvGrpSpPr>
        <p:grpSpPr bwMode="auto">
          <a:xfrm>
            <a:off x="2738438" y="2349500"/>
            <a:ext cx="3167062" cy="936625"/>
            <a:chOff x="3198" y="1162"/>
            <a:chExt cx="1995" cy="590"/>
          </a:xfrm>
        </p:grpSpPr>
        <p:sp>
          <p:nvSpPr>
            <p:cNvPr id="10256" name="AutoShape 4"/>
            <p:cNvSpPr>
              <a:spLocks noChangeArrowheads="1"/>
            </p:cNvSpPr>
            <p:nvPr/>
          </p:nvSpPr>
          <p:spPr bwMode="auto">
            <a:xfrm>
              <a:off x="3198" y="1162"/>
              <a:ext cx="1995" cy="590"/>
            </a:xfrm>
            <a:prstGeom prst="flowChartAlternateProcess">
              <a:avLst/>
            </a:prstGeom>
            <a:gradFill rotWithShape="1">
              <a:gsLst>
                <a:gs pos="0">
                  <a:srgbClr val="663012"/>
                </a:gs>
                <a:gs pos="14999">
                  <a:srgbClr val="A65528"/>
                </a:gs>
                <a:gs pos="35001">
                  <a:srgbClr val="D49E6C"/>
                </a:gs>
                <a:gs pos="50000">
                  <a:srgbClr val="D6B19C"/>
                </a:gs>
                <a:gs pos="64999">
                  <a:srgbClr val="D49E6C"/>
                </a:gs>
                <a:gs pos="85001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0257" name="Text Box 5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55" y="1187"/>
              <a:ext cx="1497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fa-IR" altLang="fa-IR" sz="4800">
                  <a:solidFill>
                    <a:srgbClr val="00FFFF"/>
                  </a:solidFill>
                  <a:cs typeface=" Mitra" pitchFamily="2" charset="0"/>
                </a:rPr>
                <a:t>وضو </a:t>
              </a:r>
              <a:endParaRPr lang="en-US" altLang="fa-IR" sz="4800">
                <a:solidFill>
                  <a:srgbClr val="00FFFF"/>
                </a:solidFill>
                <a:cs typeface=" Mitra" pitchFamily="2" charset="0"/>
              </a:endParaRPr>
            </a:p>
          </p:txBody>
        </p:sp>
      </p:grpSp>
      <p:grpSp>
        <p:nvGrpSpPr>
          <p:cNvPr id="10243" name="Group 7"/>
          <p:cNvGrpSpPr>
            <a:grpSpLocks/>
          </p:cNvGrpSpPr>
          <p:nvPr/>
        </p:nvGrpSpPr>
        <p:grpSpPr bwMode="auto">
          <a:xfrm>
            <a:off x="2738438" y="3592513"/>
            <a:ext cx="3167062" cy="936625"/>
            <a:chOff x="3198" y="1162"/>
            <a:chExt cx="1995" cy="590"/>
          </a:xfrm>
        </p:grpSpPr>
        <p:sp>
          <p:nvSpPr>
            <p:cNvPr id="10254" name="AutoShape 8"/>
            <p:cNvSpPr>
              <a:spLocks noChangeArrowheads="1"/>
            </p:cNvSpPr>
            <p:nvPr/>
          </p:nvSpPr>
          <p:spPr bwMode="auto">
            <a:xfrm>
              <a:off x="3198" y="1162"/>
              <a:ext cx="1995" cy="590"/>
            </a:xfrm>
            <a:prstGeom prst="flowChartAlternateProcess">
              <a:avLst/>
            </a:prstGeom>
            <a:gradFill rotWithShape="1">
              <a:gsLst>
                <a:gs pos="0">
                  <a:srgbClr val="663012"/>
                </a:gs>
                <a:gs pos="14999">
                  <a:srgbClr val="A65528"/>
                </a:gs>
                <a:gs pos="35001">
                  <a:srgbClr val="D49E6C"/>
                </a:gs>
                <a:gs pos="50000">
                  <a:srgbClr val="D6B19C"/>
                </a:gs>
                <a:gs pos="64999">
                  <a:srgbClr val="D49E6C"/>
                </a:gs>
                <a:gs pos="85001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0255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55" y="1187"/>
              <a:ext cx="1497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fa-IR" altLang="fa-IR" sz="4800">
                  <a:solidFill>
                    <a:srgbClr val="00FFFF"/>
                  </a:solidFill>
                  <a:cs typeface=" Mitra" pitchFamily="2" charset="0"/>
                </a:rPr>
                <a:t>نماز </a:t>
              </a:r>
              <a:endParaRPr lang="en-US" altLang="fa-IR" sz="4800">
                <a:solidFill>
                  <a:srgbClr val="00FFFF"/>
                </a:solidFill>
                <a:cs typeface=" Mitra" pitchFamily="2" charset="0"/>
              </a:endParaRPr>
            </a:p>
          </p:txBody>
        </p:sp>
      </p:grpSp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2732088" y="4664075"/>
            <a:ext cx="3167062" cy="936625"/>
            <a:chOff x="3198" y="1162"/>
            <a:chExt cx="1995" cy="590"/>
          </a:xfrm>
        </p:grpSpPr>
        <p:sp>
          <p:nvSpPr>
            <p:cNvPr id="10252" name="AutoShape 11"/>
            <p:cNvSpPr>
              <a:spLocks noChangeArrowheads="1"/>
            </p:cNvSpPr>
            <p:nvPr/>
          </p:nvSpPr>
          <p:spPr bwMode="auto">
            <a:xfrm>
              <a:off x="3198" y="1162"/>
              <a:ext cx="1995" cy="590"/>
            </a:xfrm>
            <a:prstGeom prst="flowChartAlternateProcess">
              <a:avLst/>
            </a:prstGeom>
            <a:gradFill rotWithShape="1">
              <a:gsLst>
                <a:gs pos="0">
                  <a:srgbClr val="663012"/>
                </a:gs>
                <a:gs pos="14999">
                  <a:srgbClr val="A65528"/>
                </a:gs>
                <a:gs pos="35001">
                  <a:srgbClr val="D49E6C"/>
                </a:gs>
                <a:gs pos="50000">
                  <a:srgbClr val="D6B19C"/>
                </a:gs>
                <a:gs pos="64999">
                  <a:srgbClr val="D49E6C"/>
                </a:gs>
                <a:gs pos="85001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0253" name="Text Box 12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55" y="1187"/>
              <a:ext cx="1497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fa-IR" altLang="fa-IR" sz="4800">
                  <a:solidFill>
                    <a:srgbClr val="00FFFF"/>
                  </a:solidFill>
                  <a:cs typeface=" Mitra" pitchFamily="2" charset="0"/>
                </a:rPr>
                <a:t>تیمم </a:t>
              </a:r>
              <a:endParaRPr lang="en-US" altLang="fa-IR" sz="4800">
                <a:solidFill>
                  <a:srgbClr val="00FFFF"/>
                </a:solidFill>
                <a:cs typeface=" Mitra" pitchFamily="2" charset="0"/>
              </a:endParaRPr>
            </a:p>
          </p:txBody>
        </p:sp>
      </p:grpSp>
      <p:grpSp>
        <p:nvGrpSpPr>
          <p:cNvPr id="10245" name="Group 16"/>
          <p:cNvGrpSpPr>
            <a:grpSpLocks/>
          </p:cNvGrpSpPr>
          <p:nvPr/>
        </p:nvGrpSpPr>
        <p:grpSpPr bwMode="auto">
          <a:xfrm>
            <a:off x="2743200" y="1216025"/>
            <a:ext cx="3167063" cy="936625"/>
            <a:chOff x="3243" y="1071"/>
            <a:chExt cx="1995" cy="590"/>
          </a:xfrm>
        </p:grpSpPr>
        <p:sp>
          <p:nvSpPr>
            <p:cNvPr id="10250" name="AutoShape 14"/>
            <p:cNvSpPr>
              <a:spLocks noChangeArrowheads="1"/>
            </p:cNvSpPr>
            <p:nvPr/>
          </p:nvSpPr>
          <p:spPr bwMode="auto">
            <a:xfrm>
              <a:off x="3243" y="1071"/>
              <a:ext cx="1995" cy="590"/>
            </a:xfrm>
            <a:prstGeom prst="flowChartAlternateProcess">
              <a:avLst/>
            </a:prstGeom>
            <a:gradFill rotWithShape="1">
              <a:gsLst>
                <a:gs pos="0">
                  <a:srgbClr val="663012"/>
                </a:gs>
                <a:gs pos="14999">
                  <a:srgbClr val="A65528"/>
                </a:gs>
                <a:gs pos="35001">
                  <a:srgbClr val="D49E6C"/>
                </a:gs>
                <a:gs pos="50000">
                  <a:srgbClr val="D6B19C"/>
                </a:gs>
                <a:gs pos="64999">
                  <a:srgbClr val="D49E6C"/>
                </a:gs>
                <a:gs pos="85001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0251" name="Text Box 1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30" y="1096"/>
              <a:ext cx="164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fa-IR" altLang="fa-IR" sz="4800">
                  <a:solidFill>
                    <a:srgbClr val="00FFFF"/>
                  </a:solidFill>
                  <a:cs typeface=" Mitra" pitchFamily="2" charset="0"/>
                </a:rPr>
                <a:t>اذان و اقامه </a:t>
              </a:r>
              <a:endParaRPr lang="en-US" altLang="fa-IR" sz="4800">
                <a:solidFill>
                  <a:srgbClr val="00FFFF"/>
                </a:solidFill>
                <a:cs typeface=" Mitra" pitchFamily="2" charset="0"/>
              </a:endParaRPr>
            </a:p>
          </p:txBody>
        </p:sp>
      </p:grpSp>
      <p:grpSp>
        <p:nvGrpSpPr>
          <p:cNvPr id="10246" name="Group 17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0248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0249" name="AutoShape 1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>
                <a:cs typeface=" Mitra" pitchFamily="2" charset="-78"/>
              </a:rPr>
              <a:t>6- مسح روی پای راست </a:t>
            </a:r>
            <a:endParaRPr lang="en-US" sz="6000">
              <a:cs typeface=" Mitra" pitchFamily="2" charset="-78"/>
            </a:endParaRPr>
          </a:p>
        </p:txBody>
      </p: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867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28678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474788" y="1689100"/>
            <a:ext cx="6400800" cy="3048000"/>
          </a:xfrm>
        </p:spPr>
        <p:txBody>
          <a:bodyPr/>
          <a:lstStyle/>
          <a:p>
            <a:pPr marL="0" indent="-273050" algn="just" eaLnBrk="1" hangingPunct="1"/>
            <a:r>
              <a:rPr lang="fa-IR" altLang="fa-IR" sz="4000" smtClean="0">
                <a:cs typeface=" Mitra" pitchFamily="2" charset="0"/>
              </a:rPr>
              <a:t>پ</a:t>
            </a:r>
            <a:r>
              <a:rPr lang="ar-SA" altLang="fa-IR" sz="4000" smtClean="0">
                <a:cs typeface=" Mitra" pitchFamily="2" charset="0"/>
              </a:rPr>
              <a:t>س از مسح سر، پاي راست را از نوک انگشت تا آخر روي پا (مفصل) مسح مي کنيم</a:t>
            </a:r>
            <a:r>
              <a:rPr lang="en-US" altLang="fa-IR" sz="4000" smtClean="0">
                <a:cs typeface=" Mitra" pitchFamily="2" charset="0"/>
              </a:rPr>
              <a:t>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52738"/>
            <a:ext cx="1800225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9702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29703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>
                <a:cs typeface=" Mitra" pitchFamily="2" charset="-78"/>
              </a:rPr>
              <a:t>7- مسح روی پای چپ</a:t>
            </a:r>
            <a:endParaRPr lang="en-US" sz="6000">
              <a:cs typeface=" Mitra" pitchFamily="2" charset="-78"/>
            </a:endParaRPr>
          </a:p>
        </p:txBody>
      </p:sp>
      <p:grpSp>
        <p:nvGrpSpPr>
          <p:cNvPr id="30723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30725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30726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algn="just" eaLnBrk="1" hangingPunct="1"/>
            <a:r>
              <a:rPr lang="en-US" altLang="fa-IR" sz="4000" smtClean="0">
                <a:cs typeface=" Mitra" pitchFamily="2" charset="0"/>
              </a:rPr>
              <a:t> </a:t>
            </a:r>
            <a:r>
              <a:rPr lang="ar-SA" altLang="fa-IR" sz="4000" smtClean="0">
                <a:cs typeface=" Mitra" pitchFamily="2" charset="0"/>
              </a:rPr>
              <a:t>در پايان پاي چپ را مانند پاي راست مسح مي کنيم و با اين عمل وضو تمام مي شود</a:t>
            </a:r>
            <a:r>
              <a:rPr lang="en-US" altLang="fa-IR" sz="4000" smtClean="0">
                <a:cs typeface=" Mitra" pitchFamily="2" charset="0"/>
              </a:rPr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95388" y="5949950"/>
            <a:ext cx="1360487" cy="665163"/>
            <a:chOff x="753" y="3748"/>
            <a:chExt cx="857" cy="419"/>
          </a:xfrm>
        </p:grpSpPr>
        <p:sp>
          <p:nvSpPr>
            <p:cNvPr id="31750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3" y="3748"/>
              <a:ext cx="817" cy="408"/>
            </a:xfrm>
            <a:prstGeom prst="upArrowCallout">
              <a:avLst>
                <a:gd name="adj1" fmla="val 50061"/>
                <a:gd name="adj2" fmla="val 50061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31751" name="Text Box 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3" y="3879"/>
              <a:ext cx="8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a-IR" altLang="fa-IR" sz="2400" b="1">
                  <a:solidFill>
                    <a:srgbClr val="00FFFF"/>
                  </a:solidFill>
                  <a:cs typeface=" Mitra" pitchFamily="2" charset="0"/>
                </a:rPr>
                <a:t>بازگشت</a:t>
              </a:r>
              <a:r>
                <a:rPr lang="fa-IR" altLang="fa-IR" sz="2000" b="1">
                  <a:solidFill>
                    <a:srgbClr val="00FFFF"/>
                  </a:solidFill>
                  <a:cs typeface=" Mitra" pitchFamily="2" charset="0"/>
                </a:rPr>
                <a:t> </a:t>
              </a:r>
              <a:endParaRPr lang="en-US" altLang="fa-IR" sz="2000" b="1">
                <a:solidFill>
                  <a:srgbClr val="00FFFF"/>
                </a:solidFill>
                <a:cs typeface=" Mitra" pitchFamily="2" charset="0"/>
              </a:endParaRPr>
            </a:p>
          </p:txBody>
        </p:sp>
      </p:grpSp>
      <p:sp>
        <p:nvSpPr>
          <p:cNvPr id="3174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381750"/>
            <a:ext cx="538162" cy="476250"/>
          </a:xfrm>
          <a:prstGeom prst="actionButtonBackPrevious">
            <a:avLst/>
          </a:prstGeom>
          <a:gradFill rotWithShape="1">
            <a:gsLst>
              <a:gs pos="0">
                <a:srgbClr val="996633"/>
              </a:gs>
              <a:gs pos="50000">
                <a:srgbClr val="CC9900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END OF TIME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1258888" y="1557338"/>
            <a:ext cx="3024187" cy="1295400"/>
            <a:chOff x="793" y="981"/>
            <a:chExt cx="1905" cy="816"/>
          </a:xfrm>
        </p:grpSpPr>
        <p:sp>
          <p:nvSpPr>
            <p:cNvPr id="32776" name="AutoShape 6"/>
            <p:cNvSpPr>
              <a:spLocks noChangeArrowheads="1"/>
            </p:cNvSpPr>
            <p:nvPr/>
          </p:nvSpPr>
          <p:spPr bwMode="auto">
            <a:xfrm>
              <a:off x="793" y="981"/>
              <a:ext cx="1905" cy="816"/>
            </a:xfrm>
            <a:prstGeom prst="flowChartAlternateProcess">
              <a:avLst/>
            </a:prstGeom>
            <a:gradFill rotWithShape="1">
              <a:gsLst>
                <a:gs pos="0">
                  <a:srgbClr val="005E76"/>
                </a:gs>
                <a:gs pos="50000">
                  <a:srgbClr val="00CCFF"/>
                </a:gs>
                <a:gs pos="100000">
                  <a:srgbClr val="005E76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930" y="1026"/>
              <a:ext cx="1587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fa-IR" altLang="fa-IR" sz="7200">
                  <a:solidFill>
                    <a:srgbClr val="66FFFF"/>
                  </a:solidFill>
                  <a:cs typeface=" Mitra" pitchFamily="2" charset="0"/>
                </a:rPr>
                <a:t>نماز</a:t>
              </a:r>
              <a:endParaRPr lang="en-US" altLang="fa-IR" sz="7200">
                <a:solidFill>
                  <a:srgbClr val="66FFFF"/>
                </a:solidFill>
                <a:cs typeface=" Mitra" pitchFamily="2" charset="0"/>
              </a:endParaRPr>
            </a:p>
          </p:txBody>
        </p:sp>
      </p:grpSp>
      <p:grpSp>
        <p:nvGrpSpPr>
          <p:cNvPr id="32772" name="Group 8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2233" name="AutoShape 9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52234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5900">
                <a:cs typeface=" Mitra" pitchFamily="2" charset="-78"/>
              </a:rPr>
              <a:t>1- </a:t>
            </a:r>
            <a:r>
              <a:rPr lang="ar-SA" sz="5900">
                <a:cs typeface=" Mitra" pitchFamily="2" charset="-78"/>
              </a:rPr>
              <a:t>تکبيرة الاحرام</a:t>
            </a:r>
            <a:endParaRPr lang="en-US" sz="5900">
              <a:cs typeface=" Mitra" pitchFamily="2" charset="-78"/>
            </a:endParaRPr>
          </a:p>
        </p:txBody>
      </p:sp>
      <p:grpSp>
        <p:nvGrpSpPr>
          <p:cNvPr id="33795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3379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33798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625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en-US" sz="3600">
                <a:cs typeface=" Mitra" pitchFamily="2" charset="-78"/>
              </a:rPr>
              <a:t>"</a:t>
            </a:r>
            <a:r>
              <a:rPr lang="ar-SA" sz="3600">
                <a:cs typeface=" Mitra" pitchFamily="2" charset="-78"/>
              </a:rPr>
              <a:t>نماز" با گفتن "الله اکبر" آغاز مي شود، گفتن "الله اکبر" در آغازنماز به معناي جدايي از غير خدا و پيوستن به اوست</a:t>
            </a:r>
            <a:r>
              <a:rPr lang="en-US" sz="3600">
                <a:cs typeface=" Mitra" pitchFamily="2" charset="-78"/>
              </a:rPr>
              <a:t>.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600">
                <a:cs typeface=" Mitra" pitchFamily="2" charset="-78"/>
              </a:rPr>
              <a:t>اعلام بزرگي پروردگار و دوري جستن از تمام قدرتهاي دروغين است</a:t>
            </a:r>
            <a:r>
              <a:rPr lang="en-US" sz="3600">
                <a:cs typeface=" Mitra" pitchFamily="2" charset="-78"/>
              </a:rPr>
              <a:t>.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600">
                <a:cs typeface=" Mitra" pitchFamily="2" charset="-78"/>
              </a:rPr>
              <a:t>با اين تکبير به حريم نماز وارد مي شويم و برخي کارها بر ما</a:t>
            </a:r>
            <a:r>
              <a:rPr lang="ar-SA"/>
              <a:t> </a:t>
            </a:r>
            <a:r>
              <a:rPr lang="ar-SA" sz="3600">
                <a:cs typeface=" Mitra" pitchFamily="2" charset="-78"/>
              </a:rPr>
              <a:t>حرام مي شود.</a:t>
            </a:r>
            <a:endParaRPr lang="en-US" sz="3600">
              <a:cs typeface=" Mitra" pitchFamily="2" charset="-78"/>
            </a:endParaRPr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3482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34822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12875"/>
            <a:ext cx="2319337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35845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35846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7200">
                <a:cs typeface=" Mitra" pitchFamily="2" charset="-78"/>
              </a:rPr>
              <a:t>2- </a:t>
            </a:r>
            <a:r>
              <a:rPr lang="ar-SA" sz="7200">
                <a:cs typeface=" Mitra" pitchFamily="2" charset="-78"/>
              </a:rPr>
              <a:t>قرائت</a:t>
            </a:r>
            <a:endParaRPr lang="en-US" sz="7200">
              <a:cs typeface=" Mitra" pitchFamily="2" charset="-78"/>
            </a:endParaRPr>
          </a:p>
        </p:txBody>
      </p:sp>
      <p:grpSp>
        <p:nvGrpSpPr>
          <p:cNvPr id="36867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36869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36870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382000" cy="4191000"/>
          </a:xfrm>
        </p:spPr>
        <p:txBody>
          <a:bodyPr/>
          <a:lstStyle/>
          <a:p>
            <a:pPr marL="0" indent="-273050" algn="ctr" eaLnBrk="1" hangingPunct="1"/>
            <a:r>
              <a:rPr lang="ar-SA" altLang="fa-IR" sz="5400" smtClean="0">
                <a:latin typeface="Thuluth 1" pitchFamily="2" charset="2"/>
                <a:cs typeface=" Mitra" pitchFamily="2" charset="0"/>
              </a:rPr>
              <a:t>پس از گفتن "الله اکبر" </a:t>
            </a:r>
            <a:r>
              <a:rPr lang="ar-SA" altLang="fa-IR" sz="5400" smtClean="0">
                <a:solidFill>
                  <a:srgbClr val="7030A0"/>
                </a:solidFill>
                <a:latin typeface="Thuluth 1" pitchFamily="2" charset="2"/>
                <a:cs typeface=" Mitra" pitchFamily="2" charset="0"/>
              </a:rPr>
              <a:t>سوره حمد</a:t>
            </a:r>
            <a:endParaRPr lang="en-US" altLang="fa-IR" sz="5400" smtClean="0">
              <a:solidFill>
                <a:srgbClr val="7030A0"/>
              </a:solidFill>
              <a:latin typeface="Thuluth 1" pitchFamily="2" charset="2"/>
              <a:cs typeface=" Mitra" pitchFamily="2" charset="0"/>
            </a:endParaRPr>
          </a:p>
          <a:p>
            <a:pPr marL="0" indent="-273050" algn="ctr" eaLnBrk="1" hangingPunct="1"/>
            <a:r>
              <a:rPr lang="ar-SA" altLang="fa-IR" sz="5400" smtClean="0">
                <a:latin typeface="Thuluth 1" pitchFamily="2" charset="2"/>
                <a:cs typeface=" Mitra" pitchFamily="2" charset="0"/>
              </a:rPr>
              <a:t> را مي خوانيم</a:t>
            </a:r>
            <a:r>
              <a:rPr lang="en-US" altLang="fa-IR" sz="5400" smtClean="0">
                <a:latin typeface="Thuluth 1" pitchFamily="2" charset="2"/>
                <a:cs typeface=" Mitra" pitchFamily="2" charset="0"/>
              </a:rPr>
              <a:t> . </a:t>
            </a:r>
          </a:p>
        </p:txBody>
      </p:sp>
      <p:grpSp>
        <p:nvGrpSpPr>
          <p:cNvPr id="37891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3789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3789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ND OF TIME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8" name="Group 8"/>
          <p:cNvGrpSpPr>
            <a:grpSpLocks/>
          </p:cNvGrpSpPr>
          <p:nvPr/>
        </p:nvGrpSpPr>
        <p:grpSpPr bwMode="auto">
          <a:xfrm>
            <a:off x="900113" y="3346450"/>
            <a:ext cx="3024187" cy="1295400"/>
            <a:chOff x="793" y="981"/>
            <a:chExt cx="1905" cy="816"/>
          </a:xfrm>
        </p:grpSpPr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793" y="981"/>
              <a:ext cx="1905" cy="816"/>
            </a:xfrm>
            <a:prstGeom prst="flowChartAlternateProcess">
              <a:avLst/>
            </a:prstGeom>
            <a:gradFill rotWithShape="1">
              <a:gsLst>
                <a:gs pos="0">
                  <a:srgbClr val="005E76"/>
                </a:gs>
                <a:gs pos="50000">
                  <a:srgbClr val="00CCFF"/>
                </a:gs>
                <a:gs pos="100000">
                  <a:srgbClr val="005E76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1273" name="Text Box 7"/>
            <p:cNvSpPr txBox="1">
              <a:spLocks noChangeArrowheads="1"/>
            </p:cNvSpPr>
            <p:nvPr/>
          </p:nvSpPr>
          <p:spPr bwMode="auto">
            <a:xfrm>
              <a:off x="859" y="1126"/>
              <a:ext cx="176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fa-IR" altLang="fa-IR" sz="4800">
                  <a:solidFill>
                    <a:srgbClr val="66FFFF"/>
                  </a:solidFill>
                  <a:cs typeface=" Mitra" pitchFamily="2" charset="0"/>
                </a:rPr>
                <a:t>اذان و اقامه</a:t>
              </a:r>
              <a:endParaRPr lang="en-US" altLang="fa-IR" sz="4800">
                <a:solidFill>
                  <a:srgbClr val="66FFFF"/>
                </a:solidFill>
                <a:cs typeface=" Mitra" pitchFamily="2" charset="0"/>
              </a:endParaRPr>
            </a:p>
          </p:txBody>
        </p:sp>
      </p:grp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17770" name="AutoShape 1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17771" name="AutoShape 11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5400">
                <a:solidFill>
                  <a:srgbClr val="00FFFF"/>
                </a:solidFill>
                <a:cs typeface=" Mitra" pitchFamily="2" charset="-78"/>
              </a:rPr>
              <a:t>سوره حمد </a:t>
            </a:r>
            <a:endParaRPr lang="en-US" sz="54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85000" lnSpcReduction="20000"/>
          </a:bodyPr>
          <a:lstStyle/>
          <a:p>
            <a:pPr marL="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 Mitra" pitchFamily="2" charset="-78"/>
              </a:rPr>
              <a:t>1</a:t>
            </a:r>
            <a:r>
              <a:rPr lang="ar-SA" sz="3600" b="1" dirty="0">
                <a:solidFill>
                  <a:srgbClr val="FF0000"/>
                </a:solidFill>
                <a:cs typeface=" Mitra" pitchFamily="2" charset="-78"/>
              </a:rPr>
              <a:t>-   بِسْمِ اللّهِ الرَّحْمـَنِ الرَّحِيمِ </a:t>
            </a:r>
            <a:endParaRPr lang="en-US" sz="3600" b="1" dirty="0">
              <a:solidFill>
                <a:srgbClr val="FF0000"/>
              </a:solidFill>
              <a:cs typeface=" Mitra" pitchFamily="2" charset="-78"/>
            </a:endParaRPr>
          </a:p>
          <a:p>
            <a:pPr marL="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 Mitra" pitchFamily="2" charset="-78"/>
              </a:rPr>
              <a:t>2</a:t>
            </a:r>
            <a:r>
              <a:rPr lang="ar-SA" sz="3600" b="1" dirty="0">
                <a:solidFill>
                  <a:srgbClr val="FF0000"/>
                </a:solidFill>
                <a:cs typeface=" Mitra" pitchFamily="2" charset="-78"/>
              </a:rPr>
              <a:t>-   الْحَمْدُ للّهِ رَبِّ الْعَالَمِينَ </a:t>
            </a:r>
            <a:endParaRPr lang="en-US" sz="3600" b="1" dirty="0">
              <a:solidFill>
                <a:srgbClr val="FF0000"/>
              </a:solidFill>
              <a:cs typeface=" Mitra" pitchFamily="2" charset="-78"/>
            </a:endParaRPr>
          </a:p>
          <a:p>
            <a:pPr marL="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 Mitra" pitchFamily="2" charset="-78"/>
              </a:rPr>
              <a:t>3</a:t>
            </a:r>
            <a:r>
              <a:rPr lang="ar-SA" sz="3600" b="1" dirty="0">
                <a:solidFill>
                  <a:srgbClr val="FF0000"/>
                </a:solidFill>
                <a:cs typeface=" Mitra" pitchFamily="2" charset="-78"/>
              </a:rPr>
              <a:t>-   الرَّحْمـنِ الرَّحِيمِ </a:t>
            </a:r>
            <a:endParaRPr lang="en-US" sz="3600" b="1" dirty="0">
              <a:solidFill>
                <a:srgbClr val="FF0000"/>
              </a:solidFill>
              <a:cs typeface=" Mitra" pitchFamily="2" charset="-78"/>
            </a:endParaRPr>
          </a:p>
          <a:p>
            <a:pPr marL="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 Mitra" pitchFamily="2" charset="-78"/>
              </a:rPr>
              <a:t>4</a:t>
            </a:r>
            <a:r>
              <a:rPr lang="ar-SA" sz="3600" b="1" dirty="0">
                <a:solidFill>
                  <a:srgbClr val="FF0000"/>
                </a:solidFill>
                <a:cs typeface=" Mitra" pitchFamily="2" charset="-78"/>
              </a:rPr>
              <a:t>-   مَـالِكِ يَوْمِ الدِّينِ </a:t>
            </a:r>
            <a:endParaRPr lang="en-US" sz="3600" b="1" dirty="0">
              <a:solidFill>
                <a:srgbClr val="FF0000"/>
              </a:solidFill>
              <a:cs typeface=" Mitra" pitchFamily="2" charset="-78"/>
            </a:endParaRPr>
          </a:p>
          <a:p>
            <a:pPr marL="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 Mitra" pitchFamily="2" charset="-78"/>
              </a:rPr>
              <a:t>5</a:t>
            </a:r>
            <a:r>
              <a:rPr lang="ar-SA" sz="3600" b="1" dirty="0">
                <a:solidFill>
                  <a:srgbClr val="FF0000"/>
                </a:solidFill>
                <a:cs typeface=" Mitra" pitchFamily="2" charset="-78"/>
              </a:rPr>
              <a:t>-   إِيَّاكَ نَعْبُدُ وإِيَّاكَ نَسْتَعِينُ </a:t>
            </a:r>
            <a:endParaRPr lang="en-US" sz="3600" b="1" dirty="0">
              <a:solidFill>
                <a:srgbClr val="FF0000"/>
              </a:solidFill>
              <a:cs typeface=" Mitra" pitchFamily="2" charset="-78"/>
            </a:endParaRPr>
          </a:p>
          <a:p>
            <a:pPr marL="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 Mitra" pitchFamily="2" charset="-78"/>
              </a:rPr>
              <a:t>6</a:t>
            </a:r>
            <a:r>
              <a:rPr lang="ar-SA" sz="3600" b="1" dirty="0">
                <a:solidFill>
                  <a:srgbClr val="FF0000"/>
                </a:solidFill>
                <a:cs typeface=" Mitra" pitchFamily="2" charset="-78"/>
              </a:rPr>
              <a:t>-   اهدِنَــــا الصِّرَاطَ المُستَقِيمَ </a:t>
            </a:r>
            <a:endParaRPr lang="en-US" sz="3600" b="1" dirty="0">
              <a:solidFill>
                <a:srgbClr val="FF0000"/>
              </a:solidFill>
              <a:cs typeface=" Mitra" pitchFamily="2" charset="-78"/>
            </a:endParaRPr>
          </a:p>
          <a:p>
            <a:pPr marL="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 Mitra" pitchFamily="2" charset="-78"/>
              </a:rPr>
              <a:t>7</a:t>
            </a:r>
            <a:r>
              <a:rPr lang="ar-SA" sz="3600" b="1" dirty="0">
                <a:solidFill>
                  <a:srgbClr val="FF0000"/>
                </a:solidFill>
                <a:cs typeface=" Mitra" pitchFamily="2" charset="-78"/>
              </a:rPr>
              <a:t>-   صِرَاطَ الَّذِينَ أَنعَمتَ عَلَيهِمْ </a:t>
            </a:r>
            <a:endParaRPr lang="en-US" sz="3600" b="1" dirty="0">
              <a:solidFill>
                <a:srgbClr val="FF0000"/>
              </a:solidFill>
              <a:cs typeface=" Mitra" pitchFamily="2" charset="-78"/>
            </a:endParaRPr>
          </a:p>
          <a:p>
            <a:pPr marL="0" indent="-27432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 Mitra" pitchFamily="2" charset="-78"/>
              </a:rPr>
              <a:t>8</a:t>
            </a:r>
            <a:r>
              <a:rPr lang="ar-SA" sz="3600" b="1" dirty="0">
                <a:solidFill>
                  <a:srgbClr val="FF0000"/>
                </a:solidFill>
                <a:cs typeface=" Mitra" pitchFamily="2" charset="-78"/>
              </a:rPr>
              <a:t>-   غَيرِ المَغضُوبِ عَلَيهِمْ وَلاَ الضَّالِّينَ</a:t>
            </a:r>
            <a:endParaRPr lang="en-US" sz="3600" b="1" dirty="0">
              <a:solidFill>
                <a:srgbClr val="FF0000"/>
              </a:solidFill>
              <a:cs typeface=" Mitra" pitchFamily="2" charset="-78"/>
            </a:endParaRPr>
          </a:p>
        </p:txBody>
      </p:sp>
      <p:pic>
        <p:nvPicPr>
          <p:cNvPr id="93189" name="namaz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38919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38920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69" fill="hold"/>
                                        <p:tgtEl>
                                          <p:spTgt spid="93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8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algn="ctr" eaLnBrk="1" hangingPunct="1"/>
            <a:r>
              <a:rPr lang="fa-IR" altLang="fa-IR" sz="5400" smtClean="0">
                <a:latin typeface="Thuluth 1" pitchFamily="2" charset="2"/>
                <a:cs typeface=" Mitra" pitchFamily="2" charset="0"/>
              </a:rPr>
              <a:t>پ</a:t>
            </a:r>
            <a:r>
              <a:rPr lang="ar-SA" altLang="fa-IR" sz="5400" smtClean="0">
                <a:latin typeface="Thuluth 1" pitchFamily="2" charset="2"/>
                <a:cs typeface=" Mitra" pitchFamily="2" charset="0"/>
              </a:rPr>
              <a:t>س از سوره حمد، </a:t>
            </a:r>
            <a:r>
              <a:rPr lang="fa-IR" altLang="fa-IR" sz="5400" smtClean="0">
                <a:solidFill>
                  <a:srgbClr val="00FFFF"/>
                </a:solidFill>
                <a:latin typeface="Thuluth 1" pitchFamily="2" charset="2"/>
                <a:cs typeface=" Mitra" pitchFamily="2" charset="0"/>
              </a:rPr>
              <a:t>سوره توحید</a:t>
            </a:r>
            <a:r>
              <a:rPr lang="fa-IR" altLang="fa-IR" sz="5400" smtClean="0">
                <a:latin typeface="Thuluth 1" pitchFamily="2" charset="2"/>
                <a:cs typeface=" Mitra" pitchFamily="2" charset="0"/>
              </a:rPr>
              <a:t> </a:t>
            </a:r>
            <a:r>
              <a:rPr lang="fa-IR" altLang="fa-IR" sz="4400" smtClean="0">
                <a:latin typeface="Thuluth 1" pitchFamily="2" charset="2"/>
                <a:cs typeface=" Mitra" pitchFamily="2" charset="0"/>
              </a:rPr>
              <a:t>یا</a:t>
            </a:r>
            <a:r>
              <a:rPr lang="ar-SA" altLang="fa-IR" sz="4400" smtClean="0">
                <a:latin typeface="Thuluth 1" pitchFamily="2" charset="2"/>
                <a:cs typeface=" Mitra" pitchFamily="2" charset="0"/>
              </a:rPr>
              <a:t>يک سوره ديگر از قرآن</a:t>
            </a:r>
            <a:r>
              <a:rPr lang="fa-IR" altLang="fa-IR" sz="4400" smtClean="0">
                <a:latin typeface="Thuluth 1" pitchFamily="2" charset="2"/>
                <a:cs typeface=" Mitra" pitchFamily="2" charset="0"/>
              </a:rPr>
              <a:t> </a:t>
            </a:r>
            <a:r>
              <a:rPr lang="ar-SA" altLang="fa-IR" sz="4400" smtClean="0">
                <a:latin typeface="Thuluth 1" pitchFamily="2" charset="2"/>
                <a:cs typeface=" Mitra" pitchFamily="2" charset="0"/>
              </a:rPr>
              <a:t>را مي خوانيم</a:t>
            </a:r>
            <a:r>
              <a:rPr lang="fa-IR" altLang="fa-IR" sz="4400" smtClean="0">
                <a:latin typeface="Thuluth 1" pitchFamily="2" charset="2"/>
                <a:cs typeface=" Mitra" pitchFamily="2" charset="0"/>
              </a:rPr>
              <a:t>.</a:t>
            </a:r>
            <a:r>
              <a:rPr lang="fa-IR" altLang="fa-IR" sz="5400" smtClean="0">
                <a:latin typeface="Thuluth 1" pitchFamily="2" charset="2"/>
                <a:cs typeface=" Mitra" pitchFamily="2" charset="0"/>
              </a:rPr>
              <a:t> </a:t>
            </a:r>
          </a:p>
          <a:p>
            <a:pPr marL="0" indent="-273050" algn="ctr" eaLnBrk="1" hangingPunct="1"/>
            <a:endParaRPr lang="en-US" altLang="fa-IR" sz="5400" smtClean="0"/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3994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39942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سوره توحید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775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fa-IR" sz="4000">
                <a:cs typeface=" Mitra" pitchFamily="2" charset="-78"/>
              </a:rPr>
              <a:t>1- </a:t>
            </a:r>
            <a:r>
              <a:rPr lang="ar-SA" sz="4000">
                <a:cs typeface=" Mitra" pitchFamily="2" charset="-78"/>
              </a:rPr>
              <a:t>بسم الله الرحمن الرحيم</a:t>
            </a:r>
            <a:r>
              <a:rPr lang="en-US" sz="4000">
                <a:cs typeface=" Mitra" pitchFamily="2" charset="-78"/>
              </a:rPr>
              <a:t> 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fa-IR" sz="4000">
                <a:cs typeface=" Mitra" pitchFamily="2" charset="-78"/>
              </a:rPr>
              <a:t>2- </a:t>
            </a:r>
            <a:r>
              <a:rPr lang="ar-SA" sz="4000">
                <a:cs typeface=" Mitra" pitchFamily="2" charset="-78"/>
              </a:rPr>
              <a:t>قُلْ هُوَ اللَّهُ أَحَدٌ </a:t>
            </a:r>
            <a:endParaRPr lang="fa-IR" sz="4000">
              <a:cs typeface=" Mitra" pitchFamily="2" charset="-78"/>
            </a:endParaRP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fa-IR" sz="4000">
                <a:cs typeface=" Mitra" pitchFamily="2" charset="-78"/>
              </a:rPr>
              <a:t>3- </a:t>
            </a:r>
            <a:r>
              <a:rPr lang="ar-SA" sz="4000">
                <a:cs typeface=" Mitra" pitchFamily="2" charset="-78"/>
              </a:rPr>
              <a:t>اللَّهُ الصَّمَدُ</a:t>
            </a:r>
            <a:endParaRPr lang="fa-IR" sz="4000">
              <a:cs typeface=" Mitra" pitchFamily="2" charset="-78"/>
            </a:endParaRP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fa-IR" sz="4000">
                <a:cs typeface=" Mitra" pitchFamily="2" charset="-78"/>
              </a:rPr>
              <a:t>4-</a:t>
            </a:r>
            <a:r>
              <a:rPr lang="ar-SA" sz="4000">
                <a:cs typeface=" Mitra" pitchFamily="2" charset="-78"/>
              </a:rPr>
              <a:t> لَمْ يَلِدْ وَلَمْ يُولَدْ وَلَمْ يَكُن لَّهُ كُفُوًا أَحَدٌ</a:t>
            </a:r>
            <a:endParaRPr lang="en-US" sz="4000">
              <a:cs typeface=" Mitra" pitchFamily="2" charset="-78"/>
            </a:endParaRPr>
          </a:p>
        </p:txBody>
      </p:sp>
      <p:pic>
        <p:nvPicPr>
          <p:cNvPr id="95236" name="namaz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40967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40968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54" fill="hold"/>
                                        <p:tgtEl>
                                          <p:spTgt spid="95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3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625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fa-IR" sz="6600" dirty="0">
                <a:solidFill>
                  <a:srgbClr val="00FFFF"/>
                </a:solidFill>
                <a:latin typeface="Thuluth 1" pitchFamily="2" charset="2"/>
                <a:cs typeface=" Mitra" pitchFamily="2" charset="-78"/>
              </a:rPr>
              <a:t>نکته : 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fa-IR" sz="3500" dirty="0">
                <a:latin typeface="Thuluth 1" pitchFamily="2" charset="2"/>
                <a:cs typeface=" Mitra" pitchFamily="2" charset="-78"/>
              </a:rPr>
              <a:t>پ</a:t>
            </a:r>
            <a:r>
              <a:rPr lang="ar-SA" sz="3500" dirty="0">
                <a:latin typeface="Thuluth 1" pitchFamily="2" charset="2"/>
                <a:cs typeface=" Mitra" pitchFamily="2" charset="-78"/>
              </a:rPr>
              <a:t>سرها و مردان بايد نماز صبح و مغرب و عشا، حمد و سوره را (در رکعت اول و دوم) بلند بخوانند ولي دخترها وبانوان، اگر نا محرم صداي آنان را نشنوند مي توانند بلند بخوانند و در نماز ظهر عصر همه بايد حمد وسوره را آهسته بخوانند</a:t>
            </a:r>
            <a:r>
              <a:rPr lang="en-US" sz="3500" dirty="0">
                <a:latin typeface="Thuluth 1" pitchFamily="2" charset="2"/>
                <a:cs typeface=" Mitra" pitchFamily="2" charset="-78"/>
              </a:rPr>
              <a:t>.</a:t>
            </a:r>
          </a:p>
          <a:p>
            <a:pPr marL="0" indent="-274320" eaLnBrk="1" fontAlgn="auto" hangingPunct="1">
              <a:spcAft>
                <a:spcPts val="0"/>
              </a:spcAft>
              <a:defRPr/>
            </a:pPr>
            <a:endParaRPr lang="en-US" sz="3500" dirty="0"/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4198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41990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55738"/>
            <a:ext cx="2397125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011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43013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43014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7200">
                <a:cs typeface=" Mitra" pitchFamily="2" charset="-78"/>
              </a:rPr>
              <a:t>3- </a:t>
            </a:r>
            <a:r>
              <a:rPr lang="ar-SA" sz="7200">
                <a:cs typeface=" Mitra" pitchFamily="2" charset="-78"/>
              </a:rPr>
              <a:t>رکوع</a:t>
            </a:r>
            <a:endParaRPr lang="en-US" sz="7200">
              <a:cs typeface=" Mitra" pitchFamily="2" charset="-78"/>
            </a:endParaRPr>
          </a:p>
        </p:txBody>
      </p:sp>
      <p:grpSp>
        <p:nvGrpSpPr>
          <p:cNvPr id="44035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4403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44038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700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fa-IR" sz="3600">
                <a:cs typeface=" Mitra" pitchFamily="2" charset="-78"/>
              </a:rPr>
              <a:t>پ</a:t>
            </a:r>
            <a:r>
              <a:rPr lang="ar-SA" sz="3600">
                <a:cs typeface=" Mitra" pitchFamily="2" charset="-78"/>
              </a:rPr>
              <a:t>س از تمام شدن حمد وسوره سر به رکوع خم مي کنيم و دستها را به زانوها مي گذاريم و مي گوييم</a:t>
            </a:r>
            <a:r>
              <a:rPr lang="en-US" sz="3600">
                <a:cs typeface=" Mitra" pitchFamily="2" charset="-78"/>
              </a:rPr>
              <a:t>: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en-US" sz="3600">
                <a:solidFill>
                  <a:srgbClr val="00FFFF"/>
                </a:solidFill>
                <a:cs typeface=" Mitra" pitchFamily="2" charset="-78"/>
              </a:rPr>
              <a:t>"</a:t>
            </a:r>
            <a:r>
              <a:rPr lang="ar-SA" sz="3600">
                <a:solidFill>
                  <a:srgbClr val="00FFFF"/>
                </a:solidFill>
                <a:cs typeface=" Mitra" pitchFamily="2" charset="-78"/>
              </a:rPr>
              <a:t>سبحان ربي العظيم وبحمده</a:t>
            </a:r>
            <a:r>
              <a:rPr lang="en-US" sz="3600">
                <a:solidFill>
                  <a:srgbClr val="00FFFF"/>
                </a:solidFill>
                <a:cs typeface=" Mitra" pitchFamily="2" charset="-78"/>
              </a:rPr>
              <a:t>"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600">
                <a:cs typeface=" Mitra" pitchFamily="2" charset="-78"/>
              </a:rPr>
              <a:t>و يا مي گوييم: </a:t>
            </a:r>
            <a:endParaRPr lang="fa-IR" sz="3600">
              <a:cs typeface=" Mitra" pitchFamily="2" charset="-78"/>
            </a:endParaRP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600">
                <a:solidFill>
                  <a:srgbClr val="00FFFF"/>
                </a:solidFill>
                <a:cs typeface=" Mitra" pitchFamily="2" charset="-78"/>
              </a:rPr>
              <a:t>"سبحان الله، سبحان الله، سبحان الله</a:t>
            </a:r>
            <a:r>
              <a:rPr lang="en-US" sz="3600">
                <a:solidFill>
                  <a:srgbClr val="00FFFF"/>
                </a:solidFill>
                <a:cs typeface=" Mitra" pitchFamily="2" charset="-78"/>
              </a:rPr>
              <a:t>"</a:t>
            </a:r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4506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45062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ذکر رکوع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algn="ctr" eaLnBrk="1" hangingPunct="1"/>
            <a:r>
              <a:rPr lang="en-US" altLang="fa-IR" sz="4800" smtClean="0">
                <a:cs typeface=" Mitra" pitchFamily="2" charset="0"/>
              </a:rPr>
              <a:t>"</a:t>
            </a:r>
            <a:r>
              <a:rPr lang="ar-SA" altLang="fa-IR" sz="4800" smtClean="0">
                <a:cs typeface=" Mitra" pitchFamily="2" charset="0"/>
              </a:rPr>
              <a:t>سبحان ربي العظيم وبحمده</a:t>
            </a:r>
            <a:r>
              <a:rPr lang="en-US" altLang="fa-IR" sz="4800" smtClean="0">
                <a:cs typeface=" Mitra" pitchFamily="2" charset="0"/>
              </a:rPr>
              <a:t>"</a:t>
            </a:r>
          </a:p>
        </p:txBody>
      </p:sp>
      <p:pic>
        <p:nvPicPr>
          <p:cNvPr id="97284" name="roko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46087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46088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97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557338"/>
            <a:ext cx="2917825" cy="39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107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47109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47110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600">
                <a:cs typeface=" Mitra" pitchFamily="2" charset="-78"/>
              </a:rPr>
              <a:t>4- </a:t>
            </a:r>
            <a:r>
              <a:rPr lang="ar-SA" sz="6600">
                <a:cs typeface=" Mitra" pitchFamily="2" charset="-78"/>
              </a:rPr>
              <a:t>سجده</a:t>
            </a:r>
            <a:endParaRPr lang="en-US" sz="6600">
              <a:cs typeface=" Mitra" pitchFamily="2" charset="-78"/>
            </a:endParaRPr>
          </a:p>
        </p:txBody>
      </p:sp>
      <p:grpSp>
        <p:nvGrpSpPr>
          <p:cNvPr id="48131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48133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48134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sz="5400" dirty="0">
                <a:solidFill>
                  <a:srgbClr val="00FFFF"/>
                </a:solidFill>
                <a:cs typeface=" Mitra" pitchFamily="2" charset="-78"/>
              </a:rPr>
              <a:t>اذان و اقامه</a:t>
            </a:r>
            <a:endParaRPr lang="en-US" sz="5400" dirty="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625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000" dirty="0" smtClean="0">
                <a:solidFill>
                  <a:srgbClr val="00FFFF"/>
                </a:solidFill>
                <a:cs typeface=" Mitra" pitchFamily="2" charset="-78"/>
              </a:rPr>
              <a:t>مسأله916-</a:t>
            </a:r>
            <a:r>
              <a:rPr lang="ar-SA" sz="3000" dirty="0" smtClean="0">
                <a:cs typeface=" Mitra" pitchFamily="2" charset="-78"/>
              </a:rPr>
              <a:t>براى </a:t>
            </a:r>
            <a:r>
              <a:rPr lang="ar-SA" sz="3000" dirty="0">
                <a:cs typeface=" Mitra" pitchFamily="2" charset="-78"/>
              </a:rPr>
              <a:t>مرد و زن مستحب است پيش از نمازهاى يوميه اذان و اقامه بگويند، ولى پيش از نماز عيد فطر و قربان مستحب است، ‏سه مرتبه بگويند:"الصّلاة". و در نمازهاى واجب ديگر سه مرتبه الصّلاة را به قصد رجاء بگويد</a:t>
            </a:r>
            <a:r>
              <a:rPr lang="en-US" sz="3000" dirty="0">
                <a:cs typeface=" Mitra" pitchFamily="2" charset="-78"/>
              </a:rPr>
              <a:t>.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000" dirty="0" smtClean="0">
                <a:solidFill>
                  <a:srgbClr val="00FFFF"/>
                </a:solidFill>
                <a:cs typeface=" Mitra" pitchFamily="2" charset="-78"/>
              </a:rPr>
              <a:t>مسأله917-</a:t>
            </a:r>
            <a:r>
              <a:rPr lang="ar-SA" sz="3000" dirty="0" smtClean="0">
                <a:cs typeface=" Mitra" pitchFamily="2" charset="-78"/>
              </a:rPr>
              <a:t>مستحب </a:t>
            </a:r>
            <a:r>
              <a:rPr lang="ar-SA" sz="3000" dirty="0">
                <a:cs typeface=" Mitra" pitchFamily="2" charset="-78"/>
              </a:rPr>
              <a:t>است در روز اولى كه بچه به دنيا مى‏آيد يا پيش از آنكه بندنافش بيفتد، در گوش راست او اذان و در گوش چپش اقامه بگويند</a:t>
            </a:r>
            <a:r>
              <a:rPr lang="en-US" sz="3000" dirty="0">
                <a:cs typeface=" Mitra" pitchFamily="2" charset="-78"/>
              </a:rPr>
              <a:t>.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000" dirty="0" smtClean="0">
                <a:solidFill>
                  <a:srgbClr val="00FFFF"/>
                </a:solidFill>
                <a:cs typeface=" Mitra" pitchFamily="2" charset="-78"/>
              </a:rPr>
              <a:t>مسأله918-</a:t>
            </a:r>
            <a:r>
              <a:rPr lang="ar-SA" sz="3000" dirty="0" smtClean="0">
                <a:cs typeface=" Mitra" pitchFamily="2" charset="-78"/>
              </a:rPr>
              <a:t>اذان </a:t>
            </a:r>
            <a:r>
              <a:rPr lang="ar-SA" sz="3000" dirty="0">
                <a:cs typeface=" Mitra" pitchFamily="2" charset="-78"/>
              </a:rPr>
              <a:t>هيجده جمله است</a:t>
            </a:r>
            <a:r>
              <a:rPr lang="en-US" sz="3000" dirty="0">
                <a:cs typeface=" Mitra" pitchFamily="2" charset="-78"/>
              </a:rPr>
              <a:t>: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229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2295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550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fa-IR" sz="3200">
                <a:cs typeface=" Mitra" pitchFamily="2" charset="-78"/>
              </a:rPr>
              <a:t>س</a:t>
            </a:r>
            <a:r>
              <a:rPr lang="ar-SA" sz="3200">
                <a:cs typeface=" Mitra" pitchFamily="2" charset="-78"/>
              </a:rPr>
              <a:t>پس سر از رکوع برداشته (مي ايستيم) و آنگاه به سجده مي رويم و هفت عضو بدن؛ يعني پيشاني، کف دو دست، سر زانوها و نوک انگشتان بزرگ پا را بر زمين گذاشته و مي گوييم</a:t>
            </a:r>
            <a:r>
              <a:rPr lang="en-US" sz="3200">
                <a:cs typeface=" Mitra" pitchFamily="2" charset="-78"/>
              </a:rPr>
              <a:t>: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endParaRPr lang="en-US" sz="3200">
              <a:cs typeface=" Mitra" pitchFamily="2" charset="-78"/>
            </a:endParaRP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en-US" sz="3200">
                <a:solidFill>
                  <a:srgbClr val="00FFFF"/>
                </a:solidFill>
                <a:cs typeface=" Mitra" pitchFamily="2" charset="-78"/>
              </a:rPr>
              <a:t>"</a:t>
            </a:r>
            <a:r>
              <a:rPr lang="ar-SA" sz="3200">
                <a:solidFill>
                  <a:srgbClr val="00FFFF"/>
                </a:solidFill>
                <a:cs typeface=" Mitra" pitchFamily="2" charset="-78"/>
              </a:rPr>
              <a:t>سبحان ربي الاعلي وبحمده</a:t>
            </a:r>
            <a:r>
              <a:rPr lang="en-US" sz="3200">
                <a:solidFill>
                  <a:srgbClr val="00FFFF"/>
                </a:solidFill>
                <a:cs typeface=" Mitra" pitchFamily="2" charset="-78"/>
              </a:rPr>
              <a:t>"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endParaRPr lang="en-US" sz="3200">
              <a:solidFill>
                <a:srgbClr val="00FFFF"/>
              </a:solidFill>
              <a:cs typeface=" Mitra" pitchFamily="2" charset="-78"/>
            </a:endParaRP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200">
                <a:cs typeface=" Mitra" pitchFamily="2" charset="-78"/>
              </a:rPr>
              <a:t>يا </a:t>
            </a:r>
            <a:r>
              <a:rPr lang="ar-SA" sz="3200">
                <a:solidFill>
                  <a:srgbClr val="00FFFF"/>
                </a:solidFill>
                <a:cs typeface=" Mitra" pitchFamily="2" charset="-78"/>
              </a:rPr>
              <a:t>"سبحان الله"</a:t>
            </a:r>
            <a:r>
              <a:rPr lang="ar-SA" sz="3200">
                <a:cs typeface=" Mitra" pitchFamily="2" charset="-78"/>
              </a:rPr>
              <a:t> را </a:t>
            </a:r>
            <a:r>
              <a:rPr lang="ar-SA" sz="3200">
                <a:solidFill>
                  <a:srgbClr val="00FFFF"/>
                </a:solidFill>
                <a:cs typeface=" Mitra" pitchFamily="2" charset="-78"/>
              </a:rPr>
              <a:t>سه مرتبه</a:t>
            </a:r>
            <a:r>
              <a:rPr lang="ar-SA" sz="3200">
                <a:cs typeface=" Mitra" pitchFamily="2" charset="-78"/>
              </a:rPr>
              <a:t> تکرار مي کنيم</a:t>
            </a:r>
            <a:r>
              <a:rPr lang="en-US" sz="3200">
                <a:cs typeface=" Mitra" pitchFamily="2" charset="-78"/>
              </a:rPr>
              <a:t>.</a:t>
            </a:r>
          </a:p>
        </p:txBody>
      </p:sp>
      <p:grpSp>
        <p:nvGrpSpPr>
          <p:cNvPr id="49155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4915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4915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ذکر سجده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algn="ctr" eaLnBrk="1" hangingPunct="1"/>
            <a:r>
              <a:rPr lang="en-US" altLang="fa-IR" sz="4800" smtClean="0">
                <a:cs typeface=" Mitra" pitchFamily="2" charset="0"/>
              </a:rPr>
              <a:t>"</a:t>
            </a:r>
            <a:r>
              <a:rPr lang="ar-SA" altLang="fa-IR" sz="4800" smtClean="0">
                <a:cs typeface=" Mitra" pitchFamily="2" charset="0"/>
              </a:rPr>
              <a:t>سبحان ربي الاعلي وبحمده</a:t>
            </a:r>
            <a:r>
              <a:rPr lang="en-US" altLang="fa-IR" sz="4800" smtClean="0">
                <a:cs typeface=" Mitra" pitchFamily="2" charset="0"/>
              </a:rPr>
              <a:t>"</a:t>
            </a:r>
          </a:p>
        </p:txBody>
      </p:sp>
      <p:pic>
        <p:nvPicPr>
          <p:cNvPr id="98308" name="sajde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0183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50184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98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08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68413"/>
            <a:ext cx="39274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03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1205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51206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*</a:t>
            </a:r>
            <a:r>
              <a:rPr lang="fa-IR" sz="6000">
                <a:cs typeface=" Mitra" pitchFamily="2" charset="-78"/>
              </a:rPr>
              <a:t> </a:t>
            </a:r>
            <a:r>
              <a:rPr lang="ar-SA" sz="6000">
                <a:cs typeface=" Mitra" pitchFamily="2" charset="-78"/>
              </a:rPr>
              <a:t>رکعت دوم</a:t>
            </a:r>
            <a:endParaRPr lang="en-US" sz="6000">
              <a:cs typeface=" Mitra" pitchFamily="2" charset="-78"/>
            </a:endParaRPr>
          </a:p>
        </p:txBody>
      </p:sp>
      <p:grpSp>
        <p:nvGrpSpPr>
          <p:cNvPr id="52227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2229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52230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775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fa-IR" sz="3600">
                <a:cs typeface=" Mitra" pitchFamily="2" charset="-78"/>
              </a:rPr>
              <a:t>پ</a:t>
            </a:r>
            <a:r>
              <a:rPr lang="ar-SA" sz="3600">
                <a:cs typeface=" Mitra" pitchFamily="2" charset="-78"/>
              </a:rPr>
              <a:t>س از تمام شدن رکعت اول نماز، بدون آن که صورت نماز به هم بخورد و يا فاصله اي ايجاد شود، از جا برخاسته، بار ديگر مي ايستيم و حمد و سوره را به همان ترتيبي که در رکعت اول نماز گفته شد، مي خوانيم</a:t>
            </a:r>
            <a:r>
              <a:rPr lang="en-US" sz="3600">
                <a:cs typeface=" Mitra" pitchFamily="2" charset="-78"/>
              </a:rPr>
              <a:t>.</a:t>
            </a:r>
          </a:p>
        </p:txBody>
      </p:sp>
      <p:grpSp>
        <p:nvGrpSpPr>
          <p:cNvPr id="53251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325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5325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7200">
                <a:cs typeface=" Mitra" pitchFamily="2" charset="-78"/>
              </a:rPr>
              <a:t>5- </a:t>
            </a:r>
            <a:r>
              <a:rPr lang="ar-SA" sz="7200">
                <a:cs typeface=" Mitra" pitchFamily="2" charset="-78"/>
              </a:rPr>
              <a:t>قنوت</a:t>
            </a:r>
            <a:endParaRPr lang="en-US" sz="7200">
              <a:cs typeface=" Mitra" pitchFamily="2" charset="-78"/>
            </a:endParaRPr>
          </a:p>
        </p:txBody>
      </p:sp>
      <p:grpSp>
        <p:nvGrpSpPr>
          <p:cNvPr id="54275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427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54278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85000" lnSpcReduction="1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600">
                <a:cs typeface=" Mitra" pitchFamily="2" charset="-78"/>
              </a:rPr>
              <a:t>در رکعت دوم نمازهاي روزانه، بعد از تمام شدن حمد و سوره و قبل از رکوع، مستحب است، دستها را روبروي صورت گرفته ودعايي</a:t>
            </a:r>
            <a:r>
              <a:rPr lang="en-US" sz="3600">
                <a:cs typeface=" Mitra" pitchFamily="2" charset="-78"/>
              </a:rPr>
              <a:t> </a:t>
            </a:r>
            <a:r>
              <a:rPr lang="ar-SA" sz="3600">
                <a:cs typeface=" Mitra" pitchFamily="2" charset="-78"/>
              </a:rPr>
              <a:t>بخوانيم؛ اين عمل را </a:t>
            </a:r>
            <a:r>
              <a:rPr lang="ar-SA" sz="3600">
                <a:solidFill>
                  <a:srgbClr val="00FFFF"/>
                </a:solidFill>
                <a:cs typeface=" Mitra" pitchFamily="2" charset="-78"/>
              </a:rPr>
              <a:t>"قنوت"</a:t>
            </a:r>
            <a:r>
              <a:rPr lang="ar-SA" sz="3600">
                <a:cs typeface=" Mitra" pitchFamily="2" charset="-78"/>
              </a:rPr>
              <a:t> گويند</a:t>
            </a:r>
            <a:r>
              <a:rPr lang="en-US" sz="3600">
                <a:cs typeface=" Mitra" pitchFamily="2" charset="-78"/>
              </a:rPr>
              <a:t>.</a:t>
            </a:r>
          </a:p>
        </p:txBody>
      </p:sp>
      <p:grpSp>
        <p:nvGrpSpPr>
          <p:cNvPr id="55299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530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55302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ذکر قنوت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algn="ctr" eaLnBrk="1" hangingPunct="1"/>
            <a:r>
              <a:rPr lang="en-US" altLang="fa-IR" sz="4400" smtClean="0">
                <a:cs typeface=" Mitra" pitchFamily="2" charset="0"/>
              </a:rPr>
              <a:t>"</a:t>
            </a:r>
            <a:r>
              <a:rPr lang="ar-SA" altLang="fa-IR" sz="4400" smtClean="0">
                <a:cs typeface=" Mitra" pitchFamily="2" charset="0"/>
              </a:rPr>
              <a:t>ربنا آتنا في الدنيا حسنة وفي الاخرة حسن وقنا عذاب النار</a:t>
            </a:r>
            <a:r>
              <a:rPr lang="en-US" altLang="fa-IR" sz="4400" smtClean="0">
                <a:cs typeface=" Mitra" pitchFamily="2" charset="0"/>
              </a:rPr>
              <a:t>"</a:t>
            </a:r>
          </a:p>
        </p:txBody>
      </p:sp>
      <p:pic>
        <p:nvPicPr>
          <p:cNvPr id="96260" name="ghono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6327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56328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0" fill="hold"/>
                                        <p:tgtEl>
                                          <p:spTgt spid="96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0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268413"/>
            <a:ext cx="2562225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347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7349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57350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7200">
                <a:cs typeface=" Mitra" pitchFamily="2" charset="-78"/>
              </a:rPr>
              <a:t>6- </a:t>
            </a:r>
            <a:r>
              <a:rPr lang="ar-SA" sz="7200">
                <a:cs typeface=" Mitra" pitchFamily="2" charset="-78"/>
              </a:rPr>
              <a:t>تشهد</a:t>
            </a:r>
            <a:endParaRPr lang="en-US" sz="7200">
              <a:cs typeface=" Mitra" pitchFamily="2" charset="-78"/>
            </a:endParaRPr>
          </a:p>
        </p:txBody>
      </p:sp>
      <p:grpSp>
        <p:nvGrpSpPr>
          <p:cNvPr id="58371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8373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58374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5400" dirty="0">
                <a:solidFill>
                  <a:srgbClr val="FF0000"/>
                </a:solidFill>
                <a:cs typeface=" Mitra" pitchFamily="2" charset="-78"/>
              </a:rPr>
              <a:t>اذان</a:t>
            </a:r>
            <a:r>
              <a:rPr lang="fa-IR" sz="5400" dirty="0">
                <a:solidFill>
                  <a:srgbClr val="00FFFF"/>
                </a:solidFill>
                <a:cs typeface=" Mitra" pitchFamily="2" charset="-78"/>
              </a:rPr>
              <a:t> </a:t>
            </a:r>
            <a:endParaRPr lang="en-US" sz="5400" dirty="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85000" lnSpcReduction="10000"/>
          </a:bodyPr>
          <a:lstStyle/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الله اكبر </a:t>
            </a:r>
            <a:r>
              <a:rPr lang="en-US" b="1" dirty="0">
                <a:solidFill>
                  <a:srgbClr val="7030A0"/>
                </a:solidFill>
                <a:cs typeface=" Mitra" pitchFamily="2" charset="-78"/>
              </a:rPr>
              <a:t>                                         </a:t>
            </a: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چهار مرتبه</a:t>
            </a:r>
            <a:endParaRPr lang="en-US" b="1" dirty="0">
              <a:solidFill>
                <a:srgbClr val="7030A0"/>
              </a:solidFill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اشهد ان لا اله الا الله</a:t>
            </a:r>
            <a:r>
              <a:rPr lang="en-US" b="1" dirty="0">
                <a:solidFill>
                  <a:srgbClr val="7030A0"/>
                </a:solidFill>
                <a:cs typeface=" Mitra" pitchFamily="2" charset="-78"/>
              </a:rPr>
              <a:t> </a:t>
            </a:r>
            <a:r>
              <a:rPr lang="fa-IR" b="1" dirty="0">
                <a:solidFill>
                  <a:srgbClr val="7030A0"/>
                </a:solidFill>
                <a:cs typeface=" Mitra" pitchFamily="2" charset="-78"/>
              </a:rPr>
              <a:t>                          </a:t>
            </a: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دو مرتبه</a:t>
            </a:r>
            <a:endParaRPr lang="en-US" b="1" dirty="0">
              <a:solidFill>
                <a:srgbClr val="7030A0"/>
              </a:solidFill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اشهد ان محمداً رسول الله</a:t>
            </a:r>
            <a:r>
              <a:rPr lang="en-US" b="1" dirty="0">
                <a:solidFill>
                  <a:srgbClr val="7030A0"/>
                </a:solidFill>
                <a:cs typeface=" Mitra" pitchFamily="2" charset="-78"/>
              </a:rPr>
              <a:t> </a:t>
            </a:r>
            <a:r>
              <a:rPr lang="fa-IR" b="1" dirty="0">
                <a:solidFill>
                  <a:srgbClr val="7030A0"/>
                </a:solidFill>
                <a:cs typeface=" Mitra" pitchFamily="2" charset="-78"/>
              </a:rPr>
              <a:t> </a:t>
            </a:r>
            <a:r>
              <a:rPr lang="en-US" b="1" dirty="0">
                <a:solidFill>
                  <a:srgbClr val="7030A0"/>
                </a:solidFill>
                <a:cs typeface=" Mitra" pitchFamily="2" charset="-78"/>
              </a:rPr>
              <a:t>                </a:t>
            </a: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دو مرتبه</a:t>
            </a:r>
            <a:endParaRPr lang="en-US" b="1" dirty="0">
              <a:solidFill>
                <a:srgbClr val="7030A0"/>
              </a:solidFill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حى على الصلاه</a:t>
            </a:r>
            <a:r>
              <a:rPr lang="en-US" b="1" dirty="0">
                <a:solidFill>
                  <a:srgbClr val="7030A0"/>
                </a:solidFill>
                <a:cs typeface=" Mitra" pitchFamily="2" charset="-78"/>
              </a:rPr>
              <a:t> </a:t>
            </a:r>
            <a:r>
              <a:rPr lang="fa-IR" b="1" dirty="0">
                <a:solidFill>
                  <a:srgbClr val="7030A0"/>
                </a:solidFill>
                <a:cs typeface=" Mitra" pitchFamily="2" charset="-78"/>
              </a:rPr>
              <a:t>                                   </a:t>
            </a: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دو مرتبه</a:t>
            </a:r>
            <a:endParaRPr lang="en-US" b="1" dirty="0">
              <a:solidFill>
                <a:srgbClr val="7030A0"/>
              </a:solidFill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7030A0"/>
                </a:solidFill>
                <a:cs typeface=" Mitra" pitchFamily="2" charset="-78"/>
              </a:rPr>
              <a:t> </a:t>
            </a: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حى على الفلاح</a:t>
            </a:r>
            <a:r>
              <a:rPr lang="en-US" b="1" dirty="0">
                <a:solidFill>
                  <a:srgbClr val="7030A0"/>
                </a:solidFill>
                <a:cs typeface=" Mitra" pitchFamily="2" charset="-78"/>
              </a:rPr>
              <a:t> </a:t>
            </a:r>
            <a:r>
              <a:rPr lang="fa-IR" b="1" dirty="0">
                <a:solidFill>
                  <a:srgbClr val="7030A0"/>
                </a:solidFill>
                <a:cs typeface=" Mitra" pitchFamily="2" charset="-78"/>
              </a:rPr>
              <a:t>                                  </a:t>
            </a: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دو مرتبه</a:t>
            </a:r>
            <a:endParaRPr lang="en-US" b="1" dirty="0">
              <a:solidFill>
                <a:srgbClr val="7030A0"/>
              </a:solidFill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حى على خير العمل</a:t>
            </a:r>
            <a:r>
              <a:rPr lang="en-US" b="1" dirty="0">
                <a:solidFill>
                  <a:srgbClr val="7030A0"/>
                </a:solidFill>
                <a:cs typeface=" Mitra" pitchFamily="2" charset="-78"/>
              </a:rPr>
              <a:t> </a:t>
            </a:r>
            <a:r>
              <a:rPr lang="fa-IR" b="1" dirty="0">
                <a:solidFill>
                  <a:srgbClr val="7030A0"/>
                </a:solidFill>
                <a:cs typeface=" Mitra" pitchFamily="2" charset="-78"/>
              </a:rPr>
              <a:t>                             </a:t>
            </a: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دو مرتبه</a:t>
            </a:r>
            <a:endParaRPr lang="en-US" b="1" dirty="0">
              <a:solidFill>
                <a:srgbClr val="7030A0"/>
              </a:solidFill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الله اكبر</a:t>
            </a:r>
            <a:r>
              <a:rPr lang="fa-IR" b="1" dirty="0">
                <a:solidFill>
                  <a:srgbClr val="7030A0"/>
                </a:solidFill>
                <a:cs typeface=" Mitra" pitchFamily="2" charset="-78"/>
              </a:rPr>
              <a:t>                                              </a:t>
            </a: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دو مرتبه</a:t>
            </a:r>
            <a:endParaRPr lang="en-US" b="1" dirty="0">
              <a:solidFill>
                <a:srgbClr val="7030A0"/>
              </a:solidFill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7030A0"/>
                </a:solidFill>
                <a:cs typeface=" Mitra" pitchFamily="2" charset="-78"/>
              </a:rPr>
              <a:t> </a:t>
            </a: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لا اله الا الله </a:t>
            </a:r>
            <a:r>
              <a:rPr lang="fa-IR" b="1" dirty="0">
                <a:solidFill>
                  <a:srgbClr val="7030A0"/>
                </a:solidFill>
                <a:cs typeface=" Mitra" pitchFamily="2" charset="-78"/>
              </a:rPr>
              <a:t>                                      </a:t>
            </a:r>
            <a:r>
              <a:rPr lang="ar-SA" b="1" dirty="0">
                <a:solidFill>
                  <a:srgbClr val="7030A0"/>
                </a:solidFill>
                <a:cs typeface=" Mitra" pitchFamily="2" charset="-78"/>
              </a:rPr>
              <a:t>دو مرتبه</a:t>
            </a:r>
            <a:endParaRPr lang="en-US" b="1" dirty="0">
              <a:solidFill>
                <a:srgbClr val="7030A0"/>
              </a:solidFill>
              <a:cs typeface=" Mitra" pitchFamily="2" charset="-78"/>
            </a:endParaRPr>
          </a:p>
        </p:txBody>
      </p:sp>
      <p:pic>
        <p:nvPicPr>
          <p:cNvPr id="120836" name="aza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3319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3320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3" fill="hold"/>
                                        <p:tgtEl>
                                          <p:spTgt spid="1208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6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algn="just" eaLnBrk="1" hangingPunct="1"/>
            <a:r>
              <a:rPr lang="fa-IR" altLang="fa-IR" sz="3600" smtClean="0">
                <a:cs typeface=" Mitra" pitchFamily="2" charset="0"/>
              </a:rPr>
              <a:t>در </a:t>
            </a:r>
            <a:r>
              <a:rPr lang="ar-SA" altLang="fa-IR" sz="3600" smtClean="0">
                <a:cs typeface=" Mitra" pitchFamily="2" charset="0"/>
              </a:rPr>
              <a:t>رکعت دوم هر نماز، پس از تمام شدن سجده دوم بايد در حالي که رو به قبله نشسته ايم "تشهد" </a:t>
            </a:r>
            <a:r>
              <a:rPr lang="fa-IR" altLang="fa-IR" sz="3600" smtClean="0">
                <a:cs typeface=" Mitra" pitchFamily="2" charset="0"/>
              </a:rPr>
              <a:t>می </a:t>
            </a:r>
            <a:r>
              <a:rPr lang="ar-SA" altLang="fa-IR" sz="3600" smtClean="0">
                <a:cs typeface=" Mitra" pitchFamily="2" charset="0"/>
              </a:rPr>
              <a:t>خوانيم؛</a:t>
            </a:r>
            <a:endParaRPr lang="en-US" altLang="fa-IR" sz="3600" smtClean="0">
              <a:cs typeface=" Mitra" pitchFamily="2" charset="0"/>
            </a:endParaRPr>
          </a:p>
        </p:txBody>
      </p:sp>
      <p:grpSp>
        <p:nvGrpSpPr>
          <p:cNvPr id="59395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5939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5939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ذکر تشهد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85000" lnSpcReduction="1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en-US" sz="4000">
                <a:cs typeface=" Mitra" pitchFamily="2" charset="-78"/>
              </a:rPr>
              <a:t>"</a:t>
            </a:r>
            <a:r>
              <a:rPr lang="ar-SA" sz="4000">
                <a:cs typeface=" Mitra" pitchFamily="2" charset="-78"/>
              </a:rPr>
              <a:t>اشهد ان لا اله الا الله وحده لا شريک له </a:t>
            </a:r>
            <a:r>
              <a:rPr lang="ar-SA" sz="5400">
                <a:cs typeface=" Mitra" pitchFamily="2" charset="-78"/>
              </a:rPr>
              <a:t>و اشهد ان محمدا عبده ورسوله</a:t>
            </a:r>
            <a:r>
              <a:rPr lang="en-US" sz="5400">
                <a:cs typeface=" Mitra" pitchFamily="2" charset="-78"/>
              </a:rPr>
              <a:t> 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4000">
                <a:cs typeface=" Mitra" pitchFamily="2" charset="-78"/>
              </a:rPr>
              <a:t>اللهم صل علي محمد وال محمد</a:t>
            </a:r>
            <a:r>
              <a:rPr lang="en-US" sz="4000">
                <a:cs typeface=" Mitra" pitchFamily="2" charset="-78"/>
              </a:rPr>
              <a:t>"</a:t>
            </a:r>
          </a:p>
        </p:txBody>
      </p:sp>
      <p:pic>
        <p:nvPicPr>
          <p:cNvPr id="105476" name="tashaho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0423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60424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05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76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68425"/>
            <a:ext cx="25527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43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1445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61446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600">
                <a:solidFill>
                  <a:srgbClr val="00FFFF"/>
                </a:solidFill>
                <a:latin typeface="Thuluth 1" pitchFamily="2" charset="2"/>
                <a:cs typeface=" Mitra" pitchFamily="2" charset="-78"/>
              </a:rPr>
              <a:t>*</a:t>
            </a:r>
            <a:r>
              <a:rPr lang="fa-IR" sz="6600">
                <a:latin typeface="Thuluth 1" pitchFamily="2" charset="2"/>
                <a:cs typeface=" Mitra" pitchFamily="2" charset="-78"/>
              </a:rPr>
              <a:t> </a:t>
            </a:r>
            <a:r>
              <a:rPr lang="ar-SA" sz="6600">
                <a:latin typeface="Thuluth 1" pitchFamily="2" charset="2"/>
                <a:cs typeface=" Mitra" pitchFamily="2" charset="-78"/>
              </a:rPr>
              <a:t>رکعت سوم</a:t>
            </a:r>
            <a:endParaRPr lang="en-US" sz="6600">
              <a:latin typeface="Thuluth 1" pitchFamily="2" charset="2"/>
              <a:cs typeface=" Mitra" pitchFamily="2" charset="-78"/>
            </a:endParaRPr>
          </a:p>
        </p:txBody>
      </p:sp>
      <p:grpSp>
        <p:nvGrpSpPr>
          <p:cNvPr id="62467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2469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62470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625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200">
                <a:cs typeface=" Mitra" pitchFamily="2" charset="-78"/>
              </a:rPr>
              <a:t>رکعت سوم نماز هم مانند رکعت دوم است، با اين تفاوت که در رکعت دوم بايد با حمد و سوره بخوانيم، ولي در رکعت سوم، سوره و قنوت ندارد و فقط "حمد" را مي خوانيم و يا به جاي حمد، سه مرتبه مي گوييم</a:t>
            </a:r>
            <a:r>
              <a:rPr lang="en-US" sz="3200">
                <a:cs typeface=" Mitra" pitchFamily="2" charset="-78"/>
              </a:rPr>
              <a:t>: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en-US" sz="3200">
                <a:solidFill>
                  <a:srgbClr val="00FFFF"/>
                </a:solidFill>
                <a:cs typeface=" Mitra" pitchFamily="2" charset="-78"/>
              </a:rPr>
              <a:t>"</a:t>
            </a:r>
            <a:r>
              <a:rPr lang="ar-SA" sz="3200">
                <a:solidFill>
                  <a:srgbClr val="00FFFF"/>
                </a:solidFill>
                <a:cs typeface=" Mitra" pitchFamily="2" charset="-78"/>
              </a:rPr>
              <a:t>سُبحانَ اللهِ والحَمدُ للهِ وَلا اِلهَ الاّ اللهُ واللهُ اکبرُ</a:t>
            </a:r>
            <a:r>
              <a:rPr lang="en-US" sz="3200">
                <a:solidFill>
                  <a:srgbClr val="00FFFF"/>
                </a:solidFill>
                <a:cs typeface=" Mitra" pitchFamily="2" charset="-78"/>
              </a:rPr>
              <a:t>"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200">
                <a:cs typeface=" Mitra" pitchFamily="2" charset="-78"/>
              </a:rPr>
              <a:t>پس اگز نماز مغرب مي خوانيم، بايد بعد از سجده دوم (در رکعت سوم) </a:t>
            </a:r>
            <a:r>
              <a:rPr lang="ar-SA" sz="3200">
                <a:solidFill>
                  <a:srgbClr val="00FFFF"/>
                </a:solidFill>
                <a:cs typeface=" Mitra" pitchFamily="2" charset="-78"/>
              </a:rPr>
              <a:t>تشهد</a:t>
            </a:r>
            <a:r>
              <a:rPr lang="ar-SA" sz="3200">
                <a:cs typeface=" Mitra" pitchFamily="2" charset="-78"/>
              </a:rPr>
              <a:t> بخوانيم وبا </a:t>
            </a:r>
            <a:r>
              <a:rPr lang="ar-SA" sz="3200">
                <a:solidFill>
                  <a:srgbClr val="00FFFF"/>
                </a:solidFill>
                <a:cs typeface=" Mitra" pitchFamily="2" charset="-78"/>
              </a:rPr>
              <a:t>سلام</a:t>
            </a:r>
            <a:r>
              <a:rPr lang="ar-SA" sz="3200">
                <a:cs typeface=" Mitra" pitchFamily="2" charset="-78"/>
              </a:rPr>
              <a:t>، نماز را پايان دهيم</a:t>
            </a:r>
            <a:r>
              <a:rPr lang="en-US" sz="3200">
                <a:cs typeface=" Mitra" pitchFamily="2" charset="-78"/>
              </a:rPr>
              <a:t>.</a:t>
            </a:r>
          </a:p>
        </p:txBody>
      </p:sp>
      <p:grpSp>
        <p:nvGrpSpPr>
          <p:cNvPr id="63491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349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6349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5400">
                <a:cs typeface=" Mitra" pitchFamily="2" charset="-78"/>
              </a:rPr>
              <a:t>7- تسبیحات اربعه</a:t>
            </a:r>
            <a:endParaRPr lang="en-US" sz="5400">
              <a:cs typeface=" Mitra" pitchFamily="2" charset="-78"/>
            </a:endParaRPr>
          </a:p>
        </p:txBody>
      </p:sp>
      <p:grpSp>
        <p:nvGrpSpPr>
          <p:cNvPr id="64515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451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64518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ذکر تسبیحات اربعه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algn="ctr" eaLnBrk="1" hangingPunct="1"/>
            <a:r>
              <a:rPr lang="en-US" altLang="fa-IR" sz="5400" smtClean="0">
                <a:cs typeface=" Mitra" pitchFamily="2" charset="0"/>
              </a:rPr>
              <a:t>"</a:t>
            </a:r>
            <a:r>
              <a:rPr lang="ar-SA" altLang="fa-IR" sz="5400" smtClean="0">
                <a:cs typeface=" Mitra" pitchFamily="2" charset="0"/>
              </a:rPr>
              <a:t>سُبحانَ اللهِ والحَمدُ للهِ وَلا اِلهَ الاّ اللهُ واللهُ اکبرُ</a:t>
            </a:r>
            <a:r>
              <a:rPr lang="en-US" altLang="fa-IR" sz="5400" smtClean="0">
                <a:cs typeface=" Mitra" pitchFamily="2" charset="0"/>
              </a:rPr>
              <a:t>"</a:t>
            </a:r>
          </a:p>
          <a:p>
            <a:pPr marL="0" indent="-273050" algn="ctr" eaLnBrk="1" hangingPunct="1"/>
            <a:endParaRPr lang="en-US" altLang="fa-IR" sz="4800" smtClean="0"/>
          </a:p>
        </p:txBody>
      </p:sp>
      <p:pic>
        <p:nvPicPr>
          <p:cNvPr id="104452" name="tasbi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5543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65544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0" fill="hold"/>
                                        <p:tgtEl>
                                          <p:spTgt spid="104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1328738"/>
            <a:ext cx="254158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563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6565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66566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5400">
                <a:solidFill>
                  <a:srgbClr val="00FFFF"/>
                </a:solidFill>
                <a:cs typeface=" Mitra" pitchFamily="2" charset="-78"/>
              </a:rPr>
              <a:t>*</a:t>
            </a:r>
            <a:r>
              <a:rPr lang="fa-IR" sz="5400">
                <a:cs typeface=" Mitra" pitchFamily="2" charset="-78"/>
              </a:rPr>
              <a:t> </a:t>
            </a:r>
            <a:r>
              <a:rPr lang="ar-SA" sz="5400">
                <a:cs typeface=" Mitra" pitchFamily="2" charset="-78"/>
              </a:rPr>
              <a:t>رکعت چهارم</a:t>
            </a:r>
            <a:endParaRPr lang="en-US" sz="5400">
              <a:cs typeface=" Mitra" pitchFamily="2" charset="-78"/>
            </a:endParaRPr>
          </a:p>
        </p:txBody>
      </p:sp>
      <p:grpSp>
        <p:nvGrpSpPr>
          <p:cNvPr id="67587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7589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67590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700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fa-IR" sz="3200">
                <a:cs typeface=" Mitra" pitchFamily="2" charset="-78"/>
              </a:rPr>
              <a:t>اگ</a:t>
            </a:r>
            <a:r>
              <a:rPr lang="ar-SA" sz="3200">
                <a:cs typeface=" Mitra" pitchFamily="2" charset="-78"/>
              </a:rPr>
              <a:t>ر نمازي که مي خوانيم چهار رکعتي باشد؛ يعني: نماز ظهر يا عصر يا عشا؛ پس از سجده ها (در رکعت سوم) بدون آن که تشهد يا سلام را بخوانيم، مي ايستيم و رکعت چهارم را مانند رکعت سوم انجام مي دهيم و در پايان نماز؛ يعني پس از سجده دوم مي نشينيم و تشهد و سلام را مي خوانيم و نماز را تمام مي کنيم</a:t>
            </a:r>
            <a:r>
              <a:rPr lang="en-US" sz="3200">
                <a:cs typeface=" Mitra" pitchFamily="2" charset="-78"/>
              </a:rPr>
              <a:t>.</a:t>
            </a:r>
          </a:p>
        </p:txBody>
      </p:sp>
      <p:grpSp>
        <p:nvGrpSpPr>
          <p:cNvPr id="68611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861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6861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5400">
                <a:solidFill>
                  <a:srgbClr val="00FFFF"/>
                </a:solidFill>
                <a:cs typeface=" Mitra" pitchFamily="2" charset="-78"/>
              </a:rPr>
              <a:t>اقامه </a:t>
            </a:r>
            <a:endParaRPr lang="en-US" sz="54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775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200">
                <a:cs typeface=" Mitra" pitchFamily="2" charset="-78"/>
              </a:rPr>
              <a:t>مسأله919-اشهد انّ علياً ولى الله جزو اذان و اقامه نيست، ولى خوب است بعداز اشهد انّ محمداً رسول الله به قصد قربت گفته شود</a:t>
            </a:r>
            <a:r>
              <a:rPr lang="en-US" sz="3200">
                <a:cs typeface=" Mitra" pitchFamily="2" charset="-78"/>
              </a:rPr>
              <a:t>.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fa-IR" sz="4800">
                <a:solidFill>
                  <a:srgbClr val="00FFFF"/>
                </a:solidFill>
                <a:cs typeface=" Mitra" pitchFamily="2" charset="-78"/>
              </a:rPr>
              <a:t>نکته : </a:t>
            </a:r>
            <a:endParaRPr lang="en-US" sz="4800">
              <a:solidFill>
                <a:srgbClr val="00FFFF"/>
              </a:solidFill>
              <a:cs typeface=" Mitra" pitchFamily="2" charset="-78"/>
            </a:endParaRP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3200">
                <a:cs typeface=" Mitra" pitchFamily="2" charset="-78"/>
              </a:rPr>
              <a:t>اقامه هفده جمله است ‏يعنى</a:t>
            </a:r>
            <a:r>
              <a:rPr lang="en-US" sz="3200">
                <a:cs typeface=" Mitra" pitchFamily="2" charset="-78"/>
              </a:rPr>
              <a:t> :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434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4343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7200">
                <a:cs typeface=" Mitra" pitchFamily="2" charset="-78"/>
              </a:rPr>
              <a:t>7- </a:t>
            </a:r>
            <a:r>
              <a:rPr lang="ar-SA" sz="7200">
                <a:cs typeface=" Mitra" pitchFamily="2" charset="-78"/>
              </a:rPr>
              <a:t>سلام</a:t>
            </a:r>
            <a:endParaRPr lang="en-US" sz="7200">
              <a:cs typeface=" Mitra" pitchFamily="2" charset="-78"/>
            </a:endParaRPr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69637" name="AutoShape 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69638" name="AutoShape 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algn="just" eaLnBrk="1" hangingPunct="1">
              <a:lnSpc>
                <a:spcPct val="90000"/>
              </a:lnSpc>
            </a:pPr>
            <a:r>
              <a:rPr lang="fa-IR" altLang="fa-IR" sz="4000" smtClean="0">
                <a:cs typeface=" Mitra" pitchFamily="2" charset="0"/>
              </a:rPr>
              <a:t>ت</a:t>
            </a:r>
            <a:r>
              <a:rPr lang="ar-SA" altLang="fa-IR" sz="4000" smtClean="0">
                <a:cs typeface=" Mitra" pitchFamily="2" charset="0"/>
              </a:rPr>
              <a:t>ا اينجا رکعت دوم نماز هم تمام مي شود و اگر نماز دو رکعتي باشد؛ مانند نماز صبح، بعد از تشهد، با گفتن سلام، نماز را تمام مي کنيم؛ يعني مي گوييم</a:t>
            </a:r>
            <a:r>
              <a:rPr lang="en-US" altLang="fa-IR" sz="4000" smtClean="0">
                <a:cs typeface=" Mitra" pitchFamily="2" charset="0"/>
              </a:rPr>
              <a:t>:</a:t>
            </a:r>
          </a:p>
          <a:p>
            <a:pPr marL="0" indent="-273050" algn="just" eaLnBrk="1" hangingPunct="1">
              <a:lnSpc>
                <a:spcPct val="90000"/>
              </a:lnSpc>
            </a:pPr>
            <a:endParaRPr lang="en-US" altLang="fa-IR" sz="4000" smtClean="0">
              <a:cs typeface=" Mitra" pitchFamily="2" charset="0"/>
            </a:endParaRPr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70661" name="AutoShape 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70662" name="AutoShape 5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000">
                <a:solidFill>
                  <a:srgbClr val="00FFFF"/>
                </a:solidFill>
                <a:cs typeface=" Mitra" pitchFamily="2" charset="-78"/>
              </a:rPr>
              <a:t>ذکر سلام </a:t>
            </a:r>
            <a:endParaRPr lang="en-US" sz="60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85000" lnSpcReduction="20000"/>
          </a:bodyPr>
          <a:lstStyle/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4000">
                <a:cs typeface=" Mitra" pitchFamily="2" charset="-78"/>
              </a:rPr>
              <a:t>السلام عليک ايها النبي ورحمة الله وبرکاته</a:t>
            </a:r>
            <a:r>
              <a:rPr lang="en-US" sz="4000">
                <a:cs typeface=" Mitra" pitchFamily="2" charset="-78"/>
              </a:rPr>
              <a:t> </a:t>
            </a: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4000">
                <a:cs typeface=" Mitra" pitchFamily="2" charset="-78"/>
              </a:rPr>
              <a:t>السلام علينا وعلي عباد الله الصالحين</a:t>
            </a:r>
            <a:endParaRPr lang="en-US" sz="4000">
              <a:cs typeface=" Mitra" pitchFamily="2" charset="-78"/>
            </a:endParaRPr>
          </a:p>
          <a:p>
            <a:pPr marL="0" indent="-274320" algn="just" eaLnBrk="1" fontAlgn="auto" hangingPunct="1">
              <a:spcAft>
                <a:spcPts val="0"/>
              </a:spcAft>
              <a:defRPr/>
            </a:pPr>
            <a:r>
              <a:rPr lang="ar-SA" sz="4000">
                <a:cs typeface=" Mitra" pitchFamily="2" charset="-78"/>
              </a:rPr>
              <a:t>السلام عليکم ورحمة الله وبرکاته</a:t>
            </a:r>
            <a:endParaRPr lang="en-US" sz="4000"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endParaRPr lang="en-US" sz="3600"/>
          </a:p>
        </p:txBody>
      </p:sp>
      <p:pic>
        <p:nvPicPr>
          <p:cNvPr id="106500" name="salam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71687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71688" name="AutoShape 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40" fill="hold"/>
                                        <p:tgtEl>
                                          <p:spTgt spid="1065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00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2520950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707" name="Group 8"/>
          <p:cNvGrpSpPr>
            <a:grpSpLocks/>
          </p:cNvGrpSpPr>
          <p:nvPr/>
        </p:nvGrpSpPr>
        <p:grpSpPr bwMode="auto">
          <a:xfrm>
            <a:off x="1195388" y="5949950"/>
            <a:ext cx="1360487" cy="665163"/>
            <a:chOff x="753" y="3748"/>
            <a:chExt cx="857" cy="419"/>
          </a:xfrm>
        </p:grpSpPr>
        <p:sp>
          <p:nvSpPr>
            <p:cNvPr id="72710" name="AutoShape 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3" y="3748"/>
              <a:ext cx="817" cy="408"/>
            </a:xfrm>
            <a:prstGeom prst="upArrowCallout">
              <a:avLst>
                <a:gd name="adj1" fmla="val 50061"/>
                <a:gd name="adj2" fmla="val 50061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72711" name="Text Box 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3" y="3879"/>
              <a:ext cx="8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a-IR" altLang="fa-IR" sz="2400" b="1">
                  <a:solidFill>
                    <a:srgbClr val="00FFFF"/>
                  </a:solidFill>
                  <a:cs typeface=" Mitra" pitchFamily="2" charset="0"/>
                </a:rPr>
                <a:t>بازگشت</a:t>
              </a:r>
              <a:r>
                <a:rPr lang="fa-IR" altLang="fa-IR" sz="2000" b="1">
                  <a:solidFill>
                    <a:srgbClr val="00FFFF"/>
                  </a:solidFill>
                  <a:cs typeface=" Mitra" pitchFamily="2" charset="0"/>
                </a:rPr>
                <a:t> </a:t>
              </a:r>
              <a:endParaRPr lang="en-US" altLang="fa-IR" sz="2000" b="1">
                <a:solidFill>
                  <a:srgbClr val="00FFFF"/>
                </a:solidFill>
                <a:cs typeface=" Mitra" pitchFamily="2" charset="0"/>
              </a:endParaRPr>
            </a:p>
          </p:txBody>
        </p:sp>
      </p:grpSp>
      <p:sp>
        <p:nvSpPr>
          <p:cNvPr id="72708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381750"/>
            <a:ext cx="538162" cy="476250"/>
          </a:xfrm>
          <a:prstGeom prst="actionButtonBackPrevious">
            <a:avLst/>
          </a:prstGeom>
          <a:gradFill rotWithShape="1">
            <a:gsLst>
              <a:gs pos="0">
                <a:srgbClr val="996633"/>
              </a:gs>
              <a:gs pos="50000">
                <a:srgbClr val="CC9900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END OF TIME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1258888" y="1557338"/>
            <a:ext cx="3024187" cy="1295400"/>
            <a:chOff x="793" y="981"/>
            <a:chExt cx="1905" cy="816"/>
          </a:xfrm>
        </p:grpSpPr>
        <p:sp>
          <p:nvSpPr>
            <p:cNvPr id="73736" name="AutoShape 4"/>
            <p:cNvSpPr>
              <a:spLocks noChangeArrowheads="1"/>
            </p:cNvSpPr>
            <p:nvPr/>
          </p:nvSpPr>
          <p:spPr bwMode="auto">
            <a:xfrm>
              <a:off x="793" y="981"/>
              <a:ext cx="1905" cy="816"/>
            </a:xfrm>
            <a:prstGeom prst="flowChartAlternateProcess">
              <a:avLst/>
            </a:prstGeom>
            <a:gradFill rotWithShape="1">
              <a:gsLst>
                <a:gs pos="0">
                  <a:srgbClr val="005E76"/>
                </a:gs>
                <a:gs pos="50000">
                  <a:srgbClr val="00CCFF"/>
                </a:gs>
                <a:gs pos="100000">
                  <a:srgbClr val="005E76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73737" name="Text Box 5"/>
            <p:cNvSpPr txBox="1">
              <a:spLocks noChangeArrowheads="1"/>
            </p:cNvSpPr>
            <p:nvPr/>
          </p:nvSpPr>
          <p:spPr bwMode="auto">
            <a:xfrm>
              <a:off x="930" y="1026"/>
              <a:ext cx="1587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fa-IR" altLang="fa-IR" sz="7200">
                  <a:solidFill>
                    <a:srgbClr val="66FFFF"/>
                  </a:solidFill>
                  <a:cs typeface=" Mitra" pitchFamily="2" charset="0"/>
                </a:rPr>
                <a:t>تیمم </a:t>
              </a:r>
              <a:endParaRPr lang="en-US" altLang="fa-IR" sz="7200">
                <a:solidFill>
                  <a:srgbClr val="66FFFF"/>
                </a:solidFill>
                <a:cs typeface=" Mitra" pitchFamily="2" charset="0"/>
              </a:endParaRPr>
            </a:p>
          </p:txBody>
        </p:sp>
      </p:grpSp>
      <p:grpSp>
        <p:nvGrpSpPr>
          <p:cNvPr id="73732" name="Group 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07527" name="AutoShape 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7528" name="AutoShape 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5400">
                <a:solidFill>
                  <a:srgbClr val="00FFFF"/>
                </a:solidFill>
                <a:cs typeface=" Mitra" pitchFamily="2" charset="-78"/>
              </a:rPr>
              <a:t>نکته :</a:t>
            </a:r>
            <a:r>
              <a:rPr lang="fa-IR" sz="5400">
                <a:solidFill>
                  <a:srgbClr val="00FFFF"/>
                </a:solidFill>
              </a:rPr>
              <a:t>‌</a:t>
            </a:r>
            <a:endParaRPr lang="en-US" sz="540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algn="just" eaLnBrk="1" hangingPunct="1"/>
            <a:r>
              <a:rPr lang="fa-IR" altLang="fa-IR" sz="4400" smtClean="0">
                <a:cs typeface=" Mitra" pitchFamily="2" charset="0"/>
              </a:rPr>
              <a:t>ح</a:t>
            </a:r>
            <a:r>
              <a:rPr lang="ar-SA" altLang="fa-IR" sz="4400" smtClean="0">
                <a:cs typeface=" Mitra" pitchFamily="2" charset="0"/>
              </a:rPr>
              <a:t>ضرت علي (ع) از تيمم کردن بر خاکهاي کنار کوچه ها (که معمولا آلوده است) نهي کرد</a:t>
            </a:r>
            <a:r>
              <a:rPr lang="en-US" altLang="fa-IR" sz="4400" smtClean="0">
                <a:cs typeface=" Mitra" pitchFamily="2" charset="0"/>
              </a:rPr>
              <a:t>.</a:t>
            </a: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7475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74759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000">
                <a:cs typeface=" Mitra" pitchFamily="2" charset="-78"/>
              </a:rPr>
              <a:t>1- </a:t>
            </a:r>
            <a:r>
              <a:rPr lang="ar-SA" sz="4000">
                <a:cs typeface=" Mitra" pitchFamily="2" charset="-78"/>
              </a:rPr>
              <a:t>زدن کف دو دست بر زمين</a:t>
            </a:r>
            <a:endParaRPr lang="en-US" sz="4000">
              <a:cs typeface=" Mitra" pitchFamily="2" charset="-78"/>
            </a:endParaRP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276475"/>
            <a:ext cx="2547938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7578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75783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000">
                <a:cs typeface=" Mitra" pitchFamily="2" charset="-78"/>
              </a:rPr>
              <a:t>2-</a:t>
            </a:r>
            <a:r>
              <a:rPr lang="ar-SA" sz="4000">
                <a:cs typeface=" Mitra" pitchFamily="2" charset="-78"/>
              </a:rPr>
              <a:t>کشيدن دستها بر پيشاني و دو طرف آن</a:t>
            </a:r>
            <a:endParaRPr lang="en-US" sz="4000">
              <a:cs typeface=" Mitra" pitchFamily="2" charset="-78"/>
            </a:endParaRP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2414587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7680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76807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>
                <a:cs typeface=" Mitra" pitchFamily="2" charset="-78"/>
              </a:rPr>
              <a:t>3- </a:t>
            </a:r>
            <a:r>
              <a:rPr lang="ar-SA">
                <a:cs typeface=" Mitra" pitchFamily="2" charset="-78"/>
              </a:rPr>
              <a:t>کشيدن دست چپ بر دست راست</a:t>
            </a:r>
            <a:endParaRPr lang="en-US">
              <a:cs typeface=" Mitra" pitchFamily="2" charset="-78"/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92375"/>
            <a:ext cx="2478088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7783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77831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>
                <a:cs typeface=" Mitra" pitchFamily="2" charset="-78"/>
              </a:rPr>
              <a:t>4- </a:t>
            </a:r>
            <a:r>
              <a:rPr lang="ar-SA">
                <a:cs typeface=" Mitra" pitchFamily="2" charset="-78"/>
              </a:rPr>
              <a:t>کشيدن دست راست بر دست چپ</a:t>
            </a:r>
            <a:endParaRPr lang="en-US">
              <a:cs typeface=" Mitra" pitchFamily="2" charset="-78"/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08238"/>
            <a:ext cx="275272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852" name="Group 7"/>
          <p:cNvGrpSpPr>
            <a:grpSpLocks/>
          </p:cNvGrpSpPr>
          <p:nvPr/>
        </p:nvGrpSpPr>
        <p:grpSpPr bwMode="auto">
          <a:xfrm>
            <a:off x="1195388" y="5949950"/>
            <a:ext cx="1360487" cy="665163"/>
            <a:chOff x="753" y="3748"/>
            <a:chExt cx="857" cy="419"/>
          </a:xfrm>
        </p:grpSpPr>
        <p:sp>
          <p:nvSpPr>
            <p:cNvPr id="78857" name="AutoShape 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3" y="3748"/>
              <a:ext cx="817" cy="408"/>
            </a:xfrm>
            <a:prstGeom prst="upArrowCallout">
              <a:avLst>
                <a:gd name="adj1" fmla="val 50061"/>
                <a:gd name="adj2" fmla="val 50061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78858" name="Text Box 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3" y="3879"/>
              <a:ext cx="8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a-IR" altLang="fa-IR" sz="2400" b="1">
                  <a:solidFill>
                    <a:srgbClr val="00FFFF"/>
                  </a:solidFill>
                  <a:cs typeface=" Mitra" pitchFamily="2" charset="0"/>
                </a:rPr>
                <a:t>بازگشت</a:t>
              </a:r>
              <a:r>
                <a:rPr lang="fa-IR" altLang="fa-IR" sz="2000" b="1">
                  <a:solidFill>
                    <a:srgbClr val="00FFFF"/>
                  </a:solidFill>
                  <a:cs typeface=" Mitra" pitchFamily="2" charset="0"/>
                </a:rPr>
                <a:t> </a:t>
              </a:r>
              <a:endParaRPr lang="en-US" altLang="fa-IR" sz="2000" b="1">
                <a:solidFill>
                  <a:srgbClr val="00FFFF"/>
                </a:solidFill>
                <a:cs typeface=" Mitra" pitchFamily="2" charset="0"/>
              </a:endParaRPr>
            </a:p>
          </p:txBody>
        </p:sp>
      </p:grpSp>
      <p:grpSp>
        <p:nvGrpSpPr>
          <p:cNvPr id="78853" name="Group 11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78855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78856" name="AutoShape 13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5400" dirty="0">
                <a:solidFill>
                  <a:srgbClr val="7030A0"/>
                </a:solidFill>
                <a:cs typeface=" Mitra" pitchFamily="2" charset="-78"/>
              </a:rPr>
              <a:t>اقامه</a:t>
            </a:r>
            <a:r>
              <a:rPr lang="fa-IR" sz="5400" dirty="0">
                <a:solidFill>
                  <a:srgbClr val="00FFFF"/>
                </a:solidFill>
                <a:cs typeface=" Mitra" pitchFamily="2" charset="-78"/>
              </a:rPr>
              <a:t> </a:t>
            </a:r>
            <a:endParaRPr lang="en-US" sz="5400" dirty="0">
              <a:solidFill>
                <a:srgbClr val="00FFFF"/>
              </a:solidFill>
              <a:cs typeface=" Mitra" pitchFamily="2" charset="-78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85000" lnSpcReduction="10000"/>
          </a:bodyPr>
          <a:lstStyle/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الله اكبر</a:t>
            </a:r>
            <a:r>
              <a:rPr lang="en-US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                    </a:t>
            </a:r>
            <a:r>
              <a:rPr lang="fa-IR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                                  دو مرتبه </a:t>
            </a:r>
            <a:endParaRPr lang="en-US" b="1" dirty="0">
              <a:solidFill>
                <a:srgbClr val="FF0000"/>
              </a:solidFill>
              <a:latin typeface="Terafik" pitchFamily="2" charset="0"/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اشهد ان لا اله الا الله</a:t>
            </a:r>
            <a:r>
              <a:rPr lang="fa-IR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                                   دو مرتبه </a:t>
            </a:r>
            <a:endParaRPr lang="en-US" b="1" dirty="0">
              <a:solidFill>
                <a:srgbClr val="FF0000"/>
              </a:solidFill>
              <a:latin typeface="Terafik" pitchFamily="2" charset="0"/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اشهد ان محمداً رسول الله</a:t>
            </a:r>
            <a:r>
              <a:rPr lang="en-US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                          دو مرتبه </a:t>
            </a:r>
            <a:endParaRPr lang="en-US" b="1" dirty="0">
              <a:solidFill>
                <a:srgbClr val="FF0000"/>
              </a:solidFill>
              <a:latin typeface="Terafik" pitchFamily="2" charset="0"/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حى على الصلاه</a:t>
            </a:r>
            <a:r>
              <a:rPr lang="en-US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                                          دو مرتبه </a:t>
            </a:r>
            <a:endParaRPr lang="en-US" b="1" dirty="0">
              <a:solidFill>
                <a:srgbClr val="FF0000"/>
              </a:solidFill>
              <a:latin typeface="Terafik" pitchFamily="2" charset="0"/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حى على الفلاح</a:t>
            </a:r>
            <a:r>
              <a:rPr lang="en-US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                                         دو مرتبه </a:t>
            </a:r>
            <a:endParaRPr lang="en-US" b="1" dirty="0">
              <a:solidFill>
                <a:srgbClr val="FF0000"/>
              </a:solidFill>
              <a:latin typeface="Terafik" pitchFamily="2" charset="0"/>
              <a:cs typeface=" Mitra" pitchFamily="2" charset="-78"/>
            </a:endParaRP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حى على خير العمل</a:t>
            </a:r>
            <a:r>
              <a:rPr lang="en-US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                                    دو مرتبه </a:t>
            </a: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FF0000"/>
                </a:solidFill>
                <a:cs typeface=" Mitra" pitchFamily="2" charset="-78"/>
              </a:rPr>
              <a:t>قد قامت الصّلاه </a:t>
            </a:r>
            <a:r>
              <a:rPr lang="fa-IR" b="1" dirty="0">
                <a:solidFill>
                  <a:srgbClr val="FF0000"/>
                </a:solidFill>
                <a:cs typeface=" Mitra" pitchFamily="2" charset="-78"/>
              </a:rPr>
              <a:t>                                          </a:t>
            </a:r>
            <a:r>
              <a:rPr lang="fa-IR" b="1" dirty="0">
                <a:solidFill>
                  <a:srgbClr val="FF0000"/>
                </a:solidFill>
                <a:latin typeface="Terafik" pitchFamily="2" charset="0"/>
                <a:cs typeface=" Mitra" pitchFamily="2" charset="-78"/>
              </a:rPr>
              <a:t>دو مرتبه </a:t>
            </a:r>
          </a:p>
          <a:p>
            <a:pPr marL="0" indent="-274320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rgbClr val="FF0000"/>
                </a:solidFill>
                <a:cs typeface=" Mitra" pitchFamily="2" charset="-78"/>
              </a:rPr>
              <a:t> لا اله الا الله</a:t>
            </a:r>
            <a:r>
              <a:rPr lang="fa-IR" b="1" dirty="0">
                <a:solidFill>
                  <a:srgbClr val="FF0000"/>
                </a:solidFill>
                <a:cs typeface=" Mitra" pitchFamily="2" charset="-78"/>
              </a:rPr>
              <a:t>                                               یک مرتبه</a:t>
            </a:r>
            <a:endParaRPr lang="en-US" b="1" dirty="0">
              <a:solidFill>
                <a:srgbClr val="FF0000"/>
              </a:solidFill>
              <a:cs typeface=" Mitra" pitchFamily="2" charset="-78"/>
            </a:endParaRPr>
          </a:p>
        </p:txBody>
      </p:sp>
      <p:pic>
        <p:nvPicPr>
          <p:cNvPr id="122884" name="eghame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381750"/>
            <a:ext cx="538162" cy="476250"/>
          </a:xfrm>
          <a:prstGeom prst="actionButtonBackPrevious">
            <a:avLst/>
          </a:prstGeom>
          <a:gradFill rotWithShape="1">
            <a:gsLst>
              <a:gs pos="0">
                <a:srgbClr val="996633"/>
              </a:gs>
              <a:gs pos="50000">
                <a:srgbClr val="CC9900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grpSp>
        <p:nvGrpSpPr>
          <p:cNvPr id="15366" name="Group 8"/>
          <p:cNvGrpSpPr>
            <a:grpSpLocks/>
          </p:cNvGrpSpPr>
          <p:nvPr/>
        </p:nvGrpSpPr>
        <p:grpSpPr bwMode="auto">
          <a:xfrm>
            <a:off x="2843213" y="6192838"/>
            <a:ext cx="1360487" cy="665162"/>
            <a:chOff x="753" y="3748"/>
            <a:chExt cx="857" cy="419"/>
          </a:xfrm>
        </p:grpSpPr>
        <p:sp>
          <p:nvSpPr>
            <p:cNvPr id="15368" name="AutoShape 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3" y="3748"/>
              <a:ext cx="817" cy="408"/>
            </a:xfrm>
            <a:prstGeom prst="upArrowCallout">
              <a:avLst>
                <a:gd name="adj1" fmla="val 50061"/>
                <a:gd name="adj2" fmla="val 50061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5369" name="Text Box 1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3" y="3879"/>
              <a:ext cx="8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a-IR" altLang="fa-IR" sz="2400" b="1">
                  <a:solidFill>
                    <a:srgbClr val="00FFFF"/>
                  </a:solidFill>
                  <a:cs typeface=" Mitra" pitchFamily="2" charset="0"/>
                </a:rPr>
                <a:t>بازگشت</a:t>
              </a:r>
              <a:r>
                <a:rPr lang="fa-IR" altLang="fa-IR" sz="2000" b="1">
                  <a:solidFill>
                    <a:srgbClr val="00FFFF"/>
                  </a:solidFill>
                  <a:cs typeface=" Mitra" pitchFamily="2" charset="0"/>
                </a:rPr>
                <a:t> </a:t>
              </a:r>
              <a:endParaRPr lang="en-US" altLang="fa-IR" sz="2000" b="1">
                <a:solidFill>
                  <a:srgbClr val="00FFFF"/>
                </a:solidFill>
                <a:cs typeface=" Mitra" pitchFamily="2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36" fill="hold"/>
                                        <p:tgtEl>
                                          <p:spTgt spid="1228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8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extract_imag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"/>
          <a:stretch>
            <a:fillRect/>
          </a:stretch>
        </p:blipFill>
        <p:spPr bwMode="auto">
          <a:xfrm>
            <a:off x="323850" y="388938"/>
            <a:ext cx="8535988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85113" y="6381750"/>
            <a:ext cx="538162" cy="476250"/>
          </a:xfrm>
          <a:prstGeom prst="actionButtonBackPrevious">
            <a:avLst/>
          </a:prstGeom>
          <a:gradFill rotWithShape="1">
            <a:gsLst>
              <a:gs pos="0">
                <a:srgbClr val="996633"/>
              </a:gs>
              <a:gs pos="50000">
                <a:srgbClr val="CC9900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END OF TIME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258888" y="1557338"/>
            <a:ext cx="3024187" cy="1295400"/>
            <a:chOff x="793" y="981"/>
            <a:chExt cx="1905" cy="816"/>
          </a:xfrm>
        </p:grpSpPr>
        <p:sp>
          <p:nvSpPr>
            <p:cNvPr id="16392" name="AutoShape 7"/>
            <p:cNvSpPr>
              <a:spLocks noChangeArrowheads="1"/>
            </p:cNvSpPr>
            <p:nvPr/>
          </p:nvSpPr>
          <p:spPr bwMode="auto">
            <a:xfrm>
              <a:off x="793" y="981"/>
              <a:ext cx="1905" cy="816"/>
            </a:xfrm>
            <a:prstGeom prst="flowChartAlternateProcess">
              <a:avLst/>
            </a:prstGeom>
            <a:gradFill rotWithShape="1">
              <a:gsLst>
                <a:gs pos="0">
                  <a:srgbClr val="005E76"/>
                </a:gs>
                <a:gs pos="50000">
                  <a:srgbClr val="00CCFF"/>
                </a:gs>
                <a:gs pos="100000">
                  <a:srgbClr val="005E76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930" y="1026"/>
              <a:ext cx="1587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</a:pPr>
              <a:r>
                <a:rPr lang="fa-IR" altLang="fa-IR" sz="7200">
                  <a:solidFill>
                    <a:srgbClr val="66FFFF"/>
                  </a:solidFill>
                  <a:cs typeface=" Mitra" pitchFamily="2" charset="0"/>
                </a:rPr>
                <a:t>وضو </a:t>
              </a:r>
              <a:endParaRPr lang="en-US" altLang="fa-IR" sz="7200">
                <a:solidFill>
                  <a:srgbClr val="66FFFF"/>
                </a:solidFill>
                <a:cs typeface=" Mitra" pitchFamily="2" charset="0"/>
              </a:endParaRPr>
            </a:p>
          </p:txBody>
        </p:sp>
      </p:grpSp>
      <p:grpSp>
        <p:nvGrpSpPr>
          <p:cNvPr id="16388" name="Group 16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2065" name="AutoShape 17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2066" name="AutoShape 1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CC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>
                <a:cs typeface=" Mitra" pitchFamily="2" charset="-78"/>
              </a:rPr>
              <a:t>حدیثی از امام رضا (ع) درباره وضو : </a:t>
            </a:r>
            <a:endParaRPr lang="en-US">
              <a:cs typeface=" Mitra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algn="just" eaLnBrk="1" hangingPunct="1"/>
            <a:r>
              <a:rPr lang="ar-SA" altLang="fa-IR" smtClean="0">
                <a:solidFill>
                  <a:srgbClr val="FF0000"/>
                </a:solidFill>
                <a:cs typeface=" Mitra" pitchFamily="2" charset="0"/>
              </a:rPr>
              <a:t>امام رضا (ع) فرمود:</a:t>
            </a:r>
            <a:endParaRPr lang="en-US" altLang="fa-IR" smtClean="0">
              <a:solidFill>
                <a:srgbClr val="FF0000"/>
              </a:solidFill>
              <a:cs typeface=" Mitra" pitchFamily="2" charset="0"/>
            </a:endParaRPr>
          </a:p>
          <a:p>
            <a:pPr marL="0" indent="-273050" algn="just" eaLnBrk="1" hangingPunct="1"/>
            <a:r>
              <a:rPr lang="ar-SA" altLang="fa-IR" smtClean="0">
                <a:cs typeface=" Mitra" pitchFamily="2" charset="0"/>
              </a:rPr>
              <a:t>"آن که به عبادت خداي بزرگ مي ايستد، بايد خود را از آلودگيها پاک کند، از سستي و بي حالي دور باشد و با وضو، خود را براي سخن گفتن با خداي توانا، پاک و آماده سازد".</a:t>
            </a:r>
            <a:endParaRPr lang="en-US" altLang="fa-IR" smtClean="0">
              <a:cs typeface=" Mitra" pitchFamily="2" charset="0"/>
            </a:endParaRP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7885113" y="6381750"/>
            <a:ext cx="1258887" cy="476250"/>
            <a:chOff x="4967" y="4020"/>
            <a:chExt cx="793" cy="300"/>
          </a:xfrm>
        </p:grpSpPr>
        <p:sp>
          <p:nvSpPr>
            <p:cNvPr id="1741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20" y="4020"/>
              <a:ext cx="340" cy="300"/>
            </a:xfrm>
            <a:prstGeom prst="actionButtonForwardNext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  <p:sp>
          <p:nvSpPr>
            <p:cNvPr id="17415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967" y="4020"/>
              <a:ext cx="339" cy="300"/>
            </a:xfrm>
            <a:prstGeom prst="actionButtonBackPrevious">
              <a:avLst/>
            </a:prstGeom>
            <a:gradFill rotWithShape="1">
              <a:gsLst>
                <a:gs pos="0">
                  <a:srgbClr val="996633"/>
                </a:gs>
                <a:gs pos="50000">
                  <a:srgbClr val="CC9900"/>
                </a:gs>
                <a:gs pos="100000">
                  <a:srgbClr val="9966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a-IR" altLang="fa-IR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ehsane1.blogfa.com</a:t>
            </a:r>
          </a:p>
        </p:txBody>
      </p:sp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390</TotalTime>
  <Words>1377</Words>
  <Application>Microsoft Office PowerPoint</Application>
  <PresentationFormat>On-screen Show (4:3)</PresentationFormat>
  <Paragraphs>198</Paragraphs>
  <Slides>70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 Mitra</vt:lpstr>
      <vt:lpstr>Arial</vt:lpstr>
      <vt:lpstr>B Titr</vt:lpstr>
      <vt:lpstr>Calibri</vt:lpstr>
      <vt:lpstr>Garamond</vt:lpstr>
      <vt:lpstr>Tahoma</vt:lpstr>
      <vt:lpstr>Terafik</vt:lpstr>
      <vt:lpstr>Thuluth 1</vt:lpstr>
      <vt:lpstr>Times New Roman</vt:lpstr>
      <vt:lpstr>Wingdings</vt:lpstr>
      <vt:lpstr>Couture</vt:lpstr>
      <vt:lpstr>PowerPoint Presentation</vt:lpstr>
      <vt:lpstr>PowerPoint Presentation</vt:lpstr>
      <vt:lpstr>PowerPoint Presentation</vt:lpstr>
      <vt:lpstr>اذان و اقامه</vt:lpstr>
      <vt:lpstr>اذان </vt:lpstr>
      <vt:lpstr>اقامه </vt:lpstr>
      <vt:lpstr>اقامه </vt:lpstr>
      <vt:lpstr>PowerPoint Presentation</vt:lpstr>
      <vt:lpstr>حدیثی از امام رضا (ع) درباره وضو : </vt:lpstr>
      <vt:lpstr>1- نيت</vt:lpstr>
      <vt:lpstr>PowerPoint Presentation</vt:lpstr>
      <vt:lpstr>2- شستن صورت </vt:lpstr>
      <vt:lpstr>PowerPoint Presentation</vt:lpstr>
      <vt:lpstr>3- شستن دست راست </vt:lpstr>
      <vt:lpstr>PowerPoint Presentation</vt:lpstr>
      <vt:lpstr>4- شستن دست چپ</vt:lpstr>
      <vt:lpstr>PowerPoint Presentation</vt:lpstr>
      <vt:lpstr>5- مسح جلوی سر </vt:lpstr>
      <vt:lpstr>PowerPoint Presentation</vt:lpstr>
      <vt:lpstr>6- مسح روی پای راست </vt:lpstr>
      <vt:lpstr>PowerPoint Presentation</vt:lpstr>
      <vt:lpstr>7- مسح روی پای چپ</vt:lpstr>
      <vt:lpstr>PowerPoint Presentation</vt:lpstr>
      <vt:lpstr>PowerPoint Presentation</vt:lpstr>
      <vt:lpstr>1- تکبيرة الاحرام</vt:lpstr>
      <vt:lpstr>PowerPoint Presentation</vt:lpstr>
      <vt:lpstr>PowerPoint Presentation</vt:lpstr>
      <vt:lpstr>2- قرائت</vt:lpstr>
      <vt:lpstr>PowerPoint Presentation</vt:lpstr>
      <vt:lpstr>سوره حمد </vt:lpstr>
      <vt:lpstr>PowerPoint Presentation</vt:lpstr>
      <vt:lpstr>سوره توحید </vt:lpstr>
      <vt:lpstr>PowerPoint Presentation</vt:lpstr>
      <vt:lpstr>PowerPoint Presentation</vt:lpstr>
      <vt:lpstr>3- رکوع</vt:lpstr>
      <vt:lpstr>PowerPoint Presentation</vt:lpstr>
      <vt:lpstr>ذکر رکوع </vt:lpstr>
      <vt:lpstr>PowerPoint Presentation</vt:lpstr>
      <vt:lpstr>4- سجده</vt:lpstr>
      <vt:lpstr>PowerPoint Presentation</vt:lpstr>
      <vt:lpstr>ذکر سجده </vt:lpstr>
      <vt:lpstr>PowerPoint Presentation</vt:lpstr>
      <vt:lpstr>* رکعت دوم</vt:lpstr>
      <vt:lpstr>PowerPoint Presentation</vt:lpstr>
      <vt:lpstr>5- قنوت</vt:lpstr>
      <vt:lpstr>PowerPoint Presentation</vt:lpstr>
      <vt:lpstr>ذکر قنوت </vt:lpstr>
      <vt:lpstr>PowerPoint Presentation</vt:lpstr>
      <vt:lpstr>6- تشهد</vt:lpstr>
      <vt:lpstr>PowerPoint Presentation</vt:lpstr>
      <vt:lpstr>ذکر تشهد </vt:lpstr>
      <vt:lpstr>PowerPoint Presentation</vt:lpstr>
      <vt:lpstr>* رکعت سوم</vt:lpstr>
      <vt:lpstr>PowerPoint Presentation</vt:lpstr>
      <vt:lpstr>7- تسبیحات اربعه</vt:lpstr>
      <vt:lpstr>ذکر تسبیحات اربعه </vt:lpstr>
      <vt:lpstr>PowerPoint Presentation</vt:lpstr>
      <vt:lpstr>* رکعت چهارم</vt:lpstr>
      <vt:lpstr>PowerPoint Presentation</vt:lpstr>
      <vt:lpstr>7- سلام</vt:lpstr>
      <vt:lpstr>PowerPoint Presentation</vt:lpstr>
      <vt:lpstr>ذکر سلام </vt:lpstr>
      <vt:lpstr>PowerPoint Presentation</vt:lpstr>
      <vt:lpstr>PowerPoint Presentation</vt:lpstr>
      <vt:lpstr>نکته :‌</vt:lpstr>
      <vt:lpstr>1- زدن کف دو دست بر زمين</vt:lpstr>
      <vt:lpstr>2-کشيدن دستها بر پيشاني و دو طرف آن</vt:lpstr>
      <vt:lpstr>3- کشيدن دست چپ بر دست راست</vt:lpstr>
      <vt:lpstr>4- کشيدن دست راست بر دست چپ</vt:lpstr>
      <vt:lpstr>PowerPoint Presentation</vt:lpstr>
    </vt:vector>
  </TitlesOfParts>
  <Company>yas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monireh</dc:creator>
  <cp:lastModifiedBy>kamal</cp:lastModifiedBy>
  <cp:revision>38</cp:revision>
  <dcterms:created xsi:type="dcterms:W3CDTF">2008-05-02T07:47:43Z</dcterms:created>
  <dcterms:modified xsi:type="dcterms:W3CDTF">2018-03-10T20:50:55Z</dcterms:modified>
</cp:coreProperties>
</file>