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sldIdLst>
    <p:sldId id="273" r:id="rId2"/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7" r:id="rId20"/>
    <p:sldId id="278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ar-SA"/>
    </a:defPPr>
    <a:lvl1pPr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1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0000"/>
    <a:srgbClr val="666633"/>
    <a:srgbClr val="B13A05"/>
    <a:srgbClr val="FFCC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76" autoAdjust="0"/>
    <p:restoredTop sz="90779" autoAdjust="0"/>
  </p:normalViewPr>
  <p:slideViewPr>
    <p:cSldViewPr>
      <p:cViewPr varScale="1">
        <p:scale>
          <a:sx n="93" d="100"/>
          <a:sy n="93" d="100"/>
        </p:scale>
        <p:origin x="2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E1615-9ECA-425C-9777-ADD61A21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91AAB-9C70-4696-AF74-49A6A1315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73E8C-2544-4FFC-A1E0-2D3FEC25E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F3641-3B36-476B-A966-A019BD3DA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8D45A-AE67-4AAD-B224-48AA487EF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B52B2-DA20-463A-8C8D-29650113C5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D3013-3074-4174-A33A-086FD24D1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6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6A27B-020D-4433-B789-EB12E8A723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5FEA8-03B2-4D4B-A5CB-C33C69255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2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820B3-CF76-4168-96AE-4ADBF430B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3282C-A59C-4B4C-887A-D88FC05D1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E1EE2-A4A5-416F-B002-D9DE411F9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1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04C555F-D614-41EC-AEA9-F99EE2D130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785813" y="2514600"/>
            <a:ext cx="7977187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+mn-cs"/>
                <a:ea typeface="+mn-cs"/>
              </a:rPr>
              <a:t>بسم الله الرحمن الرحيم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+mn-cs"/>
              <a:ea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00FF"/>
                  </a:solidFill>
                  <a:prstDash val="dash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8534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ar-SA" sz="4000" b="1" i="1">
                <a:solidFill>
                  <a:srgbClr val="CCFF33"/>
                </a:solidFill>
                <a:cs typeface="Times New Roman" panose="02020603050405020304" pitchFamily="18" charset="0"/>
              </a:rPr>
              <a:t>  بلاياي طبيعي : تغيير و حوادثي است ناشي از طبيعت وشرايط محيطي بدون دخالت مستقيم انسان</a:t>
            </a:r>
          </a:p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CCFF33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ar-SA" sz="4000" b="1" i="1">
                <a:solidFill>
                  <a:srgbClr val="CCFF33"/>
                </a:solidFill>
                <a:cs typeface="Times New Roman" panose="02020603050405020304" pitchFamily="18" charset="0"/>
              </a:rPr>
              <a:t>  زلزله مخاطره بارترين بلاياي ايران است .</a:t>
            </a:r>
            <a:endParaRPr lang="en-US" sz="4000" b="1" i="1">
              <a:solidFill>
                <a:srgbClr val="CCFF33"/>
              </a:solidFill>
              <a:cs typeface="Times New Roman" panose="02020603050405020304" pitchFamily="18" charset="0"/>
            </a:endParaRPr>
          </a:p>
        </p:txBody>
      </p:sp>
      <p:pic>
        <p:nvPicPr>
          <p:cNvPr id="9223" name="Picture 7" descr="C:\My Documents\Disasters\word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39322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8534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cs typeface="Times New Roman" panose="02020603050405020304" pitchFamily="18" charset="0"/>
              </a:rPr>
              <a:t>   در يك دهه اخير :  -  وقوع 950 زمين لرزه در ايران </a:t>
            </a:r>
          </a:p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-  37600 نفر كشته </a:t>
            </a:r>
          </a:p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-  53300 نفر مجروح</a:t>
            </a:r>
          </a:p>
          <a:p>
            <a:pPr algn="ctr">
              <a:spcBef>
                <a:spcPct val="50000"/>
              </a:spcBef>
            </a:pPr>
            <a:r>
              <a:rPr lang="ar-SA" sz="36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- به اضافه تلفات زلزله شهر بم</a:t>
            </a:r>
            <a:endParaRPr lang="en-US" sz="36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46" name="Picture 6" descr="C:\My Documents\My Pictures\00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8100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0" y="1905000"/>
            <a:ext cx="7162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400" b="1" i="1">
                <a:solidFill>
                  <a:srgbClr val="A50021"/>
                </a:solidFill>
                <a:cs typeface="Times New Roman" panose="02020603050405020304" pitchFamily="18" charset="0"/>
              </a:rPr>
              <a:t>بلاياي طبيعي در ايران به علت تبعات گسترده آن ، نيازمند مديريت توانمند در سطح مسؤلين و نهاد هاي اجرايي است .</a:t>
            </a: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11272" name="Picture 8" descr="C:\My Documents\My Pictures\45050_300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C:\My Documents\Disasters\mtsthe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0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:\Program Files\Microsoft Office\Clipart\standard\stddir3\pe0147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7150"/>
            <a:ext cx="2743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8686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0000"/>
                </a:solidFill>
                <a:cs typeface="Times New Roman" pitchFamily="18" charset="0"/>
              </a:rPr>
              <a:t>حوادث غير مترقبه در جهان از نگاه آمار بين سالهاي 1967 تا 1991 :</a:t>
            </a:r>
          </a:p>
          <a:p>
            <a:pPr algn="ctr"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cs typeface="Times New Roman" pitchFamily="18" charset="0"/>
              </a:rPr>
              <a:t>7 ميليون كشته</a:t>
            </a:r>
          </a:p>
          <a:p>
            <a:pPr algn="ctr"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cs typeface="Times New Roman" pitchFamily="18" charset="0"/>
              </a:rPr>
              <a:t>3 ميليارد نفر تحت تا‌ثير</a:t>
            </a:r>
          </a:p>
          <a:p>
            <a:pPr>
              <a:spcBef>
                <a:spcPct val="50000"/>
              </a:spcBef>
              <a:defRPr/>
            </a:pPr>
            <a:endParaRPr lang="ar-SA" sz="2800" b="1" i="1">
              <a:solidFill>
                <a:srgbClr val="FFFF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ar-SA" sz="3600" b="1" i="1">
                <a:solidFill>
                  <a:srgbClr val="B13A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در آمريكا ساليانه 2 ميليون خانوار صدمات ناشي از بلا‌‌‌‌يا را تجربه مي كنند .</a:t>
            </a:r>
            <a:r>
              <a:rPr lang="ar-SA" sz="3600" b="1" i="1">
                <a:solidFill>
                  <a:srgbClr val="B13A05"/>
                </a:solidFill>
                <a:cs typeface="Times New Roman" pitchFamily="18" charset="0"/>
              </a:rPr>
              <a:t> ‌‌‌‌‌‌‌‌‌‌‌</a:t>
            </a:r>
            <a:endParaRPr lang="en-US" sz="3600" b="1" i="1">
              <a:solidFill>
                <a:srgbClr val="B13A05"/>
              </a:solidFill>
              <a:cs typeface="Times New Roman" pitchFamily="18" charset="0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C:\My Documents\Disasters\disaster-7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7085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2133600"/>
            <a:ext cx="8458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3600" b="1" i="1">
                <a:cs typeface="Times New Roman" panose="02020603050405020304" pitchFamily="18" charset="0"/>
              </a:rPr>
              <a:t>  </a:t>
            </a:r>
            <a:r>
              <a:rPr lang="ar-SA" sz="3600" b="1" i="1">
                <a:solidFill>
                  <a:srgbClr val="FF0000"/>
                </a:solidFill>
                <a:cs typeface="Times New Roman" panose="02020603050405020304" pitchFamily="18" charset="0"/>
              </a:rPr>
              <a:t>2400000 حادثه آتش سوزي در هر سال منجر به :</a:t>
            </a:r>
            <a:r>
              <a:rPr lang="ar-SA" sz="3600" b="1" i="1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6 هزار مرگ</a:t>
            </a:r>
          </a:p>
          <a:p>
            <a:pPr algn="ctr"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صدها هزار مجروح</a:t>
            </a:r>
          </a:p>
          <a:p>
            <a:pPr algn="ctr"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ميليونها دلار خسارت</a:t>
            </a:r>
            <a:endParaRPr lang="en-US" sz="4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C:\My Documents\My Pictures\030523_alger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81000" y="2057400"/>
            <a:ext cx="8534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ar-S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زمين لرزه مهلك ترين فاجعه قرن بيستم : </a:t>
            </a:r>
          </a:p>
          <a:p>
            <a:pPr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بيست هزار مرگ و مير</a:t>
            </a:r>
            <a:r>
              <a:rPr lang="ar-SA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در هر سال</a:t>
            </a:r>
          </a:p>
          <a:p>
            <a:pPr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در قرن گذشته :  وقوع بيش از 1000 زلزله در 70 كشور جهان</a:t>
            </a:r>
          </a:p>
          <a:p>
            <a:pPr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1530000 نفر كشته</a:t>
            </a:r>
          </a:p>
          <a:p>
            <a:pPr algn="l">
              <a:spcBef>
                <a:spcPct val="50000"/>
              </a:spcBef>
              <a:defRPr/>
            </a:pPr>
            <a:r>
              <a:rPr lang="ar-S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80 % تلفات در چين ، ايران ، پرو ، شوروي سابق ، گوآتمالا و تركيه بوده است</a:t>
            </a:r>
            <a:r>
              <a:rPr lang="ar-SA" sz="2800" b="1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.</a:t>
            </a:r>
            <a:endParaRPr lang="en-US" sz="2800" b="1" i="1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600" y="2133600"/>
            <a:ext cx="8001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ايران وبلاياي طبيعي :</a:t>
            </a:r>
            <a:r>
              <a:rPr lang="ar-SA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 </a:t>
            </a:r>
            <a:r>
              <a:rPr lang="ar-SA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ايران ششمين كشور بلاخيز جهان و چهارمين كشور بروز بلاياي ـ طبيعي در آسيا و دهمين كشور زلزله خيز جهان</a:t>
            </a:r>
          </a:p>
          <a:p>
            <a:pPr>
              <a:spcBef>
                <a:spcPct val="50000"/>
              </a:spcBef>
            </a:pPr>
            <a:endParaRPr lang="ar-SA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طي90 سال اخير به علت بلاياي طبيعي :</a:t>
            </a:r>
          </a:p>
          <a:p>
            <a:pPr>
              <a:spcBef>
                <a:spcPct val="50000"/>
              </a:spcBef>
            </a:pPr>
            <a:r>
              <a:rPr lang="ar-SA" sz="2800">
                <a:solidFill>
                  <a:srgbClr val="FF0000"/>
                </a:solidFill>
                <a:cs typeface="Times New Roman" panose="02020603050405020304" pitchFamily="18" charset="0"/>
              </a:rPr>
              <a:t>120000 نفر كشته ( 76 درصد آن بر اثر زلزله ) </a:t>
            </a:r>
            <a:endParaRPr 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372" name="Picture 12" descr="C:\My Documents\My Pictures\disast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44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My Documents\My Pictures\b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943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00FF"/>
                  </a:solidFill>
                  <a:prstDash val="dash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8305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3200" b="1" i="1">
                <a:solidFill>
                  <a:srgbClr val="FFFF00"/>
                </a:solidFill>
                <a:cs typeface="Times New Roman" panose="02020603050405020304" pitchFamily="18" charset="0"/>
              </a:rPr>
              <a:t>اعلام دبير كميته كاهش اثرات بلاياي طبيعي در خصوص استعداد زلزله خيزي شهرهاي ايران :</a:t>
            </a:r>
          </a:p>
          <a:p>
            <a:pPr>
              <a:spcBef>
                <a:spcPct val="50000"/>
              </a:spcBef>
            </a:pPr>
            <a:r>
              <a:rPr lang="ar-SA" sz="3200" b="1" i="1">
                <a:solidFill>
                  <a:srgbClr val="FFFF00"/>
                </a:solidFill>
                <a:cs typeface="Times New Roman" panose="02020603050405020304" pitchFamily="18" charset="0"/>
              </a:rPr>
              <a:t>77% در معرض خطر بيشتر</a:t>
            </a:r>
          </a:p>
          <a:p>
            <a:pPr>
              <a:spcBef>
                <a:spcPct val="50000"/>
              </a:spcBef>
            </a:pPr>
            <a:r>
              <a:rPr lang="ar-SA" sz="3200" b="1" i="1">
                <a:solidFill>
                  <a:srgbClr val="FFFF00"/>
                </a:solidFill>
                <a:cs typeface="Times New Roman" panose="02020603050405020304" pitchFamily="18" charset="0"/>
              </a:rPr>
              <a:t>20% با در خطر نسبي</a:t>
            </a:r>
          </a:p>
          <a:p>
            <a:pPr>
              <a:spcBef>
                <a:spcPct val="50000"/>
              </a:spcBef>
            </a:pPr>
            <a:r>
              <a:rPr lang="ar-SA" sz="3200" b="1" i="1">
                <a:solidFill>
                  <a:srgbClr val="FFFF00"/>
                </a:solidFill>
                <a:cs typeface="Times New Roman" panose="02020603050405020304" pitchFamily="18" charset="0"/>
              </a:rPr>
              <a:t>تنها 5/2 % با خطر نسبتا كم زلزله مواجه اند</a:t>
            </a:r>
          </a:p>
          <a:p>
            <a:pPr>
              <a:spcBef>
                <a:spcPct val="50000"/>
              </a:spcBef>
            </a:pPr>
            <a:r>
              <a:rPr lang="ar-SA" sz="3200" b="1" i="1">
                <a:solidFill>
                  <a:srgbClr val="FFFF00"/>
                </a:solidFill>
                <a:cs typeface="Times New Roman" panose="02020603050405020304" pitchFamily="18" charset="0"/>
              </a:rPr>
              <a:t>بدين ترتيب بيش از 4/3 شهرهاي ايران در معرض خطر زلزله قرار دارند . </a:t>
            </a:r>
            <a:endParaRPr lang="en-US" sz="32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C:\My Documents\My Pictures\earthquake_brow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04800" y="2057400"/>
            <a:ext cx="8610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زلزله شايع ترين ، مخرب ترين و مخاطر بارترين بلاياي طبيعي ايران است .</a:t>
            </a:r>
          </a:p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زلزله در ايران:</a:t>
            </a:r>
          </a:p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1- در دهه اخير حدود 950 زمين لرزه رخ داده است .</a:t>
            </a:r>
          </a:p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2ـ بطور متوسط هر سال يك زلزله 6 ريشتري اتفاق مي افتد .</a:t>
            </a:r>
          </a:p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3ـ بطور متوسط هر 10 سال يك زلزله 7 ريشتري اتفاق مي افتد .</a:t>
            </a:r>
          </a:p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4ـ از هر 153 زلزله اي كه دردنيا اتفاق مي افتد . سهم ايران 6/17 درصد مي باشد .</a:t>
            </a:r>
          </a:p>
          <a:p>
            <a:pPr>
              <a:spcBef>
                <a:spcPct val="50000"/>
              </a:spcBef>
            </a:pPr>
            <a:r>
              <a:rPr lang="ar-SA" sz="2600" b="1" i="1">
                <a:solidFill>
                  <a:srgbClr val="FFFF00"/>
                </a:solidFill>
                <a:cs typeface="Times New Roman" panose="02020603050405020304" pitchFamily="18" charset="0"/>
              </a:rPr>
              <a:t> 5ـ به لحاظ شماركشته شدگان رتبه چهارم در جهان </a:t>
            </a:r>
            <a:endParaRPr lang="en-US" sz="26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772400" cy="457200"/>
          </a:xfrm>
        </p:spPr>
        <p:txBody>
          <a:bodyPr/>
          <a:lstStyle/>
          <a:p>
            <a:r>
              <a:rPr lang="ar-SA" sz="36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جدول : تعدادي از زلزله هاي مهم وبزرگ ايران:</a:t>
            </a:r>
            <a:endParaRPr lang="en-US" sz="3600" b="1" smtClean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4643" name="Group 67"/>
          <p:cNvGraphicFramePr>
            <a:graphicFrameLocks noGrp="1"/>
          </p:cNvGraphicFramePr>
          <p:nvPr>
            <p:ph type="tbl" idx="1"/>
          </p:nvPr>
        </p:nvGraphicFramePr>
        <p:xfrm>
          <a:off x="228600" y="2362200"/>
          <a:ext cx="8686800" cy="4445000"/>
        </p:xfrm>
        <a:graphic>
          <a:graphicData uri="http://schemas.openxmlformats.org/drawingml/2006/table">
            <a:tbl>
              <a:tblPr rtl="1"/>
              <a:tblGrid>
                <a:gridCol w="1219200"/>
                <a:gridCol w="1371600"/>
                <a:gridCol w="1447800"/>
                <a:gridCol w="1524000"/>
                <a:gridCol w="3124200"/>
              </a:tblGrid>
              <a:tr h="103016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محل وقوع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قدرت زلزله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ريشتر 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تاريخ وقوع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تلفات جاني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كشته ها 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خسارت وارده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86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بم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5/10/1382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30000 نفر مجروح ، 34094 مكان بيش از 75 درصد تخريب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26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منجيل - رودبار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31/3/1369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43400نفر مجروح – تعداد از شهرها و روستاها ويران شد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86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قاين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20/2/1376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بيش از 15000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7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طبس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25/6/1357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روستا ويران شد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8" name="WordArt 42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6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76475"/>
            <a:ext cx="7772400" cy="3095625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 smtClean="0">
                <a:latin typeface="Microsoft Uighur" panose="02000000000000000000" pitchFamily="2" charset="-78"/>
                <a:cs typeface="Times New Roman" panose="02020603050405020304" pitchFamily="18" charset="0"/>
              </a:rPr>
              <a:t>محقق:کریم قادری</a:t>
            </a:r>
          </a:p>
          <a:p>
            <a:pPr algn="ctr">
              <a:buFontTx/>
              <a:buNone/>
            </a:pPr>
            <a:r>
              <a:rPr lang="fa-IR" b="1" smtClean="0">
                <a:latin typeface="Microsoft Uighur" panose="02000000000000000000" pitchFamily="2" charset="-78"/>
                <a:cs typeface="Times New Roman" panose="02020603050405020304" pitchFamily="18" charset="0"/>
              </a:rPr>
              <a:t>موضوع: </a:t>
            </a:r>
            <a:r>
              <a:rPr lang="ar-SA" b="1" i="1" smtClean="0">
                <a:latin typeface="Microsoft Uighur" panose="02000000000000000000" pitchFamily="2" charset="-78"/>
                <a:cs typeface="Times New Roman" panose="02020603050405020304" pitchFamily="18" charset="0"/>
              </a:rPr>
              <a:t>تعريف و اپيدميولوژي حوادث غير مترقبه</a:t>
            </a:r>
            <a:endParaRPr lang="fa-IR" b="1" i="1" smtClean="0">
              <a:latin typeface="Microsoft Uighur" panose="02000000000000000000" pitchFamily="2" charset="-78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fa-IR" b="1" i="1" smtClean="0">
                <a:latin typeface="Microsoft Uighur" panose="02000000000000000000" pitchFamily="2" charset="-78"/>
                <a:cs typeface="Times New Roman" panose="02020603050405020304" pitchFamily="18" charset="0"/>
              </a:rPr>
              <a:t>استاد مربوطه:آقای رسولی</a:t>
            </a:r>
          </a:p>
          <a:p>
            <a:pPr algn="ctr">
              <a:buFontTx/>
              <a:buNone/>
            </a:pPr>
            <a:r>
              <a:rPr lang="fa-IR" b="1" i="1" smtClean="0">
                <a:latin typeface="Microsoft Uighur" panose="02000000000000000000" pitchFamily="2" charset="-78"/>
                <a:cs typeface="Times New Roman" panose="02020603050405020304" pitchFamily="18" charset="0"/>
              </a:rPr>
              <a:t>دانشکده یزدان پناه</a:t>
            </a:r>
          </a:p>
          <a:p>
            <a:pPr algn="ctr">
              <a:buFontTx/>
              <a:buNone/>
            </a:pPr>
            <a:r>
              <a:rPr lang="fa-IR" b="1" i="1" smtClean="0">
                <a:latin typeface="Microsoft Uighur" panose="02000000000000000000" pitchFamily="2" charset="-78"/>
                <a:cs typeface="Times New Roman" panose="02020603050405020304" pitchFamily="18" charset="0"/>
              </a:rPr>
              <a:t>آبان ماه   1392  </a:t>
            </a:r>
            <a:endParaRPr lang="en-US" b="1" i="1" smtClean="0">
              <a:latin typeface="Microsoft Uighur" panose="02000000000000000000" pitchFamily="2" charset="-7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533400"/>
          </a:xfrm>
        </p:spPr>
        <p:txBody>
          <a:bodyPr/>
          <a:lstStyle/>
          <a:p>
            <a:r>
              <a:rPr lang="ar-SA" sz="36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جدول : تعدادي از زلزله هاي مهم وبزرگ ايران:</a:t>
            </a:r>
            <a:endParaRPr lang="en-US" sz="3600" b="1" smtClean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5680" name="Group 80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8610600" cy="4494213"/>
        </p:xfrm>
        <a:graphic>
          <a:graphicData uri="http://schemas.openxmlformats.org/drawingml/2006/table">
            <a:tbl>
              <a:tblPr rtl="1"/>
              <a:tblGrid>
                <a:gridCol w="1219200"/>
                <a:gridCol w="1371600"/>
                <a:gridCol w="1447800"/>
                <a:gridCol w="1600200"/>
                <a:gridCol w="2971800"/>
              </a:tblGrid>
              <a:tr h="1408156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محل وقوع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قدرت زلزله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ريشتر 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تاريخ وقوع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تلفات جاني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كشته ها 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خسارت وارده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دشت بياض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9/6/1347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روستا ويران شد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بوئين زهرا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10/6/1341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تخريب شديد منطقه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سيرج (كرمان 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6/5/60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تعدادي از روستاها ويران شد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1" name="WordArt 81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My Documents\Disasters\provention_P1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2860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/>
          </p:cNvSpPr>
          <p:nvPr/>
        </p:nvSpPr>
        <p:spPr bwMode="auto">
          <a:xfrm>
            <a:off x="1676400" y="228600"/>
            <a:ext cx="68580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85344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</a:t>
            </a:r>
            <a:r>
              <a:rPr lang="ar-SA" sz="4400" b="1" i="1">
                <a:solidFill>
                  <a:srgbClr val="FF0000"/>
                </a:solidFill>
                <a:cs typeface="Times New Roman" panose="02020603050405020304" pitchFamily="18" charset="0"/>
              </a:rPr>
              <a:t>بر اساس گزارشات رسمي زلزله بم :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FF00"/>
                </a:solidFill>
                <a:cs typeface="Times New Roman" panose="02020603050405020304" pitchFamily="18" charset="0"/>
              </a:rPr>
              <a:t>يكي ازبزرگترين بلاياي طبيعي ايران وجهان 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FF00"/>
                </a:solidFill>
                <a:cs typeface="Times New Roman" panose="02020603050405020304" pitchFamily="18" charset="0"/>
              </a:rPr>
              <a:t>هفتمين زمين لرزه پر مخاطره قرن اخير 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FF00"/>
                </a:solidFill>
                <a:cs typeface="Times New Roman" panose="02020603050405020304" pitchFamily="18" charset="0"/>
              </a:rPr>
              <a:t>هيجدمين بلاي طبيعي با آثار ويرانگر ثبت شده در جهان </a:t>
            </a:r>
          </a:p>
          <a:p>
            <a:pPr>
              <a:spcBef>
                <a:spcPct val="50000"/>
              </a:spcBef>
            </a:pPr>
            <a:endParaRPr lang="ar-SA" sz="3200" b="1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 </a:t>
            </a:r>
            <a:endParaRPr 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2133600" y="228600"/>
            <a:ext cx="6629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00FF"/>
                  </a:solidFill>
                  <a:prstDash val="dashDot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8486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</a:t>
            </a:r>
            <a:r>
              <a:rPr lang="ar-SA" sz="2800" b="1">
                <a:solidFill>
                  <a:srgbClr val="FFCC00"/>
                </a:solidFill>
                <a:cs typeface="Times New Roman" panose="02020603050405020304" pitchFamily="18" charset="0"/>
              </a:rPr>
              <a:t>حوادث ترافيكي و تصادفات جاده اي : سوانح و حوادث از بزرگترين مشكلات جوامع انساني به شمار مي رود</a:t>
            </a:r>
            <a:r>
              <a:rPr lang="ar-SA">
                <a:solidFill>
                  <a:srgbClr val="FFCC00"/>
                </a:solidFill>
                <a:cs typeface="Times New Roman" panose="02020603050405020304" pitchFamily="18" charset="0"/>
              </a:rPr>
              <a:t> .</a:t>
            </a:r>
          </a:p>
          <a:p>
            <a:pPr>
              <a:spcBef>
                <a:spcPct val="50000"/>
              </a:spcBef>
            </a:pPr>
            <a:endParaRPr lang="ar-SA">
              <a:solidFill>
                <a:srgbClr val="FFCC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</a:t>
            </a: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براساس آمار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WHO </a:t>
            </a: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در جهان :</a:t>
            </a:r>
          </a:p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</a:t>
            </a:r>
            <a:r>
              <a:rPr lang="ar-SA" sz="2800" b="1">
                <a:solidFill>
                  <a:srgbClr val="FFFF66"/>
                </a:solidFill>
                <a:cs typeface="Times New Roman" panose="02020603050405020304" pitchFamily="18" charset="0"/>
              </a:rPr>
              <a:t>سالانه بيش از 5 ميليون نفر مرگ ومير يا ناشي از سوانح و حوادث .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FF66"/>
                </a:solidFill>
                <a:cs typeface="Times New Roman" panose="02020603050405020304" pitchFamily="18" charset="0"/>
              </a:rPr>
              <a:t>  يعني بيش از مجموع تمام بيماريهاي واگير .</a:t>
            </a:r>
            <a:r>
              <a:rPr lang="ar-SA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My Documents\Disasters\montbla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064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/>
          <p:cNvSpPr>
            <a:spLocks noChangeArrowheads="1" noChangeShapeType="1"/>
          </p:cNvSpPr>
          <p:nvPr/>
        </p:nvSpPr>
        <p:spPr bwMode="auto">
          <a:xfrm>
            <a:off x="1600200" y="381000"/>
            <a:ext cx="7239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</a:t>
            </a: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بررسي آماري حوادث ترافيكي در جهان :</a:t>
            </a:r>
          </a:p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</a:t>
            </a: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مرگ بيش از3000نفر روزانه ( بيش از يك ميليون نفر در سال )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معلوليت پانزده هزار نفر روزانه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ميزان مرگ ومير 19 نفر در هر صد هزا‌ر ا‌ز جمعيت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مردان 3 برابر بيشتر از زنان جان خود رااز دست ميدهند .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90 درصد معلوليتها مقارن با بهترين سالهاي زندگي است .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ميزان مرگ ومير ساليانه در انگلستان 3500 نفر برآوردشده است . </a:t>
            </a:r>
            <a:endParaRPr lang="en-US" sz="28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:\My Documents\Disasters\tornado_74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"/>
          <p:cNvSpPr>
            <a:spLocks noChangeArrowheads="1" noChangeShapeType="1"/>
          </p:cNvSpPr>
          <p:nvPr/>
        </p:nvSpPr>
        <p:spPr bwMode="auto">
          <a:xfrm>
            <a:off x="1828800" y="228600"/>
            <a:ext cx="69342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686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بررسي آماري حواد‌‌ث ترافيكي در ايران :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در سال 1379 ميزان ومرگ ومير 17053 نفر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درسال 1380 ميزان مرگ ومير 20000 نفر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در سال 1381 ميزان مرگ و مير 22000 نفر (10 %  رشد )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(60 نفردر روز )</a:t>
            </a:r>
          </a:p>
          <a:p>
            <a:pPr>
              <a:spcBef>
                <a:spcPct val="50000"/>
              </a:spcBef>
            </a:pPr>
            <a:r>
              <a:rPr lang="ar-SA" sz="3200" b="1">
                <a:solidFill>
                  <a:srgbClr val="FF0000"/>
                </a:solidFill>
                <a:cs typeface="Times New Roman" panose="02020603050405020304" pitchFamily="18" charset="0"/>
              </a:rPr>
              <a:t> ميزان مرگ ومير 39 نفردر هر صد هزا‌ر نفر جمعيت</a:t>
            </a:r>
            <a:endParaRPr 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My Documents\Disasters\sol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3"/>
          <p:cNvSpPr>
            <a:spLocks noChangeArrowheads="1" noChangeShapeType="1"/>
          </p:cNvSpPr>
          <p:nvPr/>
        </p:nvSpPr>
        <p:spPr bwMode="auto">
          <a:xfrm>
            <a:off x="1676400" y="228600"/>
            <a:ext cx="71628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382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  <a:cs typeface="Times New Roman" panose="02020603050405020304" pitchFamily="18" charset="0"/>
              </a:rPr>
              <a:t>70 درصد مرگ وميرهاي حوا‌د‌ث غير عمدي مربوط به حوادث ترا‌فيكي ا‌ست .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  <a:cs typeface="Times New Roman" panose="02020603050405020304" pitchFamily="18" charset="0"/>
              </a:rPr>
              <a:t> حوادث ترافيكي در گروههاي 39- 20و 19 – 5 ساله به ترتيب بالاترين ميزا‌‌ن بروز و مردان اين گروه 8ـ7 برابر بيش از زنان آسيب ديده اند .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  <a:cs typeface="Times New Roman" panose="02020603050405020304" pitchFamily="18" charset="0"/>
              </a:rPr>
              <a:t>  موتور سواران 70 درصد حوادث ترافيكي را بخود اختصاص داده اند 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  <a:cs typeface="Times New Roman" panose="02020603050405020304" pitchFamily="18" charset="0"/>
              </a:rPr>
              <a:t> مصدومان حوادث ترافيكي در سال 1381 معادل 167372 نفر</a:t>
            </a:r>
          </a:p>
          <a:p>
            <a:pPr>
              <a:spcBef>
                <a:spcPct val="50000"/>
              </a:spcBef>
            </a:pPr>
            <a:r>
              <a:rPr lang="ar-SA" sz="2800" b="1">
                <a:solidFill>
                  <a:srgbClr val="FF0000"/>
                </a:solidFill>
                <a:cs typeface="Times New Roman" panose="02020603050405020304" pitchFamily="18" charset="0"/>
              </a:rPr>
              <a:t> ( 36/22درصد رشد ) </a:t>
            </a:r>
            <a:endParaRPr lang="en-US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3"/>
          <p:cNvSpPr>
            <a:spLocks noChangeArrowheads="1" noChangeShapeType="1"/>
          </p:cNvSpPr>
          <p:nvPr/>
        </p:nvSpPr>
        <p:spPr bwMode="auto">
          <a:xfrm>
            <a:off x="1905000" y="304800"/>
            <a:ext cx="69342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382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FFFF00"/>
                </a:solidFill>
                <a:cs typeface="Times New Roman" panose="02020603050405020304" pitchFamily="18" charset="0"/>
              </a:rPr>
              <a:t>اتيولوژي حوادث ترافيكي در ايرا‌ن :</a:t>
            </a:r>
          </a:p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FFFF00"/>
                </a:solidFill>
                <a:cs typeface="Times New Roman" panose="02020603050405020304" pitchFamily="18" charset="0"/>
              </a:rPr>
              <a:t>     عامل انساني  72 درصد</a:t>
            </a:r>
          </a:p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FFFF00"/>
                </a:solidFill>
                <a:cs typeface="Times New Roman" panose="02020603050405020304" pitchFamily="18" charset="0"/>
              </a:rPr>
              <a:t>     عامل خودرو  17 درصد</a:t>
            </a:r>
          </a:p>
          <a:p>
            <a:pPr>
              <a:spcBef>
                <a:spcPct val="50000"/>
              </a:spcBef>
            </a:pPr>
            <a:r>
              <a:rPr lang="ar-SA" sz="4000" b="1">
                <a:solidFill>
                  <a:srgbClr val="FFFF00"/>
                </a:solidFill>
                <a:cs typeface="Times New Roman" panose="02020603050405020304" pitchFamily="18" charset="0"/>
              </a:rPr>
              <a:t>     عامل جادهاي  11 درصد</a:t>
            </a:r>
            <a:endParaRPr lang="en-US" sz="40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9702" name="Picture 6" descr="C:\My Documents\Disasters\disasters-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68605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:\My Documents\My Pictures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905000"/>
            <a:ext cx="8905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"/>
          <p:cNvSpPr>
            <a:spLocks noChangeArrowheads="1" noChangeShapeType="1"/>
          </p:cNvSpPr>
          <p:nvPr/>
        </p:nvSpPr>
        <p:spPr bwMode="auto">
          <a:xfrm>
            <a:off x="1752600" y="304800"/>
            <a:ext cx="7010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815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>
                <a:cs typeface="Times New Roman" pitchFamily="18" charset="0"/>
              </a:rPr>
              <a:t>   </a:t>
            </a:r>
          </a:p>
          <a:p>
            <a:pPr>
              <a:spcBef>
                <a:spcPct val="50000"/>
              </a:spcBef>
              <a:defRPr/>
            </a:pPr>
            <a:r>
              <a:rPr lang="ar-SA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ar-SA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نتيجه گيري :</a:t>
            </a:r>
          </a:p>
          <a:p>
            <a:pPr>
              <a:spcBef>
                <a:spcPct val="50000"/>
              </a:spcBef>
              <a:defRPr/>
            </a:pPr>
            <a:r>
              <a:rPr lang="ar-SA" sz="3200">
                <a:solidFill>
                  <a:srgbClr val="FF0000"/>
                </a:solidFill>
                <a:cs typeface="Times New Roman" pitchFamily="18" charset="0"/>
              </a:rPr>
              <a:t>                        </a:t>
            </a:r>
            <a:r>
              <a:rPr lang="ar-SA" sz="3200" b="1" i="1">
                <a:solidFill>
                  <a:srgbClr val="FF0000"/>
                </a:solidFill>
                <a:cs typeface="Times New Roman" pitchFamily="18" charset="0"/>
              </a:rPr>
              <a:t>با توجه به استعداد بلاخيزي ايران ، آمادگي و مقابله با بحران ، نيازمند مديريت بحران و توانمندي توام با جلب مشاركت همگاني است</a:t>
            </a:r>
            <a:r>
              <a:rPr lang="ar-SA" b="1" i="1">
                <a:cs typeface="Times New Roman" pitchFamily="18" charset="0"/>
              </a:rPr>
              <a:t> .</a:t>
            </a:r>
            <a:r>
              <a:rPr lang="ar-SA">
                <a:cs typeface="Times New Roman" pitchFamily="18" charset="0"/>
              </a:rPr>
              <a:t>                      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85750"/>
            <a:ext cx="7010400" cy="838200"/>
          </a:xfrm>
        </p:spPr>
        <p:txBody>
          <a:bodyPr/>
          <a:lstStyle/>
          <a:p>
            <a:pPr>
              <a:defRPr/>
            </a:pPr>
            <a:r>
              <a:rPr lang="ar-SA" sz="3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ar-S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با تشكر </a:t>
            </a:r>
            <a:r>
              <a:rPr lang="ar-S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ar-S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endParaRPr lang="en-US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8675" name="Picture 4" descr="C:\My Documents\My Pictures\faf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My Documents\My Pictures\001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800" b="1" i="1">
              <a:solidFill>
                <a:srgbClr val="00FF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ar-SA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تعريف و اپيدميولوژي حوادث غير مترقبه</a:t>
            </a:r>
          </a:p>
          <a:p>
            <a:pPr algn="ctr">
              <a:spcBef>
                <a:spcPct val="50000"/>
              </a:spcBef>
            </a:pPr>
            <a:r>
              <a:rPr lang="en-US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(  DISASTERS  )                </a:t>
            </a:r>
            <a:r>
              <a:rPr lang="fa-IR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  </a:t>
            </a:r>
            <a:r>
              <a:rPr lang="en-US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       </a:t>
            </a:r>
            <a:r>
              <a:rPr lang="fa-IR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 </a:t>
            </a:r>
            <a:r>
              <a:rPr lang="fa-IR" sz="4800" b="1" i="1">
                <a:solidFill>
                  <a:srgbClr val="00FF00"/>
                </a:solidFill>
                <a:cs typeface="Times New Roman" panose="02020603050405020304" pitchFamily="18" charset="0"/>
              </a:rPr>
              <a:t>                               </a:t>
            </a:r>
            <a:endParaRPr lang="en-US" sz="4800" b="1" i="1"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My Documents\Disasters\009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600200"/>
            <a:ext cx="885031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400" b="1">
                <a:solidFill>
                  <a:srgbClr val="FF3300"/>
                </a:solidFill>
                <a:cs typeface="Times New Roman" panose="02020603050405020304" pitchFamily="18" charset="0"/>
              </a:rPr>
              <a:t>   </a:t>
            </a:r>
            <a:r>
              <a:rPr lang="ar-SA" sz="8000" b="1">
                <a:solidFill>
                  <a:srgbClr val="FF3300"/>
                </a:solidFill>
                <a:cs typeface="Times New Roman" panose="02020603050405020304" pitchFamily="18" charset="0"/>
              </a:rPr>
              <a:t>مقدمه </a:t>
            </a:r>
            <a:r>
              <a:rPr lang="en-US" sz="8000" b="1">
                <a:solidFill>
                  <a:srgbClr val="FF3300"/>
                </a:solidFill>
              </a:rPr>
              <a:t> :</a:t>
            </a:r>
            <a:r>
              <a:rPr lang="ar-SA" sz="4400" b="1">
                <a:solidFill>
                  <a:srgbClr val="FF3300"/>
                </a:solidFill>
                <a:cs typeface="Times New Roman" panose="02020603050405020304" pitchFamily="18" charset="0"/>
              </a:rPr>
              <a:t>  </a:t>
            </a:r>
            <a:endParaRPr lang="en-US" sz="44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ar-SA" sz="3600" b="1">
                <a:solidFill>
                  <a:srgbClr val="66FF33"/>
                </a:solidFill>
                <a:cs typeface="Zar" panose="00000400000000000000" pitchFamily="2" charset="-78"/>
              </a:rPr>
              <a:t>     </a:t>
            </a:r>
            <a:r>
              <a:rPr lang="ar-SA" sz="5400" b="1">
                <a:solidFill>
                  <a:srgbClr val="66FF33"/>
                </a:solidFill>
                <a:cs typeface="Times New Roman" panose="02020603050405020304" pitchFamily="18" charset="0"/>
              </a:rPr>
              <a:t>زندگي بشر همواره باحوادث غير مترقبه همراه بوده است </a:t>
            </a:r>
            <a:r>
              <a:rPr lang="en-US" sz="5400" b="1">
                <a:solidFill>
                  <a:srgbClr val="66FF33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pic>
        <p:nvPicPr>
          <p:cNvPr id="3077" name="Picture 5" descr="C:\My Documents\My Pictures\_1606874_floods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3000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My Documents\Disasters\disaster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219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89154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 </a:t>
            </a:r>
            <a:r>
              <a:rPr lang="ar-SA" sz="3600" b="1" i="1">
                <a:solidFill>
                  <a:srgbClr val="FF0000"/>
                </a:solidFill>
                <a:cs typeface="Times New Roman" panose="02020603050405020304" pitchFamily="18" charset="0"/>
              </a:rPr>
              <a:t>حوادث غير مترقبه منجر به :</a:t>
            </a:r>
            <a:r>
              <a:rPr lang="ar-SA"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ar-SA">
                <a:cs typeface="Times New Roman" panose="02020603050405020304" pitchFamily="18" charset="0"/>
              </a:rPr>
              <a:t>                                        </a:t>
            </a: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- خسارات مالي ونابساماني اقتصادي</a:t>
            </a:r>
          </a:p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- كاهش سطح خدمات بهداشتي </a:t>
            </a:r>
          </a:p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            - صدمات جسمي ، معلوليتها و بيماريهاي روحي ورواني</a:t>
            </a:r>
          </a:p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- از هم پاشيدن شيرازه زندگي</a:t>
            </a:r>
          </a:p>
          <a:p>
            <a:pPr algn="ctr">
              <a:spcBef>
                <a:spcPct val="50000"/>
              </a:spcBef>
            </a:pPr>
            <a:r>
              <a:rPr lang="ar-SA" sz="2800" b="1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            - مرگ ومير (تهديد حيات وزندگي انسان )</a:t>
            </a:r>
            <a:endParaRPr lang="en-US" sz="2800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5" name="Picture 9" descr="C:\My Documents\Disasters\mud-fango-disasters-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9622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800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   طي 20 سال گذشته درجهان تنها به علت </a:t>
            </a:r>
            <a:r>
              <a:rPr lang="en-US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بلاياي طبيعي  :</a:t>
            </a:r>
          </a:p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سه مي</a:t>
            </a:r>
            <a:r>
              <a:rPr lang="fa-IR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ل</a:t>
            </a: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يون نفر مرگ ومير</a:t>
            </a:r>
          </a:p>
          <a:p>
            <a:pPr>
              <a:spcBef>
                <a:spcPct val="50000"/>
              </a:spcBef>
            </a:pP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800 مي</a:t>
            </a:r>
            <a:r>
              <a:rPr lang="fa-IR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ل</a:t>
            </a:r>
            <a:r>
              <a:rPr lang="ar-SA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يون نفر تحت تاثير </a:t>
            </a:r>
            <a:endParaRPr lang="en-US" sz="40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7" name="Picture 7" descr="C:\My Documents\Disasters\disasters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133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My Documents\My Pictures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905000"/>
            <a:ext cx="8905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8305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3600">
                <a:solidFill>
                  <a:srgbClr val="FF0000"/>
                </a:solidFill>
                <a:cs typeface="Times New Roman" panose="02020603050405020304" pitchFamily="18" charset="0"/>
              </a:rPr>
              <a:t> ايران به دليل شرايط ژئو پليتيك وتنوع اقليمي يكي از كشورهاي بلا خيز دنيا محسوب مي گردد ( رتبه ششم )</a:t>
            </a:r>
            <a:endParaRPr lang="en-US" sz="36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My Documents\Disasters\disast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4838"/>
            <a:ext cx="84582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3400" y="1828800"/>
            <a:ext cx="79248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 بلا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يا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حادثه غير مترقبه : 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Disaster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 تعريف : بلايا رخدادهايي هستند ويرانگر كه اوضاع طبيعي موجود را بهم ريخته و سطحي از رنجش را ايجاد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مي كنند كه از ظرفيت و تطابق جامعه تحت تاثير فراتر مي رود.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  تعريف  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WHO </a:t>
            </a: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ar-SA" sz="3600" b="1">
                <a:solidFill>
                  <a:srgbClr val="FF0000"/>
                </a:solidFill>
                <a:cs typeface="Times New Roman" panose="02020603050405020304" pitchFamily="18" charset="0"/>
              </a:rPr>
              <a:t>  تعريف از ديدگاه پزشكي :</a:t>
            </a:r>
            <a:endParaRPr 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:\My Documents\My Pictures\volcano-3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4194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4102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Disaster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868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4800" b="1">
                <a:solidFill>
                  <a:srgbClr val="FF0000"/>
                </a:solidFill>
                <a:cs typeface="Times New Roman" panose="02020603050405020304" pitchFamily="18" charset="0"/>
              </a:rPr>
              <a:t>   انواع بلايا :     - بلاياي طبيعي </a:t>
            </a:r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( N.D )</a:t>
            </a:r>
            <a:r>
              <a:rPr lang="ar-SA" sz="4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ar-SA" sz="4800" b="1">
                <a:solidFill>
                  <a:srgbClr val="FF0000"/>
                </a:solidFill>
                <a:cs typeface="Times New Roman" panose="02020603050405020304" pitchFamily="18" charset="0"/>
              </a:rPr>
              <a:t>              - بلاياي غير طبيعي يا           ساخته دست انسان</a:t>
            </a:r>
            <a:endParaRPr lang="en-US" sz="4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0" grpId="0" autoUpdateAnimBg="0"/>
    </p:bldLst>
  </p:timing>
</p:sld>
</file>

<file path=ppt/theme/theme1.xml><?xml version="1.0" encoding="utf-8"?>
<a:theme xmlns:a="http://schemas.openxmlformats.org/drawingml/2006/main" name="سيل">
  <a:themeElements>
    <a:clrScheme name="سيل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يل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سي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ي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ي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ي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ي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ي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ي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سيل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C:\WINDOWS\Desktop\سيل.ppt</Template>
  <TotalTime>668</TotalTime>
  <Words>1088</Words>
  <Application>Microsoft Office PowerPoint</Application>
  <PresentationFormat>On-screen Show (4:3)</PresentationFormat>
  <Paragraphs>178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Calibri</vt:lpstr>
      <vt:lpstr>Microsoft Uighur</vt:lpstr>
      <vt:lpstr>Zar</vt:lpstr>
      <vt:lpstr>سيل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جدول : تعدادي از زلزله هاي مهم وبزرگ ايران:</vt:lpstr>
      <vt:lpstr>جدول : تعدادي از زلزله هاي مهم وبزرگ ايران: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با تشكر 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Y.S. Vahabi</dc:creator>
  <cp:lastModifiedBy>MRT www.Win2Farsi.com</cp:lastModifiedBy>
  <cp:revision>89</cp:revision>
  <dcterms:created xsi:type="dcterms:W3CDTF">2004-08-14T12:32:08Z</dcterms:created>
  <dcterms:modified xsi:type="dcterms:W3CDTF">2013-10-17T00:11:15Z</dcterms:modified>
</cp:coreProperties>
</file>