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660"/>
  </p:normalViewPr>
  <p:slideViewPr>
    <p:cSldViewPr>
      <p:cViewPr>
        <p:scale>
          <a:sx n="66" d="100"/>
          <a:sy n="66" d="100"/>
        </p:scale>
        <p:origin x="-1002" y="-5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743EE4-04CE-42D1-828A-0D798C4EB99F}" type="datetimeFigureOut">
              <a:rPr lang="en-US" smtClean="0"/>
              <a:pPr/>
              <a:t>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743EE4-04CE-42D1-828A-0D798C4EB99F}" type="datetimeFigureOut">
              <a:rPr lang="en-US" smtClean="0"/>
              <a:pPr/>
              <a:t>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743EE4-04CE-42D1-828A-0D798C4EB99F}" type="datetimeFigureOut">
              <a:rPr lang="en-US" smtClean="0"/>
              <a:pPr/>
              <a:t>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743EE4-04CE-42D1-828A-0D798C4EB99F}" type="datetimeFigureOut">
              <a:rPr lang="en-US" smtClean="0"/>
              <a:pPr/>
              <a:t>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743EE4-04CE-42D1-828A-0D798C4EB99F}" type="datetimeFigureOut">
              <a:rPr lang="en-US" smtClean="0"/>
              <a:pPr/>
              <a:t>1/10/2009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743EE4-04CE-42D1-828A-0D798C4EB99F}" type="datetimeFigureOut">
              <a:rPr lang="en-US" smtClean="0"/>
              <a:pPr/>
              <a:t>1/10/2009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743EE4-04CE-42D1-828A-0D798C4EB99F}" type="datetimeFigureOut">
              <a:rPr lang="en-US" smtClean="0"/>
              <a:pPr/>
              <a:t>1/10/2009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743EE4-04CE-42D1-828A-0D798C4EB99F}" type="datetimeFigureOut">
              <a:rPr lang="en-US" smtClean="0"/>
              <a:pPr/>
              <a:t>1/10/2009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743EE4-04CE-42D1-828A-0D798C4EB99F}" type="datetimeFigureOut">
              <a:rPr lang="en-US" smtClean="0"/>
              <a:pPr/>
              <a:t>1/10/2009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743EE4-04CE-42D1-828A-0D798C4EB99F}" type="datetimeFigureOut">
              <a:rPr lang="en-US" smtClean="0"/>
              <a:pPr/>
              <a:t>1/10/2009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743EE4-04CE-42D1-828A-0D798C4EB99F}" type="datetimeFigureOut">
              <a:rPr lang="en-US" smtClean="0"/>
              <a:pPr/>
              <a:t>1/10/2009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AC8956-F6DB-4240-81E1-8D4125963953}" type="slidenum">
              <a:rPr lang="en-US" smtClean="0"/>
              <a:pPr/>
              <a:t>‹#›</a:t>
            </a:fld>
            <a:endParaRPr lang="en-US"/>
          </a:p>
        </p:txBody>
      </p:sp>
    </p:spTree>
  </p:cSld>
  <p:clrMapOvr>
    <a:masterClrMapping/>
  </p:clrMapOvr>
  <p:transition advTm="5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743EE4-04CE-42D1-828A-0D798C4EB99F}" type="datetimeFigureOut">
              <a:rPr lang="en-US" smtClean="0"/>
              <a:pPr/>
              <a:t>1/10/2009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AC8956-F6DB-4240-81E1-8D41259639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5000">
    <p:wip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http://www.memarblog.com/wp-content/uploads/2008/05/at12.jpg" TargetMode="External"/><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http://www.memarblog.com/wp-content/uploads/2008/05/at13.jpg" TargetMode="External"/><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http://www.memarblog.com/wp-content/uploads/2008/05/at2.jp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http://www.memarblog.com/wp-content/uploads/2008/05/at3.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http://www.memarblog.com/wp-content/uploads/2008/05/at4.jpg"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0166" y="2214554"/>
            <a:ext cx="6357982" cy="1015663"/>
          </a:xfrm>
          <a:prstGeom prst="rect">
            <a:avLst/>
          </a:prstGeom>
          <a:noFill/>
        </p:spPr>
        <p:txBody>
          <a:bodyPr wrap="square" rtlCol="0">
            <a:spAutoFit/>
          </a:bodyPr>
          <a:lstStyle/>
          <a:p>
            <a:r>
              <a:rPr lang="fa-IR" sz="6000" dirty="0" smtClean="0"/>
              <a:t>بسم الله الرحمن الرحیم</a:t>
            </a:r>
            <a:endParaRPr lang="en-US" sz="6000" dirty="0"/>
          </a:p>
        </p:txBody>
      </p:sp>
    </p:spTree>
  </p:cSld>
  <p:clrMapOvr>
    <a:masterClrMapping/>
  </p:clrMapOvr>
  <p:transition advTm="5000">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at5.jpg"/>
          <p:cNvPicPr>
            <a:picLocks noChangeAspect="1" noChangeArrowheads="1"/>
          </p:cNvPicPr>
          <p:nvPr/>
        </p:nvPicPr>
        <p:blipFill>
          <a:blip r:embed="rId2"/>
          <a:srcRect/>
          <a:stretch>
            <a:fillRect/>
          </a:stretch>
        </p:blipFill>
        <p:spPr bwMode="auto">
          <a:xfrm>
            <a:off x="2500298" y="357166"/>
            <a:ext cx="3869719" cy="2283135"/>
          </a:xfrm>
          <a:prstGeom prst="rect">
            <a:avLst/>
          </a:prstGeom>
          <a:noFill/>
          <a:ln w="9525">
            <a:noFill/>
            <a:miter lim="800000"/>
            <a:headEnd/>
            <a:tailEnd/>
          </a:ln>
        </p:spPr>
      </p:pic>
      <p:pic>
        <p:nvPicPr>
          <p:cNvPr id="20483" name="Picture 3" descr="at6.jpg"/>
          <p:cNvPicPr>
            <a:picLocks noChangeAspect="1" noChangeArrowheads="1"/>
          </p:cNvPicPr>
          <p:nvPr/>
        </p:nvPicPr>
        <p:blipFill>
          <a:blip r:embed="rId3"/>
          <a:srcRect/>
          <a:stretch>
            <a:fillRect/>
          </a:stretch>
        </p:blipFill>
        <p:spPr bwMode="auto">
          <a:xfrm>
            <a:off x="2571736" y="2857496"/>
            <a:ext cx="3857652" cy="2365074"/>
          </a:xfrm>
          <a:prstGeom prst="rect">
            <a:avLst/>
          </a:prstGeom>
          <a:noFill/>
          <a:ln w="9525">
            <a:noFill/>
            <a:miter lim="800000"/>
            <a:headEnd/>
            <a:tailEnd/>
          </a:ln>
        </p:spPr>
      </p:pic>
      <p:sp>
        <p:nvSpPr>
          <p:cNvPr id="20484" name="Rectangle 4"/>
          <p:cNvSpPr>
            <a:spLocks noChangeArrowheads="1"/>
          </p:cNvSpPr>
          <p:nvPr/>
        </p:nvSpPr>
        <p:spPr bwMode="auto">
          <a:xfrm>
            <a:off x="357158" y="5286388"/>
            <a:ext cx="8429684"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برای رسم مارپیچ طلایی یا فیبوناچی از راس ( گوشه‌ی ) هر مربع یک کمان به شعاعی برابر ضلع آن مربع رسم می‌کنیم . به این مارپیچ بدست آمده ، اسپیرال لگاریتمی هم گفته میشود .</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5000">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at7.jpg"/>
          <p:cNvPicPr>
            <a:picLocks noChangeAspect="1" noChangeArrowheads="1"/>
          </p:cNvPicPr>
          <p:nvPr/>
        </p:nvPicPr>
        <p:blipFill>
          <a:blip r:embed="rId2"/>
          <a:srcRect/>
          <a:stretch>
            <a:fillRect/>
          </a:stretch>
        </p:blipFill>
        <p:spPr bwMode="auto">
          <a:xfrm>
            <a:off x="2428859" y="571480"/>
            <a:ext cx="4649139" cy="2928958"/>
          </a:xfrm>
          <a:prstGeom prst="rect">
            <a:avLst/>
          </a:prstGeom>
          <a:noFill/>
          <a:ln w="9525">
            <a:noFill/>
            <a:miter lim="800000"/>
            <a:headEnd/>
            <a:tailEnd/>
          </a:ln>
        </p:spPr>
      </p:pic>
      <p:sp>
        <p:nvSpPr>
          <p:cNvPr id="22531" name="Rectangle 3"/>
          <p:cNvSpPr>
            <a:spLocks noChangeArrowheads="1"/>
          </p:cNvSpPr>
          <p:nvPr/>
        </p:nvSpPr>
        <p:spPr bwMode="auto">
          <a:xfrm>
            <a:off x="1071538" y="3929066"/>
            <a:ext cx="692948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در رسم فوق دنباله را از عدد </a:t>
            </a:r>
            <a:r>
              <a:rPr kumimoji="0" lang="fa-IR"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۲۰</a:t>
            </a: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شروع کرده‌ایم یعنی سری اعداد </a:t>
            </a:r>
            <a:r>
              <a:rPr kumimoji="0" lang="fa-IR"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۲۰،۲۰،۴۰،۶۰،۱۰۰</a:t>
            </a: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 در واقع نسبت عرض مستطیل به طول آن را </a:t>
            </a:r>
            <a:r>
              <a:rPr kumimoji="0" lang="fa-IR"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۱/۶/۱</a:t>
            </a: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در نظر گرفته‌ایم . رسم فوق با تقریب </a:t>
            </a:r>
            <a:r>
              <a:rPr kumimoji="0" lang="fa-IR"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۱۰۰/۰۰۰/۰۰۰/۱</a:t>
            </a: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توسط نرم‌افزار اتوکد اندازه گذاری شده است و طریقه رسم به حد کافی واضح و روشن می‌باشد و نکته جالب توجه اینکه برای رسم مارپیچ به این روش ، می‌بایست هفت کمان رسم شود که عدد صحیح </a:t>
            </a:r>
            <a:r>
              <a:rPr kumimoji="0" lang="fa-IR"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۱۲</a:t>
            </a: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برای شعاع کمان پنجم بدست می‌آید . مرکز هر کمان با علامت جمع مشخص شده است</a:t>
            </a:r>
            <a:endParaRPr kumimoji="0" lang="ar-S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5000">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at8.jpg"/>
          <p:cNvPicPr>
            <a:picLocks noChangeAspect="1" noChangeArrowheads="1"/>
          </p:cNvPicPr>
          <p:nvPr/>
        </p:nvPicPr>
        <p:blipFill>
          <a:blip r:embed="rId2"/>
          <a:srcRect/>
          <a:stretch>
            <a:fillRect/>
          </a:stretch>
        </p:blipFill>
        <p:spPr bwMode="auto">
          <a:xfrm>
            <a:off x="2071670" y="214289"/>
            <a:ext cx="4643470" cy="3405211"/>
          </a:xfrm>
          <a:prstGeom prst="rect">
            <a:avLst/>
          </a:prstGeom>
          <a:noFill/>
          <a:ln w="9525">
            <a:noFill/>
            <a:miter lim="800000"/>
            <a:headEnd/>
            <a:tailEnd/>
          </a:ln>
        </p:spPr>
      </p:pic>
      <p:sp>
        <p:nvSpPr>
          <p:cNvPr id="23555" name="Rectangle 3"/>
          <p:cNvSpPr>
            <a:spLocks noChangeArrowheads="1"/>
          </p:cNvSpPr>
          <p:nvPr/>
        </p:nvSpPr>
        <p:spPr bwMode="auto">
          <a:xfrm>
            <a:off x="357158" y="3714752"/>
            <a:ext cx="850112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به‌طور خلاصه با در نظر گرفتن تقاطع‌هایی که خطوط با زاویه‌ی قائمه یکدیگر را قطع کرده‌اند ، میتوان مستطیل و مارپیچ طلایی فیبوناچی را در رسم توسعه یافته‌ی ستاره داوود رسم نمود . همانطور که مشخص است اختلاف بسیار جزیی این رسم با رسم قبلی مشاهده میشود آنهم در کمانهای </a:t>
            </a:r>
            <a:r>
              <a:rPr kumimoji="0" lang="fa-IR"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۵</a:t>
            </a: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 </a:t>
            </a:r>
            <a:r>
              <a:rPr kumimoji="0" lang="fa-IR"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۶</a:t>
            </a: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 </a:t>
            </a:r>
            <a:r>
              <a:rPr kumimoji="0" lang="fa-IR"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۷</a:t>
            </a: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به علت تغییر جزیی در قطرهای آبی رنگ و در تناسبات هندسی اختلافی وجود ندارد ، که دال بر این موضوع است که تناسب طلایی در رسم ستاره داوود توسعه یافته جاری می‌باشد و در مباحث بعدی توضیح خواهیم داد که کلیه موجوداتی که در آنها تناسبات طلایی دیده میشود ، تناسب خود را مدیون این ترسیم‌ها و ساختارهای هندسی در ستاره داوود توسعه یافته هستند.</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5000">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at9.jpg"/>
          <p:cNvPicPr>
            <a:picLocks noChangeAspect="1" noChangeArrowheads="1"/>
          </p:cNvPicPr>
          <p:nvPr/>
        </p:nvPicPr>
        <p:blipFill>
          <a:blip r:embed="rId2"/>
          <a:srcRect/>
          <a:stretch>
            <a:fillRect/>
          </a:stretch>
        </p:blipFill>
        <p:spPr bwMode="auto">
          <a:xfrm>
            <a:off x="2214546" y="500042"/>
            <a:ext cx="5099911" cy="3926931"/>
          </a:xfrm>
          <a:prstGeom prst="rect">
            <a:avLst/>
          </a:prstGeom>
          <a:noFill/>
          <a:ln w="9525">
            <a:noFill/>
            <a:miter lim="800000"/>
            <a:headEnd/>
            <a:tailEnd/>
          </a:ln>
        </p:spPr>
      </p:pic>
      <p:sp>
        <p:nvSpPr>
          <p:cNvPr id="24579" name="Rectangle 3"/>
          <p:cNvSpPr>
            <a:spLocks noChangeArrowheads="1"/>
          </p:cNvSpPr>
          <p:nvPr/>
        </p:nvSpPr>
        <p:spPr bwMode="auto">
          <a:xfrm>
            <a:off x="285720" y="5214950"/>
            <a:ext cx="8639432" cy="7088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 رسم فوق مستطیل و مارپیچ طلایی به مرکز رسم ستاره داوود توسعه یافته انتقال داده شده است .</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5000">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at10.jpg"/>
          <p:cNvPicPr>
            <a:picLocks noChangeAspect="1" noChangeArrowheads="1"/>
          </p:cNvPicPr>
          <p:nvPr/>
        </p:nvPicPr>
        <p:blipFill>
          <a:blip r:embed="rId2"/>
          <a:srcRect/>
          <a:stretch>
            <a:fillRect/>
          </a:stretch>
        </p:blipFill>
        <p:spPr bwMode="auto">
          <a:xfrm>
            <a:off x="2714612" y="205718"/>
            <a:ext cx="4000528" cy="3120412"/>
          </a:xfrm>
          <a:prstGeom prst="rect">
            <a:avLst/>
          </a:prstGeom>
          <a:noFill/>
          <a:ln w="9525">
            <a:noFill/>
            <a:miter lim="800000"/>
            <a:headEnd/>
            <a:tailEnd/>
          </a:ln>
        </p:spPr>
      </p:pic>
      <p:sp>
        <p:nvSpPr>
          <p:cNvPr id="3" name="Rectangle 2"/>
          <p:cNvSpPr/>
          <p:nvPr/>
        </p:nvSpPr>
        <p:spPr>
          <a:xfrm>
            <a:off x="1928794" y="3380125"/>
            <a:ext cx="5929338" cy="3477875"/>
          </a:xfrm>
          <a:prstGeom prst="rect">
            <a:avLst/>
          </a:prstGeom>
        </p:spPr>
        <p:txBody>
          <a:bodyPr wrap="square">
            <a:spAutoFit/>
          </a:bodyPr>
          <a:lstStyle/>
          <a:p>
            <a:pPr algn="ctr"/>
            <a:r>
              <a:rPr lang="ar-SA" sz="2000" dirty="0"/>
              <a:t>در رسم فوق مستطیل و مارپیچ طلایی به نقطه‌ی دیگری انتقال داده شده است .</a:t>
            </a:r>
            <a:br>
              <a:rPr lang="ar-SA" sz="2000" dirty="0"/>
            </a:br>
            <a:r>
              <a:rPr lang="ar-SA" sz="2000" dirty="0"/>
              <a:t>اینک اگر در این دنباله ( </a:t>
            </a:r>
            <a:r>
              <a:rPr lang="fa-IR" sz="2000" dirty="0"/>
              <a:t>۱,۱,۲,۳,۵,۸,۱۳,۲۱,۳۴,۵۵,۸۹,۱۴۴,۲۳۳ ) </a:t>
            </a:r>
            <a:r>
              <a:rPr lang="ar-SA" sz="2000" dirty="0"/>
              <a:t>هر عدد را به عدد قبلی‌اش تقسیم کنیم یک چنین سری را بدست می‌آوریم :</a:t>
            </a:r>
            <a:br>
              <a:rPr lang="ar-SA" sz="2000" dirty="0"/>
            </a:br>
            <a:r>
              <a:rPr lang="fa-IR" sz="2000" dirty="0"/>
              <a:t>۱/۱=۱</a:t>
            </a:r>
            <a:r>
              <a:rPr lang="ar-SA" sz="2000" dirty="0"/>
              <a:t> ، </a:t>
            </a:r>
            <a:r>
              <a:rPr lang="fa-IR" sz="2000" dirty="0"/>
              <a:t>۲/۱=۲</a:t>
            </a:r>
            <a:r>
              <a:rPr lang="ar-SA" sz="2000" dirty="0"/>
              <a:t> ، </a:t>
            </a:r>
            <a:r>
              <a:rPr lang="fa-IR" sz="2000" dirty="0"/>
              <a:t>۳/۲=۱/۵</a:t>
            </a:r>
            <a:r>
              <a:rPr lang="ar-SA" sz="2000" dirty="0"/>
              <a:t> ، </a:t>
            </a:r>
            <a:r>
              <a:rPr lang="fa-IR" sz="2000" dirty="0"/>
              <a:t>۵/۳=۱/۶۶… </a:t>
            </a:r>
            <a:r>
              <a:rPr lang="ar-SA" sz="2000" dirty="0"/>
              <a:t>، </a:t>
            </a:r>
            <a:r>
              <a:rPr lang="fa-IR" sz="2000" dirty="0"/>
              <a:t>۸/۵=۱/۶</a:t>
            </a:r>
            <a:r>
              <a:rPr lang="ar-SA" sz="2000" dirty="0"/>
              <a:t> ، </a:t>
            </a:r>
            <a:r>
              <a:rPr lang="fa-IR" sz="2000" dirty="0"/>
              <a:t>۱۳/۸=۱/۶۲۵</a:t>
            </a:r>
            <a:r>
              <a:rPr lang="ar-SA" sz="2000" dirty="0"/>
              <a:t> ، ……. ، </a:t>
            </a:r>
            <a:r>
              <a:rPr lang="fa-IR" sz="2000" dirty="0"/>
              <a:t>۲۳۳/۱۴۴=۱/۶۱۸۰۵……</a:t>
            </a:r>
            <a:r>
              <a:rPr lang="ar-SA" sz="2000" dirty="0"/>
              <a:t/>
            </a:r>
            <a:br>
              <a:rPr lang="ar-SA" sz="2000" dirty="0"/>
            </a:br>
            <a:r>
              <a:rPr lang="ar-SA" sz="2000" dirty="0"/>
              <a:t>که هر چقدر جلوتر برویم به‌نظر می‌آید که به یک عدد مخصوص می‌رسیم . این عدد را عدد طلایی می‌نامند که این عدد تقریبا برابر است با :</a:t>
            </a:r>
            <a:br>
              <a:rPr lang="ar-SA" sz="2000" dirty="0"/>
            </a:br>
            <a:r>
              <a:rPr lang="fa-IR" sz="2000" dirty="0"/>
              <a:t>۱/۶۱۸۰۳۳…………</a:t>
            </a:r>
            <a:r>
              <a:rPr lang="fa-IR" dirty="0"/>
              <a:t>….</a:t>
            </a:r>
            <a:endParaRPr lang="en-US" dirty="0"/>
          </a:p>
        </p:txBody>
      </p:sp>
    </p:spTree>
  </p:cSld>
  <p:clrMapOvr>
    <a:masterClrMapping/>
  </p:clrMapOvr>
  <p:transition advTm="5000">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4612" y="785794"/>
            <a:ext cx="5572132" cy="892552"/>
          </a:xfrm>
          <a:prstGeom prst="rect">
            <a:avLst/>
          </a:prstGeom>
        </p:spPr>
        <p:txBody>
          <a:bodyPr wrap="square">
            <a:spAutoFit/>
          </a:bodyPr>
          <a:lstStyle/>
          <a:p>
            <a:pPr algn="ctr"/>
            <a:r>
              <a:rPr lang="ar-SA" sz="2800" dirty="0">
                <a:solidFill>
                  <a:srgbClr val="FF0000"/>
                </a:solidFill>
              </a:rPr>
              <a:t>روش جبری برای بدست آوردن عدد طلایی :</a:t>
            </a:r>
            <a:r>
              <a:rPr lang="ar-SA" sz="2400" dirty="0"/>
              <a:t/>
            </a:r>
            <a:br>
              <a:rPr lang="ar-SA" sz="2400" dirty="0"/>
            </a:br>
            <a:endParaRPr lang="en-US" sz="2400" dirty="0"/>
          </a:p>
        </p:txBody>
      </p:sp>
      <p:pic>
        <p:nvPicPr>
          <p:cNvPr id="26626" name="Picture 2" descr="at11.jpg"/>
          <p:cNvPicPr>
            <a:picLocks noChangeAspect="1" noChangeArrowheads="1"/>
          </p:cNvPicPr>
          <p:nvPr/>
        </p:nvPicPr>
        <p:blipFill>
          <a:blip r:embed="rId2"/>
          <a:srcRect/>
          <a:stretch>
            <a:fillRect/>
          </a:stretch>
        </p:blipFill>
        <p:spPr bwMode="auto">
          <a:xfrm>
            <a:off x="1785918" y="2214554"/>
            <a:ext cx="5685880" cy="2786082"/>
          </a:xfrm>
          <a:prstGeom prst="rect">
            <a:avLst/>
          </a:prstGeom>
          <a:noFill/>
          <a:ln w="9525">
            <a:noFill/>
            <a:miter lim="800000"/>
            <a:headEnd/>
            <a:tailEnd/>
          </a:ln>
        </p:spPr>
      </p:pic>
    </p:spTree>
  </p:cSld>
  <p:clrMapOvr>
    <a:masterClrMapping/>
  </p:clrMapOvr>
  <p:transition advTm="5000">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2976" y="1071546"/>
            <a:ext cx="6286544" cy="2862322"/>
          </a:xfrm>
          <a:prstGeom prst="rect">
            <a:avLst/>
          </a:prstGeom>
        </p:spPr>
        <p:txBody>
          <a:bodyPr wrap="square">
            <a:spAutoFit/>
          </a:bodyPr>
          <a:lstStyle/>
          <a:p>
            <a:pPr algn="ctr"/>
            <a:r>
              <a:rPr lang="ar-SA" sz="2000" dirty="0"/>
              <a:t>مستطیلی به عرض </a:t>
            </a:r>
            <a:r>
              <a:rPr lang="fa-IR" sz="2000" dirty="0"/>
              <a:t>۱</a:t>
            </a:r>
            <a:r>
              <a:rPr lang="ar-SA" sz="2000" dirty="0"/>
              <a:t> واحد و طول </a:t>
            </a:r>
            <a:r>
              <a:rPr lang="en-US" sz="2000" dirty="0"/>
              <a:t>x</a:t>
            </a:r>
            <a:r>
              <a:rPr lang="ar-SA" sz="2000" dirty="0"/>
              <a:t> را در نظر می‌گیریم مسلما </a:t>
            </a:r>
            <a:r>
              <a:rPr lang="en-US" sz="2000" dirty="0"/>
              <a:t>x</a:t>
            </a:r>
            <a:r>
              <a:rPr lang="ar-SA" sz="2000" dirty="0"/>
              <a:t> بزرگتر از </a:t>
            </a:r>
            <a:r>
              <a:rPr lang="fa-IR" sz="2000" dirty="0"/>
              <a:t>۱</a:t>
            </a:r>
            <a:r>
              <a:rPr lang="ar-SA" sz="2000" dirty="0"/>
              <a:t> می‌باشد .</a:t>
            </a:r>
            <a:endParaRPr lang="en-US" sz="2000" dirty="0"/>
          </a:p>
          <a:p>
            <a:pPr algn="ctr"/>
            <a:r>
              <a:rPr lang="ar-SA" sz="2000" dirty="0"/>
              <a:t>اینک باید مقدار </a:t>
            </a:r>
            <a:r>
              <a:rPr lang="en-US" sz="2000" dirty="0"/>
              <a:t>x</a:t>
            </a:r>
            <a:r>
              <a:rPr lang="ar-SA" sz="2000" dirty="0"/>
              <a:t> را چنان تعیین کنیم ( بدست آوریم ) که اگر مربعی به ضلع </a:t>
            </a:r>
            <a:r>
              <a:rPr lang="fa-IR" sz="2000" dirty="0"/>
              <a:t>۱</a:t>
            </a:r>
            <a:r>
              <a:rPr lang="ar-SA" sz="2000" dirty="0"/>
              <a:t> واحد را از این مستطیل جدا نماییم ، مستطیل بدست آمده‌ی کوچکتر ، متناسب مستطیل بزرگتر قبلی باشد ، یعنی </a:t>
            </a:r>
            <a:r>
              <a:rPr lang="en-US" sz="2000" dirty="0"/>
              <a:t>x/</a:t>
            </a:r>
            <a:r>
              <a:rPr lang="ar-SA" sz="2000" dirty="0"/>
              <a:t>1</a:t>
            </a:r>
            <a:r>
              <a:rPr lang="en-US" sz="2000" dirty="0"/>
              <a:t>=</a:t>
            </a:r>
            <a:r>
              <a:rPr lang="ar-SA" sz="2000" dirty="0"/>
              <a:t>1</a:t>
            </a:r>
            <a:r>
              <a:rPr lang="en-US" sz="2000" dirty="0"/>
              <a:t>/(x-</a:t>
            </a:r>
            <a:r>
              <a:rPr lang="ar-SA" sz="2000" dirty="0"/>
              <a:t>1</a:t>
            </a:r>
            <a:r>
              <a:rPr lang="en-US" sz="2000" dirty="0"/>
              <a:t>) a</a:t>
            </a:r>
            <a:r>
              <a:rPr lang="ar-SA" sz="2000" dirty="0"/>
              <a:t> به بیان ساده‌تر ، نسبت طول به عرض مستطیل اول برابر نسبت طول به عرض مستطیل بدست آمده ( ‌مستطیل دوم ) باشد که با ضرب صورت در مخرج طرفین تناسب ، یک معادله درجه </a:t>
            </a:r>
            <a:r>
              <a:rPr lang="fa-IR" sz="2000" dirty="0"/>
              <a:t>۲</a:t>
            </a:r>
            <a:r>
              <a:rPr lang="ar-SA" sz="2000" dirty="0"/>
              <a:t> بدست می‌آید یعنی </a:t>
            </a:r>
            <a:r>
              <a:rPr lang="en-US" sz="2000" dirty="0"/>
              <a:t>x²-x-</a:t>
            </a:r>
            <a:r>
              <a:rPr lang="ar-SA" sz="2000" dirty="0"/>
              <a:t>1</a:t>
            </a:r>
            <a:r>
              <a:rPr lang="en-US" sz="2000" dirty="0"/>
              <a:t>=</a:t>
            </a:r>
            <a:r>
              <a:rPr lang="ar-SA" sz="2000" dirty="0"/>
              <a:t>0 و با ریشه‌یابی این معادله به ریشه‌های </a:t>
            </a:r>
            <a:r>
              <a:rPr lang="fa-IR" sz="2000" dirty="0"/>
              <a:t>۱/۶۱۸۰</a:t>
            </a:r>
            <a:r>
              <a:rPr lang="ar-SA" sz="2000" dirty="0"/>
              <a:t> و </a:t>
            </a:r>
            <a:r>
              <a:rPr lang="fa-IR" sz="2000" dirty="0"/>
              <a:t>۰/۶۱۸۰- </a:t>
            </a:r>
            <a:r>
              <a:rPr lang="ar-SA" sz="2000" dirty="0"/>
              <a:t>دست می‌یابیم .</a:t>
            </a:r>
            <a:endParaRPr lang="en-US" sz="2000" dirty="0"/>
          </a:p>
        </p:txBody>
      </p:sp>
    </p:spTree>
  </p:cSld>
  <p:clrMapOvr>
    <a:masterClrMapping/>
  </p:clrMapOvr>
  <p:transition advTm="5000">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928662" y="571480"/>
            <a:ext cx="722826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1"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روشهای هندسی برای بدست آوردن عدد طلایی :</a:t>
            </a:r>
            <a:endParaRPr kumimoji="0" lang="ar-SA" sz="2400" b="1" i="1" u="none" strike="noStrike" cap="none" normalizeH="0" baseline="0" dirty="0" smtClean="0">
              <a:ln>
                <a:noFill/>
              </a:ln>
              <a:solidFill>
                <a:schemeClr val="tx1"/>
              </a:solidFill>
              <a:effectLst/>
              <a:latin typeface="Arial" pitchFamily="34" charset="0"/>
              <a:cs typeface="Arial" pitchFamily="34" charset="0"/>
            </a:endParaRPr>
          </a:p>
        </p:txBody>
      </p:sp>
      <p:pic>
        <p:nvPicPr>
          <p:cNvPr id="27649" name="Picture 1" descr="at12.jpg"/>
          <p:cNvPicPr>
            <a:picLocks noChangeAspect="1" noChangeArrowheads="1"/>
          </p:cNvPicPr>
          <p:nvPr/>
        </p:nvPicPr>
        <p:blipFill>
          <a:blip r:embed="rId2" r:link="rId3"/>
          <a:srcRect/>
          <a:stretch>
            <a:fillRect/>
          </a:stretch>
        </p:blipFill>
        <p:spPr bwMode="auto">
          <a:xfrm>
            <a:off x="2500298" y="1500174"/>
            <a:ext cx="4214822" cy="2922277"/>
          </a:xfrm>
          <a:prstGeom prst="rect">
            <a:avLst/>
          </a:prstGeom>
          <a:noFill/>
        </p:spPr>
      </p:pic>
      <p:sp>
        <p:nvSpPr>
          <p:cNvPr id="27651" name="Rectangle 3"/>
          <p:cNvSpPr>
            <a:spLocks noChangeArrowheads="1"/>
          </p:cNvSpPr>
          <p:nvPr/>
        </p:nvSpPr>
        <p:spPr bwMode="auto">
          <a:xfrm>
            <a:off x="785786" y="4000504"/>
            <a:ext cx="7286676"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اگر یک مثلث متساوی‌الاضلاع رسم کنیم ( مثلث بنفش ) و از مرکز آن دایره‌ای رسم کنیم تا از سه راس آن مثلث عبور کند ( دایره‌ نارنجی ) و وسط دو ضلع مثلث را یافته و پاره خطی از آن دو نقطه تا محیط دایره ، رسم کنیم دو پاره خط با نسبت طلایی بدست می‌آید ( پاره خط زرشکی و سرخ آبی ) یعن</a:t>
            </a:r>
            <a:r>
              <a:rPr kumimoji="0" lang="fa-IR"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ی</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fa-IR"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۶۹/۲۸۲۰۳۲۳/۴۲/۸۱۸۶۵۰۷۷=۱/۶۱۸۰۳۳۹۸</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357290" y="6143644"/>
            <a:ext cx="893193" cy="369332"/>
          </a:xfrm>
          <a:prstGeom prst="rect">
            <a:avLst/>
          </a:prstGeom>
        </p:spPr>
        <p:txBody>
          <a:bodyPr wrap="none">
            <a:spAutoFit/>
          </a:bodyPr>
          <a:lstStyle/>
          <a:p>
            <a:pPr algn="ctr"/>
            <a:r>
              <a:rPr kumimoji="0" lang="en-US"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endParaRPr lang="en-US" dirty="0"/>
          </a:p>
        </p:txBody>
      </p:sp>
    </p:spTree>
  </p:cSld>
  <p:clrMapOvr>
    <a:masterClrMapping/>
  </p:clrMapOvr>
  <p:transition advTm="5000">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428596" y="571480"/>
            <a:ext cx="835824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رسم زیر روش دیگری برای رسم مستطیل طلایی ویژه و تناسبات طلایی ، و همچنین بدست آوردن عدد طلایی را نشان می‌دهد .</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9697" name="Picture 1" descr="at13.jpg"/>
          <p:cNvPicPr>
            <a:picLocks noChangeAspect="1" noChangeArrowheads="1"/>
          </p:cNvPicPr>
          <p:nvPr/>
        </p:nvPicPr>
        <p:blipFill>
          <a:blip r:embed="rId2" r:link="rId3"/>
          <a:srcRect/>
          <a:stretch>
            <a:fillRect/>
          </a:stretch>
        </p:blipFill>
        <p:spPr bwMode="auto">
          <a:xfrm>
            <a:off x="2214546" y="1785926"/>
            <a:ext cx="4543116" cy="2695582"/>
          </a:xfrm>
          <a:prstGeom prst="rect">
            <a:avLst/>
          </a:prstGeom>
          <a:noFill/>
        </p:spPr>
      </p:pic>
      <p:sp>
        <p:nvSpPr>
          <p:cNvPr id="29699" name="Rectangle 3"/>
          <p:cNvSpPr>
            <a:spLocks noChangeArrowheads="1"/>
          </p:cNvSpPr>
          <p:nvPr/>
        </p:nvSpPr>
        <p:spPr bwMode="auto">
          <a:xfrm>
            <a:off x="1071538" y="4286256"/>
            <a:ext cx="728664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جهت رسم یک مستطیل طلایی به نسبت عدد طلایی ابتدا یک مربع به ضلع یک واحد کشیده سپس طبق شکل فوق وسط ضلع پایینی این مربع را پیدا می‌کنیم . سپس یک قوس با شعاعی به اندازه وسط ضلع پایینی مربع تا گوشه سمت راست بالا می‌کشیم تا طول </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a:t>
            </a: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مستطیل </a:t>
            </a: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معلوم شود</a:t>
            </a:r>
            <a:r>
              <a:rPr kumimoji="0" lang="en-US"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advTm="5000">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071538" y="785794"/>
            <a:ext cx="7572428"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1"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اهرام :</a:t>
            </a: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جالب است بدانیم که نسبت ضلع بلندتر به ضلع کوتاه‌تر مستطیل طلایی که نسبت طلایی نامیده می‌شود ، در بسیاری از طرح‌های هنری از قبیل معماری و خطاطی ظاهر می‌شود . مطابق تحقیقات انجام شده ، نسبت طول ضلع قاعده به ارتفاع در اهرام ثلاثه مصر ، برابر نسبت طلایی است . همچنین دیوارهای معبد پارتنون از مستطیل‌های طلایی ساخته شده است ! زیرا به اعتقاد سازندگان آنها ، مستطیل‌ها با نسبت‌های طلایی به چشم خوشایندتر هستند و این موضوع دال بر این واقعیت است که این تناسبات هندسی در ذات انسان‌ها نیز شکل گرفته‌اند !</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500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8860" y="3571876"/>
            <a:ext cx="4357718" cy="954107"/>
          </a:xfrm>
          <a:prstGeom prst="rect">
            <a:avLst/>
          </a:prstGeom>
          <a:noFill/>
        </p:spPr>
        <p:txBody>
          <a:bodyPr wrap="square" rtlCol="0">
            <a:spAutoFit/>
          </a:bodyPr>
          <a:lstStyle/>
          <a:p>
            <a:pPr algn="ctr"/>
            <a:r>
              <a:rPr lang="fa-IR" sz="2800" dirty="0" smtClean="0"/>
              <a:t>استاد مربوطه: جناب مهندس درستی</a:t>
            </a:r>
          </a:p>
          <a:p>
            <a:pPr algn="ctr"/>
            <a:r>
              <a:rPr lang="fa-IR" sz="2800" dirty="0" smtClean="0"/>
              <a:t>گردآورنده: انسیه پورحسن</a:t>
            </a:r>
            <a:endParaRPr lang="en-US" sz="2800" dirty="0"/>
          </a:p>
        </p:txBody>
      </p:sp>
      <p:sp>
        <p:nvSpPr>
          <p:cNvPr id="4" name="TextBox 3"/>
          <p:cNvSpPr txBox="1"/>
          <p:nvPr/>
        </p:nvSpPr>
        <p:spPr>
          <a:xfrm>
            <a:off x="2500298" y="1500174"/>
            <a:ext cx="4786346" cy="707886"/>
          </a:xfrm>
          <a:prstGeom prst="rect">
            <a:avLst/>
          </a:prstGeom>
          <a:noFill/>
        </p:spPr>
        <p:txBody>
          <a:bodyPr wrap="square" rtlCol="0">
            <a:spAutoFit/>
          </a:bodyPr>
          <a:lstStyle/>
          <a:p>
            <a:r>
              <a:rPr lang="fa-IR" sz="4000" dirty="0" smtClean="0"/>
              <a:t>موضوع:تناسبات طلایی</a:t>
            </a:r>
            <a:endParaRPr lang="en-US" sz="4000" dirty="0"/>
          </a:p>
        </p:txBody>
      </p:sp>
    </p:spTree>
  </p:cSld>
  <p:clrMapOvr>
    <a:masterClrMapping/>
  </p:clrMapOvr>
  <p:transition advTm="5000">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at14.jpg"/>
          <p:cNvPicPr>
            <a:picLocks noChangeAspect="1" noChangeArrowheads="1"/>
          </p:cNvPicPr>
          <p:nvPr/>
        </p:nvPicPr>
        <p:blipFill>
          <a:blip r:embed="rId2"/>
          <a:srcRect/>
          <a:stretch>
            <a:fillRect/>
          </a:stretch>
        </p:blipFill>
        <p:spPr bwMode="auto">
          <a:xfrm>
            <a:off x="2357422" y="718300"/>
            <a:ext cx="4286280" cy="5434829"/>
          </a:xfrm>
          <a:prstGeom prst="rect">
            <a:avLst/>
          </a:prstGeom>
          <a:noFill/>
          <a:ln w="9525">
            <a:noFill/>
            <a:miter lim="800000"/>
            <a:headEnd/>
            <a:tailEnd/>
          </a:ln>
        </p:spPr>
      </p:pic>
    </p:spTree>
  </p:cSld>
  <p:clrMapOvr>
    <a:masterClrMapping/>
  </p:clrMapOvr>
  <p:transition advTm="5000">
    <p:wipe/>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32770" name="Picture 2" descr="at15.jpg"/>
          <p:cNvPicPr>
            <a:picLocks noChangeAspect="1" noChangeArrowheads="1"/>
          </p:cNvPicPr>
          <p:nvPr/>
        </p:nvPicPr>
        <p:blipFill>
          <a:blip r:embed="rId2"/>
          <a:srcRect/>
          <a:stretch>
            <a:fillRect/>
          </a:stretch>
        </p:blipFill>
        <p:spPr bwMode="auto">
          <a:xfrm>
            <a:off x="6286512" y="714356"/>
            <a:ext cx="2466975" cy="3209925"/>
          </a:xfrm>
          <a:prstGeom prst="rect">
            <a:avLst/>
          </a:prstGeom>
          <a:noFill/>
          <a:ln w="9525">
            <a:noFill/>
            <a:miter lim="800000"/>
            <a:headEnd/>
            <a:tailEnd/>
          </a:ln>
        </p:spPr>
      </p:pic>
      <p:pic>
        <p:nvPicPr>
          <p:cNvPr id="32771" name="Picture 3" descr="at16.jpg"/>
          <p:cNvPicPr>
            <a:picLocks noChangeAspect="1" noChangeArrowheads="1"/>
          </p:cNvPicPr>
          <p:nvPr/>
        </p:nvPicPr>
        <p:blipFill>
          <a:blip r:embed="rId3"/>
          <a:srcRect/>
          <a:stretch>
            <a:fillRect/>
          </a:stretch>
        </p:blipFill>
        <p:spPr bwMode="auto">
          <a:xfrm>
            <a:off x="642910" y="500042"/>
            <a:ext cx="2857500" cy="3900510"/>
          </a:xfrm>
          <a:prstGeom prst="rect">
            <a:avLst/>
          </a:prstGeom>
          <a:noFill/>
          <a:ln w="9525">
            <a:noFill/>
            <a:miter lim="800000"/>
            <a:headEnd/>
            <a:tailEnd/>
          </a:ln>
        </p:spPr>
      </p:pic>
      <p:sp>
        <p:nvSpPr>
          <p:cNvPr id="4" name="Rectangle 3"/>
          <p:cNvSpPr/>
          <p:nvPr/>
        </p:nvSpPr>
        <p:spPr>
          <a:xfrm>
            <a:off x="1643042" y="4357694"/>
            <a:ext cx="6215106" cy="2246769"/>
          </a:xfrm>
          <a:prstGeom prst="rect">
            <a:avLst/>
          </a:prstGeom>
        </p:spPr>
        <p:txBody>
          <a:bodyPr wrap="square">
            <a:spAutoFit/>
          </a:bodyPr>
          <a:lstStyle/>
          <a:p>
            <a:pPr algn="ctr"/>
            <a:r>
              <a:rPr lang="en-US" sz="2000" dirty="0" smtClean="0"/>
              <a:t/>
            </a:r>
            <a:br>
              <a:rPr lang="en-US" sz="2000" dirty="0" smtClean="0"/>
            </a:br>
            <a:r>
              <a:rPr lang="ar-SA" sz="2000" dirty="0" smtClean="0"/>
              <a:t>تعریف ریاضی سری اعداد یا دنباله‌ی فیبوناچی و عدد طلایی ( فی</a:t>
            </a:r>
            <a:r>
              <a:rPr lang="en-US" sz="2000" dirty="0" smtClean="0"/>
              <a:t> Φ ) :</a:t>
            </a:r>
            <a:br>
              <a:rPr lang="en-US" sz="2000" dirty="0" smtClean="0"/>
            </a:br>
            <a:r>
              <a:rPr lang="ar-SA" sz="2000" dirty="0" smtClean="0"/>
              <a:t>غیر از دو عدد اول</a:t>
            </a:r>
            <a:r>
              <a:rPr lang="en-US" sz="2000" dirty="0" smtClean="0"/>
              <a:t> ( </a:t>
            </a:r>
            <a:r>
              <a:rPr lang="fa-IR" sz="2000" dirty="0" smtClean="0"/>
              <a:t>۰ </a:t>
            </a:r>
            <a:r>
              <a:rPr lang="ar-SA" sz="2000" dirty="0" smtClean="0"/>
              <a:t>و </a:t>
            </a:r>
            <a:r>
              <a:rPr lang="fa-IR" sz="2000" dirty="0" smtClean="0"/>
              <a:t>۱ ) </a:t>
            </a:r>
            <a:r>
              <a:rPr lang="ar-SA" sz="2000" dirty="0" smtClean="0"/>
              <a:t>اعداد بعدی از جمع دو عدد قبلی خود بدست </a:t>
            </a:r>
            <a:r>
              <a:rPr lang="en-US" sz="2000" dirty="0" smtClean="0"/>
              <a:t>:</a:t>
            </a:r>
            <a:r>
              <a:rPr lang="ar-SA" sz="2000" dirty="0" smtClean="0"/>
              <a:t>می‌آیند </a:t>
            </a:r>
            <a:r>
              <a:rPr lang="ar-SA" sz="2000" dirty="0" smtClean="0"/>
              <a:t>. اولین اعداد این سری عبارتند از</a:t>
            </a:r>
            <a:r>
              <a:rPr lang="en-US" sz="2000" dirty="0" smtClean="0"/>
              <a:t> : </a:t>
            </a:r>
            <a:r>
              <a:rPr lang="fa-IR" sz="2000" dirty="0" smtClean="0"/>
              <a:t>۰,۱,۱,۲,۳,۵,۸,۱۳,۲۱,۳۴,۵۵,۸۹,۱۴۴,۲۳۳,۳۷۷,۶۱۰,۹۸۷,۱۵۹۷,۲۵۸۴,۴۱۸۱,۶۷۶۵,۱۰۹۴۶</a:t>
            </a:r>
            <a:r>
              <a:rPr lang="en-US" sz="2000" dirty="0" smtClean="0"/>
              <a:t/>
            </a:r>
            <a:br>
              <a:rPr lang="en-US" sz="2000" dirty="0" smtClean="0"/>
            </a:br>
            <a:endParaRPr lang="en-US" sz="2000" dirty="0"/>
          </a:p>
        </p:txBody>
      </p:sp>
    </p:spTree>
  </p:cSld>
  <p:clrMapOvr>
    <a:masterClrMapping/>
  </p:clrMapOvr>
  <p:transition advTm="5000">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642918"/>
            <a:ext cx="7786742" cy="4708981"/>
          </a:xfrm>
          <a:prstGeom prst="rect">
            <a:avLst/>
          </a:prstGeom>
        </p:spPr>
        <p:txBody>
          <a:bodyPr wrap="square">
            <a:spAutoFit/>
          </a:bodyPr>
          <a:lstStyle/>
          <a:p>
            <a:pPr algn="ctr"/>
            <a:r>
              <a:rPr lang="ar-SA" sz="2000" dirty="0" smtClean="0"/>
              <a:t>این سری از اعداد به نام لئوناردو فیبوناچی ریاضیدان ایتالیایی نام گذاری شده‌ است </a:t>
            </a:r>
            <a:endParaRPr lang="en-US" sz="2000" dirty="0" smtClean="0"/>
          </a:p>
          <a:p>
            <a:pPr algn="ctr"/>
            <a:r>
              <a:rPr lang="ar-SA" sz="2000" dirty="0" smtClean="0"/>
              <a:t>طبق تعریف :مقدار عددی حد فوق به عدد فی یا همان ………. </a:t>
            </a:r>
            <a:r>
              <a:rPr lang="fa-IR" sz="2000" dirty="0" smtClean="0"/>
              <a:t>۱/۶۱۸۰۳۳</a:t>
            </a:r>
            <a:r>
              <a:rPr lang="ar-SA" sz="2000" dirty="0" smtClean="0"/>
              <a:t> می‌رسد . اگر عدد فی را بتوان دو برسانیم مثل این است که یک واحد به عدد فی افزوده باشیم یعنی</a:t>
            </a:r>
            <a:r>
              <a:rPr lang="en-US" sz="2000" dirty="0" smtClean="0"/>
              <a:t> Φ²=Φ+</a:t>
            </a:r>
            <a:r>
              <a:rPr lang="fa-IR" sz="2000" dirty="0" smtClean="0"/>
              <a:t>۱ </a:t>
            </a:r>
            <a:r>
              <a:rPr lang="ar-SA" sz="2000" dirty="0" smtClean="0"/>
              <a:t>و اگر عدد یک را بر فی تقسیم کنیم مثل این است که یک واحد از عدد فی کم کرده باشیم یعنی</a:t>
            </a:r>
            <a:r>
              <a:rPr lang="en-US" sz="2000" dirty="0" smtClean="0"/>
              <a:t> :</a:t>
            </a:r>
            <a:br>
              <a:rPr lang="en-US" sz="2000" dirty="0" smtClean="0"/>
            </a:br>
            <a:r>
              <a:rPr lang="fa-IR" sz="2000" dirty="0" smtClean="0"/>
              <a:t>۱</a:t>
            </a:r>
            <a:r>
              <a:rPr lang="en-US" sz="2000" dirty="0" smtClean="0"/>
              <a:t>/Φ=Φ-</a:t>
            </a:r>
            <a:r>
              <a:rPr lang="fa-IR" sz="2000" dirty="0" smtClean="0"/>
              <a:t>۱</a:t>
            </a:r>
            <a:r>
              <a:rPr lang="en-US" sz="2000" dirty="0" smtClean="0"/>
              <a:t/>
            </a:r>
            <a:br>
              <a:rPr lang="en-US" sz="2000" dirty="0" smtClean="0"/>
            </a:br>
            <a:r>
              <a:rPr lang="ar-SA" sz="2000" dirty="0" smtClean="0"/>
              <a:t>عدد فی را در مبنای دوجینی میتوان به صورت </a:t>
            </a:r>
            <a:r>
              <a:rPr lang="fa-IR" sz="2000" dirty="0" smtClean="0"/>
              <a:t>۱/۷۵</a:t>
            </a:r>
            <a:r>
              <a:rPr lang="ar-SA" sz="2000" dirty="0" smtClean="0"/>
              <a:t> نوشت که مقدار واقعی ، حقیقی و درستی جهت فی می‌باشد برای اینکه</a:t>
            </a:r>
            <a:r>
              <a:rPr lang="en-US" sz="2000" dirty="0" smtClean="0"/>
              <a:t> :</a:t>
            </a:r>
            <a:br>
              <a:rPr lang="en-US" sz="2000" dirty="0" smtClean="0"/>
            </a:br>
            <a:r>
              <a:rPr lang="fa-IR" sz="2000" dirty="0" smtClean="0"/>
              <a:t>۱</a:t>
            </a:r>
            <a:r>
              <a:rPr lang="en-US" sz="2000" dirty="0" smtClean="0"/>
              <a:t>+(</a:t>
            </a:r>
            <a:r>
              <a:rPr lang="fa-IR" sz="2000" dirty="0" smtClean="0"/>
              <a:t>۷/۱۲</a:t>
            </a:r>
            <a:r>
              <a:rPr lang="en-US" sz="2000" dirty="0" smtClean="0"/>
              <a:t>)+(</a:t>
            </a:r>
            <a:r>
              <a:rPr lang="fa-IR" sz="2000" dirty="0" smtClean="0"/>
              <a:t>۵/۱۲/۱۲</a:t>
            </a:r>
            <a:r>
              <a:rPr lang="en-US" sz="2000" dirty="0" smtClean="0"/>
              <a:t>)=</a:t>
            </a:r>
            <a:r>
              <a:rPr lang="fa-IR" sz="2000" dirty="0" smtClean="0"/>
              <a:t>۱/۶۱۸۰۵۵۵۵۵۵۵۵۵۵۵۵۵۵۵۵۵</a:t>
            </a:r>
            <a:r>
              <a:rPr lang="en-US" sz="2000" dirty="0" smtClean="0"/>
              <a:t>……….</a:t>
            </a:r>
            <a:br>
              <a:rPr lang="en-US" sz="2000" dirty="0" smtClean="0"/>
            </a:br>
            <a:r>
              <a:rPr lang="fa-IR" sz="2000" dirty="0" smtClean="0"/>
              <a:t>۲۳۳/۱۴۴</a:t>
            </a:r>
            <a:r>
              <a:rPr lang="en-US" sz="2000" dirty="0" smtClean="0"/>
              <a:t>=</a:t>
            </a:r>
            <a:r>
              <a:rPr lang="fa-IR" sz="2000" dirty="0" smtClean="0"/>
              <a:t>۱/۶۱۸۰۵۵۵۵۵۵۵۵۵۵۵۵۵۵</a:t>
            </a:r>
            <a:r>
              <a:rPr lang="en-US" sz="2000" dirty="0" smtClean="0"/>
              <a:t>……</a:t>
            </a:r>
            <a:br>
              <a:rPr lang="en-US" sz="2000" dirty="0" smtClean="0"/>
            </a:br>
            <a:r>
              <a:rPr lang="ar-SA" sz="2000" dirty="0" smtClean="0"/>
              <a:t>همانطور که می‌دانیم عدد </a:t>
            </a:r>
            <a:r>
              <a:rPr lang="fa-IR" sz="2000" dirty="0" smtClean="0"/>
              <a:t>۲۳۳</a:t>
            </a:r>
            <a:r>
              <a:rPr lang="ar-SA" sz="2000" dirty="0" smtClean="0"/>
              <a:t> توالی دوازدهم سری یا دنباله‌ی فیبوناچی است یعنی همان تعداد خرگوش‌ها در پایان ماه دوازدهم . و بدست آمدن عدد </a:t>
            </a:r>
            <a:r>
              <a:rPr lang="fa-IR" sz="2000" dirty="0" smtClean="0"/>
              <a:t>۱/۷۵</a:t>
            </a:r>
            <a:r>
              <a:rPr lang="ar-SA" sz="2000" dirty="0" smtClean="0"/>
              <a:t> در مبنای دوجینی برای مقدار فی بیانگر این موضوع است که سیستم دوجینی از بعضی جهات راحت‌تر از سیستم دهدهی است</a:t>
            </a:r>
            <a:r>
              <a:rPr lang="en-US" sz="2000" dirty="0" smtClean="0"/>
              <a:t> . </a:t>
            </a:r>
            <a:r>
              <a:rPr lang="ar-SA" sz="2000" dirty="0" smtClean="0"/>
              <a:t>راحتی فوق اصولا از این حقیقت ناشی می‌شود که تعداد مقسوم علیه‌های دوازده از تعداد مقسوم علیه‌های ده بیشتر میباشد . دوازده بر یک ، دو ، سه ، چهار ، شش و خودش بخش‌پذیر است . </a:t>
            </a:r>
            <a:endParaRPr lang="en-US" sz="2000" dirty="0"/>
          </a:p>
        </p:txBody>
      </p:sp>
    </p:spTree>
  </p:cSld>
  <p:clrMapOvr>
    <a:masterClrMapping/>
  </p:clrMapOvr>
  <p:transition advTm="5000">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00430" y="1000108"/>
            <a:ext cx="5429288" cy="4093428"/>
          </a:xfrm>
          <a:prstGeom prst="rect">
            <a:avLst/>
          </a:prstGeom>
        </p:spPr>
        <p:txBody>
          <a:bodyPr wrap="square">
            <a:spAutoFit/>
          </a:bodyPr>
          <a:lstStyle/>
          <a:p>
            <a:pPr algn="r" rtl="1"/>
            <a:r>
              <a:rPr lang="ar-SA" sz="2000" dirty="0" smtClean="0"/>
              <a:t>. دوازده بر یک ، دو ، سه ، چهار ، شش و خودش </a:t>
            </a:r>
            <a:endParaRPr lang="en-US" sz="2000" dirty="0" smtClean="0"/>
          </a:p>
          <a:p>
            <a:pPr algn="r"/>
            <a:r>
              <a:rPr lang="ar-SA" sz="2000" dirty="0" smtClean="0"/>
              <a:t>. بنابراین بسیاری از محاسبات دستی در سیستم دوجینی تا حدودی ساده‌تر از سیستم دهدهی هستند ، عدد فی که در مبنای دهدهی به صورت عددهای کسری متناوب در می‌آید در مبنای دوجینی چنین نیست و می‌توان به مقدار فیکس شده‌ی </a:t>
            </a:r>
            <a:r>
              <a:rPr lang="fa-IR" sz="2000" dirty="0" smtClean="0"/>
              <a:t>۱/۷۵</a:t>
            </a:r>
            <a:r>
              <a:rPr lang="ar-SA" sz="2000" dirty="0" smtClean="0"/>
              <a:t> دست یافت</a:t>
            </a:r>
            <a:r>
              <a:rPr lang="en-US" sz="2000" dirty="0" smtClean="0"/>
              <a:t> .</a:t>
            </a:r>
            <a:br>
              <a:rPr lang="en-US" sz="2000" dirty="0" smtClean="0"/>
            </a:br>
            <a:r>
              <a:rPr lang="ar-SA" sz="2000" dirty="0" smtClean="0"/>
              <a:t>مایاهایی که در خلال سالهای </a:t>
            </a:r>
            <a:r>
              <a:rPr lang="fa-IR" sz="2000" dirty="0" smtClean="0"/>
              <a:t>۲۰۰۰</a:t>
            </a:r>
            <a:r>
              <a:rPr lang="ar-SA" sz="2000" dirty="0" smtClean="0"/>
              <a:t> تا </a:t>
            </a:r>
            <a:r>
              <a:rPr lang="fa-IR" sz="2000" dirty="0" smtClean="0"/>
              <a:t>۹۰۰</a:t>
            </a:r>
            <a:r>
              <a:rPr lang="ar-SA" sz="2000" dirty="0" smtClean="0"/>
              <a:t> قبل از میلاد ، ساکن آمریکای جنوبی بوده‌اند ، چنین به نظر می‌رسد که برای رصد کردن حرکات متغیر اجرام آسمانی ، اهرامی بنا نهادند و تقویم شمسی دقیقی وضع کردند . همچنین با محاسبات خود ، وقوع خسوف و کسوف را پیش بینی و مراسم </a:t>
            </a:r>
            <a:r>
              <a:rPr lang="ar-SA" sz="2000" dirty="0" smtClean="0"/>
              <a:t>قربانی </a:t>
            </a:r>
            <a:r>
              <a:rPr lang="ar-SA" sz="2000" dirty="0" smtClean="0"/>
              <a:t>کردن انسانها را تدارک می‌دیده‌اند و عقیده بر این داشتند که این کار </a:t>
            </a:r>
            <a:r>
              <a:rPr lang="ar-SA" sz="2000" dirty="0" smtClean="0"/>
              <a:t>آنها</a:t>
            </a:r>
            <a:endParaRPr lang="en-US" sz="2000" dirty="0"/>
          </a:p>
        </p:txBody>
      </p:sp>
      <p:sp>
        <p:nvSpPr>
          <p:cNvPr id="6" name="Rectangle 5"/>
          <p:cNvSpPr/>
          <p:nvPr/>
        </p:nvSpPr>
        <p:spPr>
          <a:xfrm>
            <a:off x="4929190" y="4643446"/>
            <a:ext cx="3430747" cy="400110"/>
          </a:xfrm>
          <a:prstGeom prst="rect">
            <a:avLst/>
          </a:prstGeom>
        </p:spPr>
        <p:txBody>
          <a:bodyPr wrap="square">
            <a:spAutoFit/>
          </a:bodyPr>
          <a:lstStyle/>
          <a:p>
            <a:r>
              <a:rPr lang="ar-SA" sz="2000" dirty="0" smtClean="0"/>
              <a:t>خشم خدایان را از آنها برطرف می‌کند </a:t>
            </a:r>
            <a:endParaRPr lang="en-US" sz="2000" dirty="0"/>
          </a:p>
        </p:txBody>
      </p:sp>
      <p:pic>
        <p:nvPicPr>
          <p:cNvPr id="34820" name="Picture 4" descr="at17.jpg"/>
          <p:cNvPicPr>
            <a:picLocks noChangeAspect="1" noChangeArrowheads="1"/>
          </p:cNvPicPr>
          <p:nvPr/>
        </p:nvPicPr>
        <p:blipFill>
          <a:blip r:embed="rId2"/>
          <a:srcRect/>
          <a:stretch>
            <a:fillRect/>
          </a:stretch>
        </p:blipFill>
        <p:spPr bwMode="auto">
          <a:xfrm>
            <a:off x="214282" y="1214422"/>
            <a:ext cx="3245486" cy="4143404"/>
          </a:xfrm>
          <a:prstGeom prst="rect">
            <a:avLst/>
          </a:prstGeom>
          <a:noFill/>
          <a:ln w="9525">
            <a:noFill/>
            <a:miter lim="800000"/>
            <a:headEnd/>
            <a:tailEnd/>
          </a:ln>
        </p:spPr>
      </p:pic>
    </p:spTree>
  </p:cSld>
  <p:clrMapOvr>
    <a:masterClrMapping/>
  </p:clrMapOvr>
  <p:transition advTm="5000">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5786" y="1285860"/>
            <a:ext cx="7715304" cy="4708981"/>
          </a:xfrm>
          <a:prstGeom prst="rect">
            <a:avLst/>
          </a:prstGeom>
        </p:spPr>
        <p:txBody>
          <a:bodyPr wrap="square">
            <a:spAutoFit/>
          </a:bodyPr>
          <a:lstStyle/>
          <a:p>
            <a:pPr algn="r"/>
            <a:r>
              <a:rPr lang="ar-SA" sz="2000" dirty="0" smtClean="0"/>
              <a:t>خود انسان از ناف به نسبت فی تقسیم می‌شود . این نسبت نقش پیچیده‌ای در پدیده‌هایی مانند ساختار کریستال‌ها ، سال‌های نوری فاصله بین سیارات و پریودهای چرخش ضریب شکست نور در شیشه ، ترکیب‌های موسیقی ، ساختار سیاره‌ها و حیوانات بازی می‌کند . علم ثابت کرده است که این نسبت به راستی نسبت پایه و مبنای خلقت جهان است . هنرمندان دوره‌ی رونسانس عدد فی را یک نسبت الهی می‌دانسته‌اند .</a:t>
            </a:r>
            <a:br>
              <a:rPr lang="ar-SA" sz="2000" dirty="0" smtClean="0"/>
            </a:br>
            <a:r>
              <a:rPr lang="ar-SA" sz="2000" dirty="0" smtClean="0"/>
              <a:t>از زمانی که هنرمندان و معماران به عمد شروع به استفاده از نسبت طلایی کردند ، نشان داده شد که مخاطبان شیفتگی و شیدایی بیشتری نسبت به کارهای آنها از خود نشان دادند . مستطیل‌های طلایی ، مانند نسبت طلایی فوق‌العاده ارزشمند هستند . در بین مثال‌های بی‌شمار از وجود این نسبت و یکی از برجسته‌ترین آنها مارپیچ های </a:t>
            </a:r>
            <a:r>
              <a:rPr lang="en-US" sz="2000" dirty="0" smtClean="0"/>
              <a:t>DNA</a:t>
            </a:r>
            <a:r>
              <a:rPr lang="ar-SA" sz="2000" dirty="0" smtClean="0"/>
              <a:t> است . این دو مارپیچ فاصله دقیقی را با هم براساس نسبت طلایی حفظ می‌کنند و دور یکدیگر می‌تابند . در حالی که نسبت طلایی و مستطیل طلایی جلوه‌های زیبایی را از طبیعت و ساخته‌های دست انسان به نمایش می‌گذارد ، جلوه دیگری از این شکوه وجود دارد که زیبایی‌های تحرک را به نمایش می‌گذارد . یکی از بزرگ‌ترین نمادهایی که می‌تواند رشد و حرکات کاینات را نشان دهد ، اسپیرال طلایی است .</a:t>
            </a:r>
            <a:br>
              <a:rPr lang="ar-SA" sz="2000" dirty="0" smtClean="0"/>
            </a:br>
            <a:endParaRPr lang="en-US" sz="2000" dirty="0"/>
          </a:p>
        </p:txBody>
      </p:sp>
    </p:spTree>
  </p:cSld>
  <p:clrMapOvr>
    <a:masterClrMapping/>
  </p:clrMapOvr>
  <p:transition advTm="5000">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857232"/>
            <a:ext cx="6357966" cy="3785652"/>
          </a:xfrm>
          <a:prstGeom prst="rect">
            <a:avLst/>
          </a:prstGeom>
        </p:spPr>
        <p:txBody>
          <a:bodyPr wrap="square">
            <a:spAutoFit/>
          </a:bodyPr>
          <a:lstStyle/>
          <a:p>
            <a:pPr algn="r"/>
            <a:r>
              <a:rPr lang="ar-SA" sz="2000" dirty="0" smtClean="0"/>
              <a:t>اسپیرال طلایی که به آن اسپیرال لگاریتمی و اسپیرال متساوی‌الزاویه نیز می‌گویند هیچ حدی ندارد و شکل ثابتی است . روی هر نقطه از اسپیرال می توان به هر یک از دو سو تا بی‌نهایت حرکت کرد . از یک سو هرگز به مرکز نمی‌رسیم و از سوی خارجی نیز هرگز به انتها نمی‌رسیم . هسته‌ی اسپیرال لگاریتمی وقتی با میکروسکوپ مشاهده می‌شود همان منظره‌ای را دارد که وقتی به اندازه هزاران سال نوری به جلو می‌رویم . دیوید برگامینی در کتاب ریاضیاتش خاطرنشان می‌کند که منحنی ستاره‌های دنباله‌دار از خورشید کاملا شبیه به اسپیرال لگاریتمی است . عنکبوت شبکه تارهای خود را به صورت اسپیرال لگاریتمی می‌بافد . رشد باکتری‌ها دقیقاً براساس رشد منحنی اسپیرال است . هنگامی که سنگ‌های آسمانی با سطح زمین برخورد می‌کنند ، مسیری مانند اسپیرال لگاریتمی را طی می کنند . عدد فی </a:t>
            </a:r>
            <a:r>
              <a:rPr lang="ar-SA" sz="2000" dirty="0" smtClean="0"/>
              <a:t>عددی </a:t>
            </a:r>
            <a:r>
              <a:rPr lang="ar-SA" sz="2000" dirty="0" smtClean="0"/>
              <a:t>مربوط به خلقت پروردگار یکتا است .</a:t>
            </a:r>
            <a:endParaRPr lang="en-US" sz="2000" dirty="0"/>
          </a:p>
        </p:txBody>
      </p:sp>
      <p:sp>
        <p:nvSpPr>
          <p:cNvPr id="3" name="Rectangle 2"/>
          <p:cNvSpPr/>
          <p:nvPr/>
        </p:nvSpPr>
        <p:spPr>
          <a:xfrm>
            <a:off x="928662" y="4572008"/>
            <a:ext cx="6786610" cy="1323439"/>
          </a:xfrm>
          <a:prstGeom prst="rect">
            <a:avLst/>
          </a:prstGeom>
        </p:spPr>
        <p:txBody>
          <a:bodyPr wrap="square">
            <a:spAutoFit/>
          </a:bodyPr>
          <a:lstStyle/>
          <a:p>
            <a:pPr algn="r"/>
            <a:r>
              <a:rPr lang="ar-SA" sz="2000" dirty="0" smtClean="0"/>
              <a:t>اسب‌های آبی ، صدف حلزون‌ها ، صدف نرم‌تنان ، موج‌های اقیانوس‌ها ، سرخس‌ها ، شاخ‌های جانوران و نحوه قرار گرفتن گلبرگ‌های گل آفتاب‌گردان و چیدمان گل مروارید ، همه به صورت اسپیرال لگاریتمی است . گردباد و منظومه‌ها از نگاه بیرون کاملاً در مسیری به صورت اسپیرال حرکت می‌کنند . </a:t>
            </a:r>
            <a:endParaRPr lang="en-US" sz="2000" dirty="0"/>
          </a:p>
        </p:txBody>
      </p:sp>
    </p:spTree>
  </p:cSld>
  <p:clrMapOvr>
    <a:masterClrMapping/>
  </p:clrMapOvr>
  <p:transition advTm="5000">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85852" y="785794"/>
            <a:ext cx="6715172"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ترکیب تناسب طلایی یا توالی فیبوناچی در ستاره‌ی‌ داوود توسعه یافته</a:t>
            </a:r>
            <a:b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هنرمندان قدیمی برای اضافه نمودن حس توازن و شکوه به یک صحنه ، مجسمه یا بنا مدتها از ترکیب تناسب طلایی استفاده کرده‌اند . ترکیب مزبور یک تناسب ریاضی بر اساس نسبت </a:t>
            </a:r>
            <a:r>
              <a:rPr kumimoji="0" lang="fa-IR"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۱/۶۱۸/۱</a:t>
            </a: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بوده و در اغلب مواقع در طبیعت ، مثلا در صدف‌های دریایی و الگوی دانه‌های گل آفتاب‌گردان و یا ساختار هندسی بازوهای میله‌ای کهکشانهای مارپیچی موجود در کیهان یافت می‌شود . امروزه سرنخ‌هایی از این نسبت طلایی در نانو ذرات ( شاخه‌ی نانو تکنولوژی ) بدست آمده است .</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 واقع هم در عالم خرد و هم در عالم کلان این تناسب بخوبی قابل شناسایی است . به هر حال به کار بردن این نسبت در طراحی‌های دستی و رشته‌های هنری کار راحتی نمی‌باشد ، برای اینکه هرگز نمی‌توان به مرکز دوران مارپیچ رسید و این نقطه ، مرکزی نامعلوم و غیر قابل دسترس است و تا بی‌نهایت ادامه می‌یابد . به علت سهولت در ترسیم‌ها و کارهای عملی ، نسبت </a:t>
            </a:r>
            <a:r>
              <a:rPr kumimoji="0" lang="fa-IR" sz="2000" b="0"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۱/۶/۱</a:t>
            </a: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در نظر گرفته می‌شود.</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5000">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3" descr="at1.jpg"/>
          <p:cNvPicPr>
            <a:picLocks noChangeAspect="1" noChangeArrowheads="1"/>
          </p:cNvPicPr>
          <p:nvPr/>
        </p:nvPicPr>
        <p:blipFill>
          <a:blip r:embed="rId2"/>
          <a:srcRect/>
          <a:stretch>
            <a:fillRect/>
          </a:stretch>
        </p:blipFill>
        <p:spPr bwMode="auto">
          <a:xfrm>
            <a:off x="1357290" y="285728"/>
            <a:ext cx="2891240" cy="6171719"/>
          </a:xfrm>
          <a:prstGeom prst="rect">
            <a:avLst/>
          </a:prstGeom>
          <a:noFill/>
          <a:ln w="9525">
            <a:noFill/>
            <a:miter lim="800000"/>
            <a:headEnd/>
            <a:tailEnd/>
          </a:ln>
        </p:spPr>
      </p:pic>
      <p:sp>
        <p:nvSpPr>
          <p:cNvPr id="4" name="Rectangle 3"/>
          <p:cNvSpPr/>
          <p:nvPr/>
        </p:nvSpPr>
        <p:spPr>
          <a:xfrm>
            <a:off x="4572000" y="1857364"/>
            <a:ext cx="4572000" cy="1815882"/>
          </a:xfrm>
          <a:prstGeom prst="rect">
            <a:avLst/>
          </a:prstGeom>
        </p:spPr>
        <p:txBody>
          <a:bodyPr>
            <a:spAutoFit/>
          </a:bodyPr>
          <a:lstStyle/>
          <a:p>
            <a:pPr algn="ctr"/>
            <a:r>
              <a:rPr lang="ar-SA" dirty="0"/>
              <a:t>      </a:t>
            </a:r>
            <a:r>
              <a:rPr lang="ar-SA" sz="2800" dirty="0" smtClean="0"/>
              <a:t>عکس‌های </a:t>
            </a:r>
            <a:r>
              <a:rPr lang="fa-IR" sz="2800" dirty="0" smtClean="0"/>
              <a:t>روبه رو</a:t>
            </a:r>
            <a:r>
              <a:rPr lang="ar-SA" sz="2800" dirty="0" smtClean="0"/>
              <a:t> </a:t>
            </a:r>
            <a:r>
              <a:rPr lang="ar-SA" sz="2800" dirty="0"/>
              <a:t>مربوط به صدف‌های دریایی ، حلزون شنوایی گوش ، یک گردباد و یک کهکشان است</a:t>
            </a:r>
            <a:r>
              <a:rPr lang="ar-SA" dirty="0"/>
              <a:t>.</a:t>
            </a:r>
            <a:endParaRPr lang="en-US" dirty="0"/>
          </a:p>
        </p:txBody>
      </p:sp>
    </p:spTree>
  </p:cSld>
  <p:clrMapOvr>
    <a:masterClrMapping/>
  </p:clrMapOvr>
  <p:transition advTm="5000">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42909" y="571480"/>
            <a:ext cx="8072495"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در گل آفتاب‌گردان ، امتداد مسیر دوران مارپیچ طلایی یا فیبوناچی در هر دو جهت ساعت گرد و پاد ساعت گرد مشاهده میشود .</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385" name="Picture 1" descr="at2.jpg"/>
          <p:cNvPicPr>
            <a:picLocks noChangeAspect="1" noChangeArrowheads="1"/>
          </p:cNvPicPr>
          <p:nvPr/>
        </p:nvPicPr>
        <p:blipFill>
          <a:blip r:embed="rId2" r:link="rId3"/>
          <a:srcRect/>
          <a:stretch>
            <a:fillRect/>
          </a:stretch>
        </p:blipFill>
        <p:spPr bwMode="auto">
          <a:xfrm>
            <a:off x="2071670" y="2285992"/>
            <a:ext cx="4866694" cy="3633798"/>
          </a:xfrm>
          <a:prstGeom prst="rect">
            <a:avLst/>
          </a:prstGeom>
          <a:noFill/>
        </p:spPr>
      </p:pic>
      <p:sp>
        <p:nvSpPr>
          <p:cNvPr id="16387" name="Rectangle 3"/>
          <p:cNvSpPr>
            <a:spLocks noChangeArrowheads="1"/>
          </p:cNvSpPr>
          <p:nvPr/>
        </p:nvSpPr>
        <p:spPr bwMode="auto">
          <a:xfrm>
            <a:off x="0" y="2590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
            </a:r>
            <a:b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b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
            </a:r>
            <a:b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advTm="5000">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000232" y="285728"/>
            <a:ext cx="6072230" cy="27699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مستطیل طلایی ویژه</a:t>
            </a: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دنباله‌ی فیبوناچی و عدد طلایی چیست ؟ </a:t>
            </a: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لئوناردو فیبوناچی ایتالیایی تبار اهل پیزا حدود سال </a:t>
            </a:r>
            <a:r>
              <a:rPr kumimoji="0" lang="fa-IR"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۱۲۰۰</a:t>
            </a:r>
            <a:r>
              <a:rPr kumimoji="0" lang="ar-SA"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میلادی مساله‌ای طرح کرد : فرض کنید که یک جفت خرگوش نر و ماده در پایان هر ماه یک جفت خرگوش نر و ماده جدید به دنیا بیاورند … اگر هیچ خرگوشی از بین نرود ، در پایان یک سال چند جفت خرگوش وجود خواهد داشت ؟ البته در این مسئله می‌بایست قواعد و اصول فرضی و قراردادی زیر مراعات شوند !</a:t>
            </a:r>
            <a:endParaRPr kumimoji="0" lang="ar-SA" b="0" i="0" u="none" strike="noStrike" cap="none" normalizeH="0" baseline="0" dirty="0" smtClean="0">
              <a:ln>
                <a:noFill/>
              </a:ln>
              <a:solidFill>
                <a:schemeClr val="tx1"/>
              </a:solidFill>
              <a:effectLst/>
              <a:latin typeface="Arial" pitchFamily="34" charset="0"/>
              <a:cs typeface="Arial" pitchFamily="34" charset="0"/>
            </a:endParaRPr>
          </a:p>
        </p:txBody>
      </p:sp>
      <p:pic>
        <p:nvPicPr>
          <p:cNvPr id="17409" name="Picture 1" descr="at3.jpg"/>
          <p:cNvPicPr>
            <a:picLocks noChangeAspect="1" noChangeArrowheads="1"/>
          </p:cNvPicPr>
          <p:nvPr/>
        </p:nvPicPr>
        <p:blipFill>
          <a:blip r:embed="rId2" r:link="rId3"/>
          <a:srcRect/>
          <a:stretch>
            <a:fillRect/>
          </a:stretch>
        </p:blipFill>
        <p:spPr bwMode="auto">
          <a:xfrm>
            <a:off x="2500298" y="3429000"/>
            <a:ext cx="4357698" cy="2905132"/>
          </a:xfrm>
          <a:prstGeom prst="rect">
            <a:avLst/>
          </a:prstGeom>
          <a:noFill/>
        </p:spPr>
      </p:pic>
    </p:spTree>
  </p:cSld>
  <p:clrMapOvr>
    <a:masterClrMapping/>
  </p:clrMapOvr>
  <p:transition advTm="5000">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52" y="714356"/>
            <a:ext cx="6715172" cy="4893647"/>
          </a:xfrm>
          <a:prstGeom prst="rect">
            <a:avLst/>
          </a:prstGeom>
        </p:spPr>
        <p:txBody>
          <a:bodyPr wrap="square">
            <a:spAutoFit/>
          </a:bodyPr>
          <a:lstStyle/>
          <a:p>
            <a:pPr algn="ctr"/>
            <a:r>
              <a:rPr lang="ar-SA" sz="2400" dirty="0"/>
              <a:t>” شما یک جفت خرگوش نر و ماده دارید که همین الآن متولد شده‌اند .</a:t>
            </a:r>
            <a:br>
              <a:rPr lang="ar-SA" sz="2400" dirty="0"/>
            </a:br>
            <a:r>
              <a:rPr lang="ar-SA" sz="2400" dirty="0"/>
              <a:t>خرگوشها پس از یک ماه بالغ می‌شوند .</a:t>
            </a:r>
            <a:br>
              <a:rPr lang="ar-SA" sz="2400" dirty="0"/>
            </a:br>
            <a:r>
              <a:rPr lang="ar-SA" sz="2400" dirty="0"/>
              <a:t>دوران بارداری خرگوشها یک ماه است .</a:t>
            </a:r>
            <a:br>
              <a:rPr lang="ar-SA" sz="2400" dirty="0"/>
            </a:br>
            <a:r>
              <a:rPr lang="ar-SA" sz="2400" dirty="0"/>
              <a:t>هنگامی که خرگوش ماده به سن بلوغ می‌رسد حتما باردار </a:t>
            </a:r>
            <a:r>
              <a:rPr lang="ar-SA" sz="2400" dirty="0" smtClean="0"/>
              <a:t>می‌شود.</a:t>
            </a:r>
            <a:r>
              <a:rPr lang="ar-SA" sz="2400" dirty="0"/>
              <a:t/>
            </a:r>
            <a:br>
              <a:rPr lang="ar-SA" sz="2400" dirty="0"/>
            </a:br>
            <a:r>
              <a:rPr lang="ar-SA" sz="2400" dirty="0"/>
              <a:t>در هر بار بارداری خرگوش </a:t>
            </a:r>
            <a:r>
              <a:rPr lang="ar-SA" sz="2400" dirty="0" smtClean="0"/>
              <a:t>ماده </a:t>
            </a:r>
            <a:r>
              <a:rPr lang="ar-SA" sz="2400" dirty="0"/>
              <a:t>یک خرگوش نر و یک ماده می‌زاید .</a:t>
            </a:r>
            <a:br>
              <a:rPr lang="ar-SA" sz="2400" dirty="0"/>
            </a:br>
            <a:r>
              <a:rPr lang="ar-SA" sz="2400" dirty="0"/>
              <a:t>خرگوش‌ها تا پایان سال نمی‌میرند . </a:t>
            </a:r>
            <a:br>
              <a:rPr lang="ar-SA" sz="2400" dirty="0"/>
            </a:br>
            <a:r>
              <a:rPr lang="ar-SA" sz="2400" dirty="0"/>
              <a:t>او برای حل این مسئله به یک سری از اعداد یا بهتر است بگوییم به یک دنباله رسید که عبارت بود از … ,</a:t>
            </a:r>
            <a:r>
              <a:rPr lang="fa-IR" sz="2400" dirty="0"/>
              <a:t>۰،۱,۱,۲,۳,۵,۸,۱۳,۲۱,۳۴,۵۵,۸۹,۱۴۴,۲۳۳</a:t>
            </a:r>
            <a:r>
              <a:rPr lang="ar-SA" sz="2400" dirty="0"/>
              <a:t> که در این دنباله هر عددی ( به غیر از صفر و یک اول ) حاصل جمع دو عدد قبلی خودش می‌باشد ، به طور مثال </a:t>
            </a:r>
            <a:r>
              <a:rPr lang="fa-IR" sz="2400" dirty="0"/>
              <a:t>۳+۵=۸</a:t>
            </a:r>
            <a:r>
              <a:rPr lang="ar-SA" sz="2400" dirty="0"/>
              <a:t> یا </a:t>
            </a:r>
            <a:r>
              <a:rPr lang="fa-IR" sz="2400" dirty="0"/>
              <a:t>۱+۲=۳</a:t>
            </a:r>
            <a:r>
              <a:rPr lang="ar-SA" sz="2400" dirty="0"/>
              <a:t> و ….</a:t>
            </a:r>
            <a:r>
              <a:rPr lang="ar-SA" dirty="0"/>
              <a:t>.</a:t>
            </a:r>
            <a:endParaRPr lang="en-US" dirty="0"/>
          </a:p>
        </p:txBody>
      </p:sp>
    </p:spTree>
  </p:cSld>
  <p:clrMapOvr>
    <a:masterClrMapping/>
  </p:clrMapOvr>
  <p:transition advTm="5000">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500166" y="1285860"/>
            <a:ext cx="6643734"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علت بر اینکه در پایان ماه اول ، جفت اول به بلوغ می‌رسد و در پایان ماه دوم بعد از سپری کردن یک ماه بارداری ، یک جفت خرگوش متولد میشود که جمعا دو جفت خرگوش خواهیم داشت ، در پایان ماه سوم جفت اول یک جفت دیگر به دنیا می‌آورد ولی جفت دوم به پایان دوران بلوغ خود میرسد که در کل سه جفت خواهیم داشت در پایان ماه چهارم جفت اول و جفت دوم وضع حمل می‌کنند و تبدیل به چهار جفت میشوند و جفت سوم به بلوغ می‌رسد و در کل پنج جفت خواهیم داشت و الی آخر که در پایان ماه دوازدهم تعداد </a:t>
            </a:r>
            <a:r>
              <a:rPr kumimoji="0" lang="fa-IR"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۲۳۳</a:t>
            </a:r>
            <a:r>
              <a:rPr kumimoji="0" lang="ar-SA" sz="2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جفت خرگوش خواهیم </a:t>
            </a: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داشت .</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5000">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t4.jpg"/>
          <p:cNvPicPr>
            <a:picLocks noChangeAspect="1" noChangeArrowheads="1"/>
          </p:cNvPicPr>
          <p:nvPr/>
        </p:nvPicPr>
        <p:blipFill>
          <a:blip r:embed="rId2" r:link="rId3"/>
          <a:srcRect/>
          <a:stretch>
            <a:fillRect/>
          </a:stretch>
        </p:blipFill>
        <p:spPr bwMode="auto">
          <a:xfrm>
            <a:off x="1643042" y="2000240"/>
            <a:ext cx="6093242" cy="4143404"/>
          </a:xfrm>
          <a:prstGeom prst="rect">
            <a:avLst/>
          </a:prstGeom>
          <a:noFill/>
        </p:spPr>
      </p:pic>
      <p:sp>
        <p:nvSpPr>
          <p:cNvPr id="4" name="Rectangle 3"/>
          <p:cNvSpPr/>
          <p:nvPr/>
        </p:nvSpPr>
        <p:spPr>
          <a:xfrm>
            <a:off x="4340206" y="3244334"/>
            <a:ext cx="463588" cy="369332"/>
          </a:xfrm>
          <a:prstGeom prst="rect">
            <a:avLst/>
          </a:prstGeom>
        </p:spPr>
        <p:txBody>
          <a:bodyPr wrap="none">
            <a:spAutoFit/>
          </a:bodyPr>
          <a:lstStyle/>
          <a:p>
            <a:r>
              <a:rPr kumimoji="0" lang="ar-SA"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س</a:t>
            </a:r>
            <a:endParaRPr lang="en-US" dirty="0"/>
          </a:p>
        </p:txBody>
      </p:sp>
      <p:sp>
        <p:nvSpPr>
          <p:cNvPr id="5" name="Rectangle 3"/>
          <p:cNvSpPr>
            <a:spLocks noChangeArrowheads="1"/>
          </p:cNvSpPr>
          <p:nvPr/>
        </p:nvSpPr>
        <p:spPr bwMode="auto">
          <a:xfrm>
            <a:off x="1214414" y="714356"/>
            <a:ext cx="7000892"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ar-SA" sz="10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این </a:t>
            </a: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a:t>
            </a:r>
            <a:r>
              <a:rPr kumimoji="0" lang="fa-IR"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س</a:t>
            </a: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تطیل </a:t>
            </a: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را ، </a:t>
            </a:r>
            <a:r>
              <a:rPr kumimoji="0" lang="ar-SA" sz="2400" b="0"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مستطیل فیبوناچی </a:t>
            </a: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نیز می‌نامند .</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5000">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948</Words>
  <Application>Microsoft Office PowerPoint</Application>
  <PresentationFormat>On-screen Show (4:3)</PresentationFormat>
  <Paragraphs>41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nastaran</dc:creator>
  <cp:lastModifiedBy>nastaran</cp:lastModifiedBy>
  <cp:revision>24</cp:revision>
  <dcterms:created xsi:type="dcterms:W3CDTF">2009-01-10T13:04:02Z</dcterms:created>
  <dcterms:modified xsi:type="dcterms:W3CDTF">2009-01-10T15:53:52Z</dcterms:modified>
  <cp:contentStatus>موضوع:تناسبات طلایی</cp:contentStatus>
</cp:coreProperties>
</file>