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1" r:id="rId15"/>
    <p:sldId id="272" r:id="rId16"/>
    <p:sldId id="273" r:id="rId17"/>
    <p:sldId id="270" r:id="rId18"/>
    <p:sldId id="274" r:id="rId19"/>
    <p:sldId id="275" r:id="rId20"/>
    <p:sldId id="276" r:id="rId21"/>
    <p:sldId id="277" r:id="rId22"/>
    <p:sldId id="278" r:id="rId23"/>
    <p:sldId id="279" r:id="rId24"/>
    <p:sldId id="280" r:id="rId25"/>
    <p:sldId id="281" r:id="rId26"/>
    <p:sldId id="286" r:id="rId27"/>
    <p:sldId id="285" r:id="rId28"/>
    <p:sldId id="284" r:id="rId29"/>
    <p:sldId id="283" r:id="rId30"/>
    <p:sldId id="287" r:id="rId31"/>
    <p:sldId id="289" r:id="rId32"/>
    <p:sldId id="290" r:id="rId33"/>
    <p:sldId id="288" r:id="rId34"/>
    <p:sldId id="291" r:id="rId35"/>
    <p:sldId id="292" r:id="rId36"/>
    <p:sldId id="293" r:id="rId37"/>
    <p:sldId id="294" r:id="rId38"/>
    <p:sldId id="295" r:id="rId39"/>
    <p:sldId id="296" r:id="rId40"/>
    <p:sldId id="297" r:id="rId41"/>
    <p:sldId id="298" r:id="rId42"/>
    <p:sldId id="299" r:id="rId43"/>
    <p:sldId id="306" r:id="rId44"/>
    <p:sldId id="308" r:id="rId45"/>
    <p:sldId id="307" r:id="rId46"/>
    <p:sldId id="309" r:id="rId47"/>
    <p:sldId id="305" r:id="rId48"/>
    <p:sldId id="310"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6" r:id="rId63"/>
    <p:sldId id="325" r:id="rId64"/>
    <p:sldId id="327" r:id="rId65"/>
    <p:sldId id="328" r:id="rId66"/>
    <p:sldId id="329" r:id="rId67"/>
    <p:sldId id="330" r:id="rId6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A30FAFA4-9292-4801-98A4-E49C2155E247}" type="datetimeFigureOut">
              <a:rPr lang="fa-IR" smtClean="0"/>
              <a:pPr/>
              <a:t>1433/01/04</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D7A630E-EA0D-49F1-9974-310F7F357A90}" type="slidenum">
              <a:rPr lang="fa-IR" smtClean="0"/>
              <a:pPr/>
              <a:t>‹#›</a:t>
            </a:fld>
            <a:endParaRPr lang="fa-IR"/>
          </a:p>
        </p:txBody>
      </p:sp>
    </p:spTree>
    <p:extLst>
      <p:ext uri="{BB962C8B-B14F-4D97-AF65-F5344CB8AC3E}">
        <p14:creationId xmlns:p14="http://schemas.microsoft.com/office/powerpoint/2010/main" xmlns="" val="33012079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6D7A630E-EA0D-49F1-9974-310F7F357A90}" type="slidenum">
              <a:rPr lang="fa-IR" smtClean="0"/>
              <a:pPr/>
              <a:t>45</a:t>
            </a:fld>
            <a:endParaRPr lang="fa-IR"/>
          </a:p>
        </p:txBody>
      </p:sp>
    </p:spTree>
    <p:extLst>
      <p:ext uri="{BB962C8B-B14F-4D97-AF65-F5344CB8AC3E}">
        <p14:creationId xmlns:p14="http://schemas.microsoft.com/office/powerpoint/2010/main" xmlns="" val="181338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156189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50098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348220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141709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338485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44595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2059585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220800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2404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14404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DCA0A-24AF-4F99-A16E-AF92A93FD434}" type="datetimeFigureOut">
              <a:rPr lang="fa-IR" smtClean="0"/>
              <a:pPr/>
              <a:t>1433/01/04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260608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7ADCA0A-24AF-4F99-A16E-AF92A93FD434}" type="datetimeFigureOut">
              <a:rPr lang="fa-IR" smtClean="0"/>
              <a:pPr/>
              <a:t>1433/01/04</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D22F1B3-270D-4E65-94B0-56B4E42DFE02}" type="slidenum">
              <a:rPr lang="fa-IR" smtClean="0"/>
              <a:pPr/>
              <a:t>‹#›</a:t>
            </a:fld>
            <a:endParaRPr lang="fa-IR"/>
          </a:p>
        </p:txBody>
      </p:sp>
    </p:spTree>
    <p:extLst>
      <p:ext uri="{BB962C8B-B14F-4D97-AF65-F5344CB8AC3E}">
        <p14:creationId xmlns:p14="http://schemas.microsoft.com/office/powerpoint/2010/main" xmlns="" val="2954904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0"/>
            <a:ext cx="7772400" cy="1470025"/>
          </a:xfrm>
        </p:spPr>
        <p:txBody>
          <a:bodyPr>
            <a:normAutofit fontScale="90000"/>
          </a:bodyPr>
          <a:lstStyle/>
          <a:p>
            <a:r>
              <a:rPr lang="fa-IR" sz="8000" b="1" dirty="0" smtClean="0"/>
              <a:t>بافت</a:t>
            </a:r>
            <a:r>
              <a:rPr lang="fa-IR" dirty="0" smtClean="0"/>
              <a:t/>
            </a:r>
            <a:br>
              <a:rPr lang="fa-IR" dirty="0" smtClean="0"/>
            </a:br>
            <a:r>
              <a:rPr lang="en-US" sz="4000" dirty="0" smtClean="0"/>
              <a:t>Texture</a:t>
            </a:r>
            <a:endParaRPr lang="fa-IR" sz="4000" dirty="0"/>
          </a:p>
        </p:txBody>
      </p:sp>
      <p:sp>
        <p:nvSpPr>
          <p:cNvPr id="3" name="Subtitle 2"/>
          <p:cNvSpPr>
            <a:spLocks noGrp="1"/>
          </p:cNvSpPr>
          <p:nvPr>
            <p:ph type="subTitle" idx="1"/>
          </p:nvPr>
        </p:nvSpPr>
        <p:spPr/>
        <p:txBody>
          <a:bodyPr>
            <a:normAutofit fontScale="85000" lnSpcReduction="20000"/>
          </a:bodyPr>
          <a:lstStyle/>
          <a:p>
            <a:r>
              <a:rPr lang="fa-IR" dirty="0" smtClean="0">
                <a:solidFill>
                  <a:schemeClr val="tx1">
                    <a:lumMod val="65000"/>
                    <a:lumOff val="35000"/>
                  </a:schemeClr>
                </a:solidFill>
              </a:rPr>
              <a:t>استاد راهنما: خانم خاکپور</a:t>
            </a:r>
          </a:p>
          <a:p>
            <a:r>
              <a:rPr lang="fa-IR" dirty="0" smtClean="0">
                <a:solidFill>
                  <a:schemeClr val="tx1">
                    <a:lumMod val="65000"/>
                    <a:lumOff val="35000"/>
                  </a:schemeClr>
                </a:solidFill>
              </a:rPr>
              <a:t>دانشجویان:</a:t>
            </a:r>
          </a:p>
          <a:p>
            <a:r>
              <a:rPr lang="fa-IR" dirty="0" smtClean="0">
                <a:solidFill>
                  <a:schemeClr val="tx1">
                    <a:lumMod val="65000"/>
                    <a:lumOff val="35000"/>
                  </a:schemeClr>
                </a:solidFill>
              </a:rPr>
              <a:t>لاله پسندیده</a:t>
            </a:r>
          </a:p>
          <a:p>
            <a:r>
              <a:rPr lang="fa-IR" dirty="0" smtClean="0">
                <a:solidFill>
                  <a:schemeClr val="tx1">
                    <a:lumMod val="65000"/>
                    <a:lumOff val="35000"/>
                  </a:schemeClr>
                </a:solidFill>
              </a:rPr>
              <a:t>محبوبه روحی</a:t>
            </a:r>
            <a:endParaRPr lang="fa-IR" dirty="0">
              <a:solidFill>
                <a:schemeClr val="tx1">
                  <a:lumMod val="65000"/>
                  <a:lumOff val="35000"/>
                </a:schemeClr>
              </a:solidFill>
            </a:endParaRPr>
          </a:p>
        </p:txBody>
      </p:sp>
    </p:spTree>
    <p:extLst>
      <p:ext uri="{BB962C8B-B14F-4D97-AF65-F5344CB8AC3E}">
        <p14:creationId xmlns:p14="http://schemas.microsoft.com/office/powerpoint/2010/main" xmlns="" val="2477677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7170" name="Picture 2" descr="D:\پروژه بافت\6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66693" y="304800"/>
            <a:ext cx="5810614" cy="624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088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پروژه بافت\9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00201" y="336502"/>
            <a:ext cx="5943600" cy="61849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770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0242" name="Picture 2" descr="D:\پروژه بافت\10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2200" y="306319"/>
            <a:ext cx="4419600" cy="62453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038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1266" name="Picture 2" descr="D:\پروژه بافت\1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8125" y="261938"/>
            <a:ext cx="8667750" cy="6334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823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12290" name="Picture 2" descr="D:\پروژه بافت\12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2" y="226797"/>
            <a:ext cx="6095998" cy="64044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7050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3314" name="Picture 2" descr="D:\پروژه بافت\13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57163"/>
            <a:ext cx="8839200" cy="6543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8350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4338" name="Picture 2" descr="D:\پروژه بافت\14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8880" y="228600"/>
            <a:ext cx="7986242" cy="640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6789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5362" name="Picture 2" descr="D:\پروژه بافت\15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7800" y="185164"/>
            <a:ext cx="6248400" cy="6487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622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6386" name="Picture 2" descr="D:\پروژه بافت\17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267686"/>
            <a:ext cx="7620000" cy="632262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9456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7410" name="Picture 2" descr="D:\پروژه بافت\18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0" y="268357"/>
            <a:ext cx="5791200" cy="63212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348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1905000"/>
          </a:xfrm>
        </p:spPr>
        <p:txBody>
          <a:bodyPr>
            <a:normAutofit/>
          </a:bodyPr>
          <a:lstStyle/>
          <a:p>
            <a:r>
              <a:rPr lang="fa-IR" sz="2800" dirty="0" smtClean="0"/>
              <a:t>به طور کلی سطح و رویه ی هر شکل دارای ظاهر خاصی است که به آن بافت گفته می شود. درک کردن بافت هم از طریق حس لامسه و هم توسط احساس بصری میسر است.</a:t>
            </a:r>
          </a:p>
          <a:p>
            <a:endParaRPr lang="fa-IR" sz="2800" dirty="0"/>
          </a:p>
        </p:txBody>
      </p:sp>
      <p:pic>
        <p:nvPicPr>
          <p:cNvPr id="1026" name="Picture 2" descr="D:\پروژه بافت\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62200" y="1890358"/>
            <a:ext cx="4663130" cy="47390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165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8434" name="Picture 2" descr="D:\پروژه بافت\19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2" y="364632"/>
            <a:ext cx="7315198" cy="6128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7318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9458" name="Picture 2" descr="D:\پروژه بافت\20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8216" y="304800"/>
            <a:ext cx="7407570" cy="624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528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0482" name="Picture 2" descr="D:\پروژه بافت\2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4400" y="253678"/>
            <a:ext cx="7315200" cy="6350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9446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1506" name="Picture 2" descr="D:\پروژه بافت\22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52602" y="267457"/>
            <a:ext cx="5638798" cy="6323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6027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2530" name="Picture 2" descr="D:\پروژه بافت\23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18733" y="304800"/>
            <a:ext cx="6106536" cy="624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042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3554" name="Picture 2" descr="D:\پروژه بافت\24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1" y="274338"/>
            <a:ext cx="5791200" cy="63093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3692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4578" name="Picture 2" descr="D:\پروژه بافت\25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2" y="299852"/>
            <a:ext cx="6095998" cy="6258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4437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5602" name="Picture 2" descr="D:\پروژه بافت\26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204777"/>
            <a:ext cx="7924800" cy="64484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2440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26626" name="Picture 2" descr="D:\پروژه بافت\27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1" y="229820"/>
            <a:ext cx="7162800" cy="63983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7276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a-IR" sz="4000" dirty="0" smtClean="0"/>
              <a:t>انواع بافت</a:t>
            </a:r>
          </a:p>
          <a:p>
            <a:pPr marL="0" indent="0">
              <a:buNone/>
            </a:pPr>
            <a:r>
              <a:rPr lang="fa-IR" dirty="0"/>
              <a:t> </a:t>
            </a:r>
            <a:r>
              <a:rPr lang="fa-IR" dirty="0" smtClean="0"/>
              <a:t>الف) بافت های تصویری:</a:t>
            </a:r>
          </a:p>
          <a:p>
            <a:pPr marL="0" indent="0">
              <a:buNone/>
            </a:pPr>
            <a:r>
              <a:rPr lang="fa-IR" sz="2800" dirty="0" smtClean="0"/>
              <a:t>این بافت ها معمولا بصورتشبیه سازی از اشکال و اشیاء طبیعت بصورت واقع نما ساخته و پرداخته می شود و با رویت آنها احساسی را که از طریق لمس چیزها تجربه کرده ایم مجددا در ما بیدار می کند. مثل بافت اشیا در تصاویری که در عکاسی از اشیا ضبط می شود. مانند عکس یک گل یا تصویر ابرها یا تصویر میوه ها </a:t>
            </a:r>
            <a:endParaRPr lang="fa-IR" sz="2800" dirty="0"/>
          </a:p>
        </p:txBody>
      </p:sp>
    </p:spTree>
    <p:extLst>
      <p:ext uri="{BB962C8B-B14F-4D97-AF65-F5344CB8AC3E}">
        <p14:creationId xmlns:p14="http://schemas.microsoft.com/office/powerpoint/2010/main" xmlns="" val="415439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پروژه بافت\0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90801" y="442456"/>
            <a:ext cx="4267200" cy="59886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54449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پروژه بافت\30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386215"/>
            <a:ext cx="3124200" cy="2499360"/>
          </a:xfrm>
          <a:prstGeom prst="rect">
            <a:avLst/>
          </a:prstGeom>
          <a:noFill/>
          <a:extLst>
            <a:ext uri="{909E8E84-426E-40DD-AFC4-6F175D3DCCD1}">
              <a14:hiddenFill xmlns:a14="http://schemas.microsoft.com/office/drawing/2010/main" xmlns="">
                <a:solidFill>
                  <a:srgbClr val="FFFFFF"/>
                </a:solidFill>
              </a14:hiddenFill>
            </a:ext>
          </a:extLst>
        </p:spPr>
      </p:pic>
      <p:pic>
        <p:nvPicPr>
          <p:cNvPr id="27651" name="Picture 3" descr="D:\پروژه بافت\28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67804" y="1676399"/>
            <a:ext cx="1789996" cy="3394364"/>
          </a:xfrm>
          <a:prstGeom prst="rect">
            <a:avLst/>
          </a:prstGeom>
          <a:noFill/>
          <a:extLst>
            <a:ext uri="{909E8E84-426E-40DD-AFC4-6F175D3DCCD1}">
              <a14:hiddenFill xmlns:a14="http://schemas.microsoft.com/office/drawing/2010/main" xmlns="">
                <a:solidFill>
                  <a:srgbClr val="FFFFFF"/>
                </a:solidFill>
              </a14:hiddenFill>
            </a:ext>
          </a:extLst>
        </p:spPr>
      </p:pic>
      <p:pic>
        <p:nvPicPr>
          <p:cNvPr id="27652" name="Picture 4" descr="D:\پروژه بافت\29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444490" y="3568700"/>
            <a:ext cx="3489960" cy="2908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160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lstStyle/>
          <a:p>
            <a:pPr marL="0" indent="0">
              <a:buNone/>
            </a:pPr>
            <a:r>
              <a:rPr lang="fa-IR" dirty="0" smtClean="0"/>
              <a:t>ب) بافت های ترسیمی:</a:t>
            </a:r>
          </a:p>
          <a:p>
            <a:pPr marL="0" indent="0">
              <a:buNone/>
            </a:pPr>
            <a:r>
              <a:rPr lang="fa-IR" sz="2800" dirty="0" smtClean="0"/>
              <a:t>این بافت هابه روش های گوناگون تجربی و برای ایجاد تاثیرات بصری خالص به وجود می آیند.</a:t>
            </a:r>
          </a:p>
          <a:p>
            <a:pPr marL="0" indent="0">
              <a:buNone/>
            </a:pPr>
            <a:r>
              <a:rPr lang="fa-IR" sz="2800" dirty="0" smtClean="0"/>
              <a:t>بافت های ترسیمی با استفاده از تراکم خطوط در ترکیب های متنوع و یا با استفاده از لکه ای تیره-روشن و رنگی و یا به کار گرفتن مواد و ابزار های مختلف بوجود می آیند.</a:t>
            </a:r>
          </a:p>
          <a:p>
            <a:pPr marL="0" indent="0">
              <a:buNone/>
            </a:pPr>
            <a:r>
              <a:rPr lang="fa-IR" sz="2800" dirty="0" smtClean="0"/>
              <a:t>تاثیرات بصری این بافت ها بسیار خیال انگیزتر از بافت های لامسه ای و تصویری است.</a:t>
            </a:r>
            <a:endParaRPr lang="fa-IR" sz="2800" dirty="0"/>
          </a:p>
        </p:txBody>
      </p:sp>
    </p:spTree>
    <p:extLst>
      <p:ext uri="{BB962C8B-B14F-4D97-AF65-F5344CB8AC3E}">
        <p14:creationId xmlns:p14="http://schemas.microsoft.com/office/powerpoint/2010/main" xmlns="" val="356007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پروژه بافت\3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222623"/>
            <a:ext cx="6096000" cy="6412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71124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پروژه بافت\11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47290" y="914400"/>
            <a:ext cx="4249420"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a:spLocks noGrp="1"/>
          </p:cNvSpPr>
          <p:nvPr>
            <p:ph idx="1"/>
          </p:nvPr>
        </p:nvSpPr>
        <p:spPr>
          <a:xfrm>
            <a:off x="685800" y="304800"/>
            <a:ext cx="8229600" cy="4525963"/>
          </a:xfrm>
        </p:spPr>
        <p:txBody>
          <a:bodyPr>
            <a:normAutofit/>
          </a:bodyPr>
          <a:lstStyle/>
          <a:p>
            <a:r>
              <a:rPr lang="fa-IR" sz="2400" dirty="0" smtClean="0"/>
              <a:t>نمونه ای از بافت ترسیمی</a:t>
            </a:r>
            <a:endParaRPr lang="fa-IR" sz="2400" dirty="0"/>
          </a:p>
        </p:txBody>
      </p:sp>
    </p:spTree>
    <p:extLst>
      <p:ext uri="{BB962C8B-B14F-4D97-AF65-F5344CB8AC3E}">
        <p14:creationId xmlns:p14="http://schemas.microsoft.com/office/powerpoint/2010/main" xmlns="" val="4109114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609600"/>
            <a:ext cx="4343400" cy="5334000"/>
          </a:xfrm>
        </p:spPr>
        <p:txBody>
          <a:bodyPr>
            <a:normAutofit/>
          </a:bodyPr>
          <a:lstStyle/>
          <a:p>
            <a:r>
              <a:rPr lang="fa-IR" sz="2800" dirty="0" smtClean="0"/>
              <a:t>روش های ایجاد بافت:</a:t>
            </a:r>
          </a:p>
          <a:p>
            <a:pPr marL="0" indent="0">
              <a:buNone/>
            </a:pPr>
            <a:r>
              <a:rPr lang="fa-IR" sz="2800" dirty="0" smtClean="0"/>
              <a:t>با استفاده از روش های گوناگون می توان بافت های بصری مختلفی ایجاد کرد.برخی از این روش ها عبارتند از</a:t>
            </a:r>
          </a:p>
          <a:p>
            <a:pPr marL="0" indent="0">
              <a:buNone/>
            </a:pPr>
            <a:r>
              <a:rPr lang="fa-IR" sz="2800" dirty="0" smtClean="0"/>
              <a:t> 1. ترسیم و تکرار انواع شکل، خطوط، نقاط و یا نقش مایه های خاص در حالت ها و ترکیب های گوناگون:</a:t>
            </a:r>
            <a:endParaRPr lang="fa-IR" sz="2800" dirty="0"/>
          </a:p>
        </p:txBody>
      </p:sp>
      <p:pic>
        <p:nvPicPr>
          <p:cNvPr id="30722" name="Picture 2" descr="D:\پروژه بافت\32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573842"/>
            <a:ext cx="3257550" cy="57507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9108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9" y="304800"/>
            <a:ext cx="8229600" cy="2362200"/>
          </a:xfrm>
        </p:spPr>
        <p:txBody>
          <a:bodyPr>
            <a:normAutofit/>
          </a:bodyPr>
          <a:lstStyle/>
          <a:p>
            <a:r>
              <a:rPr lang="fa-IR" sz="2400" dirty="0" smtClean="0"/>
              <a:t>با استفاده ازپاشیدن و مالیدن مواد رنگین و مرکب به روی سطوح گوناگون و یا به کمک انواع قلم ها و کاردک های نقاشی و یا ابزار های دگر از قبیل اسفنج، دستمال کاغذی، پارچه و نخ.</a:t>
            </a:r>
          </a:p>
          <a:p>
            <a:pPr marL="0" indent="0">
              <a:buNone/>
            </a:pPr>
            <a:endParaRPr lang="fa-IR" sz="2400" dirty="0"/>
          </a:p>
        </p:txBody>
      </p:sp>
      <p:pic>
        <p:nvPicPr>
          <p:cNvPr id="1026" name="Picture 2" descr="D:\پروژه بافت\33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2055" y="1524000"/>
            <a:ext cx="4696348" cy="51818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80354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3124200" cy="4525963"/>
          </a:xfrm>
        </p:spPr>
        <p:txBody>
          <a:bodyPr>
            <a:normAutofit/>
          </a:bodyPr>
          <a:lstStyle/>
          <a:p>
            <a:r>
              <a:rPr lang="fa-IR" sz="2800" dirty="0" smtClean="0"/>
              <a:t>3. با استفاده از بافت سطوح طبیعی، مواد مختلف که به روی آنها مرکب و رنگ مالیده می شود و سپس برگرداندن آنها به روش چاپ و مهر زدن به روی انواع کاغذ و مقوا</a:t>
            </a:r>
          </a:p>
          <a:p>
            <a:endParaRPr lang="fa-IR" sz="2800" dirty="0"/>
          </a:p>
        </p:txBody>
      </p:sp>
      <p:pic>
        <p:nvPicPr>
          <p:cNvPr id="2050" name="Picture 2" descr="D:\پروژه بافت\34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33800" y="228600"/>
            <a:ext cx="5125926" cy="6325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1372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304801"/>
            <a:ext cx="4495800" cy="6172199"/>
          </a:xfrm>
        </p:spPr>
        <p:txBody>
          <a:bodyPr>
            <a:normAutofit/>
          </a:bodyPr>
          <a:lstStyle/>
          <a:p>
            <a:r>
              <a:rPr lang="fa-IR" sz="2600" dirty="0" smtClean="0"/>
              <a:t>خراشیدن و تراشیدن سطوحی که مواد رنگین و مرکب بر روی آنها مالیده شده است نیز می تواند بافت های گوناگون را به وجود آورد. مثلا با پوشانیدن سطح یک ورق فلزی آلمینیومی یا یک ورق کاغذ گلاسه با مرکب سیاه و سپس خراشیدن و رنگ برداری از آن با ابزار و شیوه های گوناگون بافت های متنوعی خواهیم داشت که از نظر بصری قابل توجه می باشند.</a:t>
            </a:r>
          </a:p>
        </p:txBody>
      </p:sp>
      <p:pic>
        <p:nvPicPr>
          <p:cNvPr id="3074" name="Picture 2" descr="D:\پروژه بافت\35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000" y="381000"/>
            <a:ext cx="3370834"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4912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پروژه بافت\38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24200" y="3596640"/>
            <a:ext cx="2888343" cy="303276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D:\پروژه بافت\36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228600"/>
            <a:ext cx="3013252" cy="312039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D:\پروژه بافت\37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67400" y="250371"/>
            <a:ext cx="2971800" cy="31203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8169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پروژه بافت\39a.bm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95250"/>
            <a:ext cx="4859873" cy="37909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D:\پروژه بافت\40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1600" y="95250"/>
            <a:ext cx="3790950" cy="37909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D:\پروژه بافت\41a.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14600" y="4067629"/>
            <a:ext cx="5143500" cy="2571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28280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a-IR" sz="2800" dirty="0" smtClean="0"/>
              <a:t>در هنر تجسمی درک بافت های مختلف از نظر سختی، زبری، لطافت و صافی و هموار یا نا هموار بودن معمولا با دیدن و بصورت بصری اتفاق می افتد. بنابراین بافت چیزی نیست که بتوان آن را با تعریف و با لغاتی بیان کرد و طرف مقابل فقط با شنیدن تعریفاتی آن را احساس کند. بلکه درک بافت حتما باید از طریق حس لامسه و بینایی صورت گیرد. لمس حس اولیه و آغاز کننده در بافت است و بینایی هم به حس تکیه دارد.</a:t>
            </a:r>
            <a:endParaRPr lang="fa-IR" sz="2800" dirty="0"/>
          </a:p>
        </p:txBody>
      </p:sp>
    </p:spTree>
    <p:extLst>
      <p:ext uri="{BB962C8B-B14F-4D97-AF65-F5344CB8AC3E}">
        <p14:creationId xmlns:p14="http://schemas.microsoft.com/office/powerpoint/2010/main" xmlns="" val="195004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839200" cy="6324600"/>
          </a:xfrm>
        </p:spPr>
        <p:txBody>
          <a:bodyPr>
            <a:normAutofit/>
          </a:bodyPr>
          <a:lstStyle/>
          <a:p>
            <a:r>
              <a:rPr lang="fa-IR" sz="4400" dirty="0" smtClean="0"/>
              <a:t>انواع بافت</a:t>
            </a:r>
          </a:p>
          <a:p>
            <a:pPr marL="0" indent="0">
              <a:buNone/>
            </a:pPr>
            <a:r>
              <a:rPr lang="fa-IR" sz="3000" dirty="0" smtClean="0"/>
              <a:t>الف) بافت لامسه ای</a:t>
            </a:r>
          </a:p>
          <a:p>
            <a:pPr marL="0" indent="0">
              <a:buNone/>
            </a:pPr>
            <a:r>
              <a:rPr lang="fa-IR" sz="2800" dirty="0" smtClean="0"/>
              <a:t>چگونگی رویه سطحی پدیده های سه بعدی بوسیله ی حس لامسه دریافت می شود. بافت لامسه ای بستگی به ساختمان درونی اجسام و چگونگی بوجود آمدن آنها دارد.</a:t>
            </a:r>
          </a:p>
          <a:p>
            <a:pPr marL="0" indent="0">
              <a:buNone/>
            </a:pPr>
            <a:r>
              <a:rPr lang="fa-IR" sz="2800" dirty="0" smtClean="0"/>
              <a:t>حس لامسه، تفاوت بافت کاغذ سمباده و سطح شیشه را با دست کشیدن بر آنها معین می کند. اگرچه ار لحاظ بصری نیز تفاوت این دو بافت قابل تشخیص است تجربه قبلی از طریق حس لامسه به چشم ما امکان می دهد تا بافت ها را از یکدیگر تمییز دهیم.</a:t>
            </a:r>
          </a:p>
        </p:txBody>
      </p:sp>
    </p:spTree>
    <p:extLst>
      <p:ext uri="{BB962C8B-B14F-4D97-AF65-F5344CB8AC3E}">
        <p14:creationId xmlns:p14="http://schemas.microsoft.com/office/powerpoint/2010/main" xmlns="" val="97167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fa-IR" sz="3600" dirty="0"/>
              <a:t>ب) بافت بصری</a:t>
            </a:r>
          </a:p>
          <a:p>
            <a:pPr marL="0" indent="0">
              <a:buNone/>
            </a:pPr>
            <a:r>
              <a:rPr lang="fa-IR" sz="2800" dirty="0"/>
              <a:t>بافت بصری ویژه سطوح دو بعدی است و فقط از طریق چشم می توان آنها را شناخت. اگرچه گاهی نیز با حس لامسه می توان آنها را از یکدیگر تمییز داد. هنرمندان </a:t>
            </a:r>
            <a:r>
              <a:rPr lang="fa-IR" sz="2800" dirty="0" smtClean="0"/>
              <a:t>نقاش</a:t>
            </a:r>
            <a:r>
              <a:rPr lang="fa-IR" sz="2800" dirty="0"/>
              <a:t> </a:t>
            </a:r>
            <a:r>
              <a:rPr lang="fa-IR" sz="2800" dirty="0" smtClean="0"/>
              <a:t>با کاربرد رنگهای مختلف در سطح بوم و ایجاد سایه روشن و کاربرد تکنیک های ویژه، بافت هایی را می آفرینند که از لحاظ بصری طبیعی جلوه می کنند و این واقعی بودن بافت ها، فقط از طریق دیدن و نه لمس کردن، قابل درک است و یا هنرمندان گرافیست از طریق طراحی و روش های گوناگون چاپ بر روی کاغذ، پارچه و ... بافت های بصری متنوعی ایجاد می کنند.</a:t>
            </a:r>
            <a:endParaRPr lang="fa-IR" sz="2800" dirty="0"/>
          </a:p>
        </p:txBody>
      </p:sp>
    </p:spTree>
    <p:extLst>
      <p:ext uri="{BB962C8B-B14F-4D97-AF65-F5344CB8AC3E}">
        <p14:creationId xmlns:p14="http://schemas.microsoft.com/office/powerpoint/2010/main" xmlns="" val="3134573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پروژه بافت\45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96" y="1905000"/>
            <a:ext cx="4676703" cy="304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a:spLocks noGrp="1"/>
          </p:cNvSpPr>
          <p:nvPr>
            <p:ph idx="1"/>
          </p:nvPr>
        </p:nvSpPr>
        <p:spPr>
          <a:xfrm>
            <a:off x="5410201" y="457200"/>
            <a:ext cx="3319284" cy="6096000"/>
          </a:xfrm>
        </p:spPr>
        <p:txBody>
          <a:bodyPr>
            <a:normAutofit fontScale="92500" lnSpcReduction="10000"/>
          </a:bodyPr>
          <a:lstStyle/>
          <a:p>
            <a:r>
              <a:rPr lang="fa-IR" dirty="0" smtClean="0"/>
              <a:t>بافت و نور </a:t>
            </a:r>
          </a:p>
          <a:p>
            <a:pPr marL="0" indent="0">
              <a:buNone/>
            </a:pPr>
            <a:r>
              <a:rPr lang="fa-IR" sz="2800" dirty="0" smtClean="0"/>
              <a:t>بافت و چگونگی سطح اجسام ویژگی های نور را دگرگون می کند. اجسامی که دارای بافت های صاف و نرم و شفاف اند مانند فلزات براق و سطوح شیشه ای و بلوری و مانند اینها که آثار نور بر آنها قوی تر است، باعث انعکاس های گوناگون می شود. بر عکس اجسامی که بافت های زبر و خشن دارند، درخشندگی نور را کاهش می دهند و انعکاس های نور در آنها به حداقل می رسد.</a:t>
            </a:r>
            <a:endParaRPr lang="fa-IR" sz="2800" dirty="0"/>
          </a:p>
        </p:txBody>
      </p:sp>
    </p:spTree>
    <p:extLst>
      <p:ext uri="{BB962C8B-B14F-4D97-AF65-F5344CB8AC3E}">
        <p14:creationId xmlns:p14="http://schemas.microsoft.com/office/powerpoint/2010/main" xmlns="" val="2571610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25963"/>
          </a:xfrm>
        </p:spPr>
        <p:txBody>
          <a:bodyPr/>
          <a:lstStyle/>
          <a:p>
            <a:r>
              <a:rPr lang="fa-IR" dirty="0" smtClean="0"/>
              <a:t>بافت اجسام</a:t>
            </a:r>
          </a:p>
          <a:p>
            <a:pPr marL="0" indent="0">
              <a:buNone/>
            </a:pPr>
            <a:r>
              <a:rPr lang="fa-IR" dirty="0" smtClean="0"/>
              <a:t>بافت اجسام لعابی:</a:t>
            </a:r>
            <a:r>
              <a:rPr lang="fa-IR" dirty="0"/>
              <a:t> </a:t>
            </a:r>
            <a:r>
              <a:rPr lang="fa-IR" dirty="0" smtClean="0"/>
              <a:t>بافت براق </a:t>
            </a:r>
          </a:p>
        </p:txBody>
      </p:sp>
    </p:spTree>
    <p:extLst>
      <p:ext uri="{BB962C8B-B14F-4D97-AF65-F5344CB8AC3E}">
        <p14:creationId xmlns:p14="http://schemas.microsoft.com/office/powerpoint/2010/main" xmlns="" val="3417662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lstStyle/>
          <a:p>
            <a:r>
              <a:rPr lang="fa-IR" sz="4000" dirty="0" smtClean="0"/>
              <a:t>بافت آجر:</a:t>
            </a:r>
          </a:p>
          <a:p>
            <a:pPr marL="0" indent="0">
              <a:buNone/>
            </a:pPr>
            <a:r>
              <a:rPr lang="fa-IR" sz="4000" dirty="0" smtClean="0"/>
              <a:t> </a:t>
            </a:r>
            <a:r>
              <a:rPr lang="fa-IR" dirty="0" smtClean="0"/>
              <a:t>بافت مات</a:t>
            </a:r>
            <a:endParaRPr lang="fa-IR" dirty="0"/>
          </a:p>
        </p:txBody>
      </p:sp>
      <p:pic>
        <p:nvPicPr>
          <p:cNvPr id="4098" name="Picture 2" descr="D:\پروژه بافت\47a.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69937" y="4038600"/>
            <a:ext cx="3579865"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D:\پروژه بافت\46a.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228600"/>
            <a:ext cx="5399460" cy="35996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9341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926" y="2895600"/>
            <a:ext cx="3352800" cy="2773363"/>
          </a:xfrm>
        </p:spPr>
        <p:txBody>
          <a:bodyPr>
            <a:normAutofit/>
          </a:bodyPr>
          <a:lstStyle/>
          <a:p>
            <a:r>
              <a:rPr lang="fa-IR" dirty="0" smtClean="0"/>
              <a:t>بافت چوب: خشن</a:t>
            </a:r>
          </a:p>
          <a:p>
            <a:pPr marL="0" indent="0">
              <a:buNone/>
            </a:pPr>
            <a:endParaRPr lang="fa-IR" dirty="0"/>
          </a:p>
        </p:txBody>
      </p:sp>
      <p:pic>
        <p:nvPicPr>
          <p:cNvPr id="5122" name="Picture 2" descr="D:\پروژه بافت\48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685800"/>
            <a:ext cx="4901471" cy="556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1337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895600"/>
            <a:ext cx="8229600" cy="4525963"/>
          </a:xfrm>
        </p:spPr>
        <p:txBody>
          <a:bodyPr/>
          <a:lstStyle/>
          <a:p>
            <a:r>
              <a:rPr lang="fa-IR" dirty="0" smtClean="0"/>
              <a:t>بافت آسمان: </a:t>
            </a:r>
          </a:p>
          <a:p>
            <a:pPr marL="0" indent="0">
              <a:buNone/>
            </a:pPr>
            <a:r>
              <a:rPr lang="fa-IR" sz="3000" dirty="0" smtClean="0"/>
              <a:t>نرم وصاف</a:t>
            </a:r>
            <a:endParaRPr lang="fa-IR" sz="3000" dirty="0"/>
          </a:p>
        </p:txBody>
      </p:sp>
      <p:pic>
        <p:nvPicPr>
          <p:cNvPr id="6146" name="Picture 2" descr="D:\پروژه بافت\49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295400"/>
            <a:ext cx="6096000" cy="4406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8819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3123405"/>
            <a:ext cx="2819400" cy="4525963"/>
          </a:xfrm>
        </p:spPr>
        <p:txBody>
          <a:bodyPr/>
          <a:lstStyle/>
          <a:p>
            <a:pPr marL="0" indent="0">
              <a:buNone/>
            </a:pPr>
            <a:r>
              <a:rPr lang="fa-IR" dirty="0" smtClean="0"/>
              <a:t>بافت آب: شفاف</a:t>
            </a:r>
            <a:endParaRPr lang="fa-IR" dirty="0"/>
          </a:p>
        </p:txBody>
      </p:sp>
      <p:pic>
        <p:nvPicPr>
          <p:cNvPr id="7170" name="Picture 2" descr="D:\پروژه بافت\50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1524000"/>
            <a:ext cx="5812957" cy="38623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309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304800"/>
            <a:ext cx="3886200" cy="4525963"/>
          </a:xfrm>
        </p:spPr>
        <p:txBody>
          <a:bodyPr/>
          <a:lstStyle/>
          <a:p>
            <a:r>
              <a:rPr lang="fa-IR" dirty="0" smtClean="0"/>
              <a:t>بافت ابر و دود:</a:t>
            </a:r>
          </a:p>
          <a:p>
            <a:pPr marL="0" indent="0">
              <a:buNone/>
            </a:pPr>
            <a:r>
              <a:rPr lang="fa-IR" dirty="0" smtClean="0"/>
              <a:t>بافت نرم</a:t>
            </a:r>
            <a:endParaRPr lang="fa-IR" dirty="0"/>
          </a:p>
        </p:txBody>
      </p:sp>
      <p:pic>
        <p:nvPicPr>
          <p:cNvPr id="8194" name="Picture 2" descr="D:\پروژه بافت\5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3355" y="1752600"/>
            <a:ext cx="6852068" cy="4582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5628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3657600"/>
          </a:xfrm>
        </p:spPr>
        <p:txBody>
          <a:bodyPr/>
          <a:lstStyle/>
          <a:p>
            <a:r>
              <a:rPr lang="fa-IR" dirty="0" smtClean="0"/>
              <a:t>تاثیر بافت در بناها و شهر ها:</a:t>
            </a:r>
          </a:p>
          <a:p>
            <a:pPr marL="0" indent="0">
              <a:buNone/>
            </a:pPr>
            <a:r>
              <a:rPr lang="fa-IR" sz="2800" dirty="0" smtClean="0"/>
              <a:t>در ماسوله نیز مانن سایر شهرهایی که در منطقه ای کوهستانی واقع شده اند، بافت شهری بصورت پلکانی و مطبق می باشد.</a:t>
            </a:r>
          </a:p>
          <a:p>
            <a:pPr marL="0" indent="0">
              <a:buNone/>
            </a:pPr>
            <a:endParaRPr lang="fa-IR" sz="2800" dirty="0"/>
          </a:p>
        </p:txBody>
      </p:sp>
      <p:pic>
        <p:nvPicPr>
          <p:cNvPr id="9218" name="Picture 2" descr="D:\پروژه بافت\53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2795905"/>
            <a:ext cx="4191000" cy="3681095"/>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D:\پروژه بافت\52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22800" y="2795905"/>
            <a:ext cx="4318000" cy="36738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4465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پروژه بافت\2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526" y="1828801"/>
            <a:ext cx="8884948" cy="31988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43618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743200"/>
            <a:ext cx="7915059" cy="4495800"/>
          </a:xfrm>
        </p:spPr>
        <p:txBody>
          <a:bodyPr/>
          <a:lstStyle/>
          <a:p>
            <a:r>
              <a:rPr lang="fa-IR" dirty="0" smtClean="0"/>
              <a:t>کاپادوکیا:</a:t>
            </a:r>
          </a:p>
          <a:p>
            <a:pPr marL="0" indent="0">
              <a:buNone/>
            </a:pPr>
            <a:r>
              <a:rPr lang="fa-IR" dirty="0" smtClean="0"/>
              <a:t>دارای بافت صخره ای می باشد.</a:t>
            </a:r>
          </a:p>
          <a:p>
            <a:endParaRPr lang="fa-IR" dirty="0"/>
          </a:p>
        </p:txBody>
      </p:sp>
      <p:pic>
        <p:nvPicPr>
          <p:cNvPr id="10242" name="Picture 2" descr="D:\پروژه بافت\56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81600" y="3934691"/>
            <a:ext cx="3810000" cy="2770909"/>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D:\پروژه بافت\54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2386" y="838201"/>
            <a:ext cx="3770014" cy="5029199"/>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D:\پروژه بافت\55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95660" y="152401"/>
            <a:ext cx="3895940" cy="2590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29387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4419600" cy="4525963"/>
          </a:xfrm>
        </p:spPr>
        <p:txBody>
          <a:bodyPr/>
          <a:lstStyle/>
          <a:p>
            <a:r>
              <a:rPr lang="fa-IR" dirty="0" smtClean="0"/>
              <a:t>ورزشگاه آشیانه پرنده که بافت لانه ی پرنده در آن مشاهده می شود.</a:t>
            </a:r>
          </a:p>
          <a:p>
            <a:pPr marL="0" indent="0">
              <a:buNone/>
            </a:pPr>
            <a:endParaRPr lang="fa-IR" dirty="0"/>
          </a:p>
        </p:txBody>
      </p:sp>
      <p:pic>
        <p:nvPicPr>
          <p:cNvPr id="11267" name="Picture 3" descr="D:\پروژه بافت\57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2202" y="3077402"/>
            <a:ext cx="4648200" cy="3077107"/>
          </a:xfrm>
          <a:prstGeom prst="rect">
            <a:avLst/>
          </a:prstGeom>
          <a:noFill/>
          <a:extLst>
            <a:ext uri="{909E8E84-426E-40DD-AFC4-6F175D3DCCD1}">
              <a14:hiddenFill xmlns:a14="http://schemas.microsoft.com/office/drawing/2010/main" xmlns="">
                <a:solidFill>
                  <a:srgbClr val="FFFFFF"/>
                </a:solidFill>
              </a14:hiddenFill>
            </a:ext>
          </a:extLst>
        </p:spPr>
      </p:pic>
      <p:pic>
        <p:nvPicPr>
          <p:cNvPr id="11269" name="Picture 5" descr="D:\پروژه بافت\59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29002" y="990600"/>
            <a:ext cx="3862598"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D:\پروژه بافت\58a.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16510" y="3657600"/>
            <a:ext cx="3810000" cy="2238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348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a:p>
        </p:txBody>
      </p:sp>
      <p:pic>
        <p:nvPicPr>
          <p:cNvPr id="4" name="Picture 2" descr="D:\پروژه بافت\60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47800" y="304800"/>
            <a:ext cx="6324600" cy="6324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44112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4980" y="1219200"/>
            <a:ext cx="8229600" cy="4525963"/>
          </a:xfrm>
        </p:spPr>
        <p:txBody>
          <a:bodyPr/>
          <a:lstStyle/>
          <a:p>
            <a:r>
              <a:rPr lang="fa-IR" dirty="0" smtClean="0"/>
              <a:t>استخر سرپوشیده </a:t>
            </a:r>
            <a:r>
              <a:rPr lang="en-US" dirty="0" smtClean="0"/>
              <a:t>Water Cube</a:t>
            </a:r>
            <a:endParaRPr lang="fa-IR" dirty="0" smtClean="0"/>
          </a:p>
          <a:p>
            <a:pPr marL="0" indent="0">
              <a:buNone/>
            </a:pPr>
            <a:r>
              <a:rPr lang="fa-IR" sz="2800" dirty="0" smtClean="0"/>
              <a:t>الهام گرفته از بافت کف و صابون</a:t>
            </a:r>
            <a:endParaRPr lang="fa-IR" sz="2800" dirty="0"/>
          </a:p>
        </p:txBody>
      </p:sp>
      <p:pic>
        <p:nvPicPr>
          <p:cNvPr id="12290" name="Picture 2" descr="D:\پروژه بافت\6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838200"/>
            <a:ext cx="39624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1" name="Picture 3" descr="D:\پروژه بافت\62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47507" y="3848100"/>
            <a:ext cx="439258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D:\پروژه بافت\63a.bmp"/>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3848100"/>
            <a:ext cx="4286250" cy="2857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7581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03237"/>
            <a:ext cx="8229600" cy="4525963"/>
          </a:xfrm>
        </p:spPr>
        <p:txBody>
          <a:bodyPr/>
          <a:lstStyle/>
          <a:p>
            <a:r>
              <a:rPr lang="fa-IR" dirty="0" smtClean="0"/>
              <a:t>استادیوم مونیخ آلمان که از تار عنکبوت الهام گرفته</a:t>
            </a:r>
            <a:endParaRPr lang="fa-IR" dirty="0"/>
          </a:p>
        </p:txBody>
      </p:sp>
      <p:pic>
        <p:nvPicPr>
          <p:cNvPr id="13314" name="Picture 2" descr="D:\پروژه بافت\64a.bm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2970" y="1295400"/>
            <a:ext cx="7785230" cy="5086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64299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0" y="2362200"/>
            <a:ext cx="3657600" cy="4800600"/>
          </a:xfrm>
        </p:spPr>
        <p:txBody>
          <a:bodyPr/>
          <a:lstStyle/>
          <a:p>
            <a:r>
              <a:rPr lang="fa-IR" dirty="0" smtClean="0"/>
              <a:t>فروشگاه </a:t>
            </a:r>
            <a:r>
              <a:rPr lang="en-US" dirty="0" err="1" smtClean="0"/>
              <a:t>mikimoto</a:t>
            </a:r>
            <a:r>
              <a:rPr lang="fa-IR" dirty="0" smtClean="0"/>
              <a:t> که از پوست پلنگ الهام گرفته است</a:t>
            </a:r>
            <a:endParaRPr lang="fa-IR" dirty="0"/>
          </a:p>
        </p:txBody>
      </p:sp>
      <p:pic>
        <p:nvPicPr>
          <p:cNvPr id="14338" name="Picture 2" descr="D:\پروژه بافت\65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 y="260294"/>
            <a:ext cx="4419600" cy="62929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23207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9437"/>
            <a:ext cx="8229600" cy="4525963"/>
          </a:xfrm>
        </p:spPr>
        <p:txBody>
          <a:bodyPr/>
          <a:lstStyle/>
          <a:p>
            <a:r>
              <a:rPr lang="fa-IR" dirty="0" smtClean="0"/>
              <a:t>خانه ی آبشار </a:t>
            </a:r>
            <a:r>
              <a:rPr lang="fa-IR" sz="2800" dirty="0" smtClean="0"/>
              <a:t>که ازترکیب دو نوع بافت که تقریبا با هم تضاد دارند به کار برده شده است.</a:t>
            </a:r>
          </a:p>
          <a:p>
            <a:pPr marL="0" indent="0">
              <a:buNone/>
            </a:pPr>
            <a:r>
              <a:rPr lang="fa-IR" sz="2800" dirty="0" smtClean="0"/>
              <a:t>1.بافت صخره ای مانند که خشن، زبر، تیره است</a:t>
            </a:r>
          </a:p>
          <a:p>
            <a:pPr marL="0" indent="0">
              <a:buNone/>
            </a:pPr>
            <a:r>
              <a:rPr lang="fa-IR" sz="2800" dirty="0" smtClean="0"/>
              <a:t>2.بافت صاف و روشن</a:t>
            </a:r>
            <a:endParaRPr lang="fa-IR" sz="2800" dirty="0"/>
          </a:p>
        </p:txBody>
      </p:sp>
      <p:pic>
        <p:nvPicPr>
          <p:cNvPr id="15362" name="Picture 2" descr="D:\پروژه بافت\66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 y="2281046"/>
            <a:ext cx="5029200" cy="39324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9940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پروژه بافت\67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909638"/>
            <a:ext cx="7620000" cy="50387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6713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پروژه بافت\68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895350"/>
            <a:ext cx="7620000" cy="5067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0967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پروژه بافت\69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9200" y="258774"/>
            <a:ext cx="4216400" cy="63404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647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normAutofit fontScale="85000" lnSpcReduction="20000"/>
          </a:bodyPr>
          <a:lstStyle/>
          <a:p>
            <a:r>
              <a:rPr lang="fa-IR" sz="2800" dirty="0" smtClean="0"/>
              <a:t>در دوره ی مبانی مدرسه باوهاوس تمرینات با مواد و بافت های مختلف بویژه تاثیر برانگیز بود.</a:t>
            </a:r>
          </a:p>
          <a:p>
            <a:pPr marL="0" indent="0">
              <a:buNone/>
            </a:pPr>
            <a:r>
              <a:rPr lang="fa-IR" sz="2800" dirty="0" smtClean="0"/>
              <a:t>در آغاز کار فهرستی طولانی از مواد مختلف چون چوب، شیشه، پارچه، پوست درخت، فلز، خز و سنگ، جمع آوری می کردیم. آنگاه ویژگی بصری و بساوایی هر یک از این مواد را در ستونی دیگر می نوشتیم. اما اطلاعات این نوشته ها که ویژگی های مواد را شرح میداد، به تنهایی کافی نبود. ضروری بود که ویژگی های مواد را تجربه کرد و عرضه داشت. تضادهایی چون صاف، زبر، خشن، نرم، سبک، سنگین را نه  فقط می بایست مشاهده، بلکه باید حس کرد.</a:t>
            </a:r>
          </a:p>
          <a:p>
            <a:pPr marL="0" indent="0">
              <a:buNone/>
            </a:pPr>
            <a:r>
              <a:rPr lang="fa-IR" sz="2800" dirty="0" smtClean="0"/>
              <a:t>من همیشه تاکید ویژه بر درک و فهم ویژگی های نوعی هر شئ داشته ام بعدها هنگامیکه مسئولیت دوره ی آموزشی مباحث مربوط به دوره ی مبانی باوهاوس را به نقاشانپف مغماران و معلمان به عهده گرفته ام، اولین تمریناتی که ارائه دادم، طبیعت بی جان بود.</a:t>
            </a:r>
          </a:p>
          <a:p>
            <a:pPr marL="0" indent="0">
              <a:buNone/>
            </a:pPr>
            <a:r>
              <a:rPr lang="fa-IR" sz="2800" dirty="0" smtClean="0"/>
              <a:t>دو لیموی زرد بر روی یک بشقاب سفید قرار داده شد و در کنار آن کتابی با جلد سبز رنگ گذاشتم ...</a:t>
            </a:r>
            <a:endParaRPr lang="fa-IR" sz="2800" dirty="0"/>
          </a:p>
        </p:txBody>
      </p:sp>
    </p:spTree>
    <p:extLst>
      <p:ext uri="{BB962C8B-B14F-4D97-AF65-F5344CB8AC3E}">
        <p14:creationId xmlns:p14="http://schemas.microsoft.com/office/powerpoint/2010/main" xmlns="" val="92126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پروژه بافت\70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21280" y="381000"/>
            <a:ext cx="3901440" cy="609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6980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پروژه بافت\72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1147763"/>
            <a:ext cx="7620000" cy="45624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9550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پروژه بافت\71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4601" y="408964"/>
            <a:ext cx="4114800" cy="60400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7242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پروژه بافت\73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90800" y="449752"/>
            <a:ext cx="3962400" cy="59584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72216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پروژه بافت\74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723900"/>
            <a:ext cx="7620000" cy="541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952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پروژه بافت\75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895350"/>
            <a:ext cx="7620000" cy="5067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552479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پروژه بافت\76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895350"/>
            <a:ext cx="7620000" cy="5067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2657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fa-IR" sz="2800" dirty="0" smtClean="0"/>
              <a:t>بافت در تمام رشته ها وهنرها وجود دارد به گونه ای که بستری است برای حرکت نخ یا قلم یا نت یا هر چیز دیگری که به گونه ای به هنر ربط پیدا می کند. موسیقی نیز مانند رشته های دیگر هنر دارای بافت می باشد. بافت موسیقی مانند چیدمان آجر برای یک معمار است به این عبارت که یک معمار می تواند به گونه هایی مثلا ضربدری یا مثلثی یا اشکال دیگر، آجر خود را بچیند. یک آهنگساز هم برای ساختن یک اثر موسیقیایی می تواند به بافت مورد نظر خود بپردازد یا تلفیقی از بافت های متنوع را در اثر خود داشته باشد.</a:t>
            </a:r>
          </a:p>
          <a:p>
            <a:pPr marL="0" indent="0">
              <a:buNone/>
            </a:pPr>
            <a:r>
              <a:rPr lang="fa-IR" sz="2800" dirty="0" smtClean="0"/>
              <a:t>در موسیقی سه بافت اصلی وجود دارد</a:t>
            </a:r>
          </a:p>
          <a:p>
            <a:pPr marL="0" indent="0">
              <a:buNone/>
            </a:pPr>
            <a:r>
              <a:rPr lang="fa-IR" sz="2800" dirty="0" smtClean="0"/>
              <a:t>1. مونوفونیک              2.هوموفونیک           3.پلی فونیک</a:t>
            </a:r>
            <a:endParaRPr lang="fa-IR" sz="2800" dirty="0"/>
          </a:p>
        </p:txBody>
      </p:sp>
      <p:sp>
        <p:nvSpPr>
          <p:cNvPr id="4" name="TextBox 3"/>
          <p:cNvSpPr txBox="1"/>
          <p:nvPr/>
        </p:nvSpPr>
        <p:spPr>
          <a:xfrm>
            <a:off x="2971800" y="381000"/>
            <a:ext cx="3443571" cy="830997"/>
          </a:xfrm>
          <a:prstGeom prst="rect">
            <a:avLst/>
          </a:prstGeom>
          <a:noFill/>
        </p:spPr>
        <p:txBody>
          <a:bodyPr wrap="none" rtlCol="0">
            <a:spAutoFit/>
          </a:bodyPr>
          <a:lstStyle/>
          <a:p>
            <a:r>
              <a:rPr lang="fa-IR" sz="4800" dirty="0" smtClean="0"/>
              <a:t>بافت در موسیقی</a:t>
            </a:r>
            <a:endParaRPr lang="en-US" sz="4800" dirty="0"/>
          </a:p>
        </p:txBody>
      </p:sp>
    </p:spTree>
    <p:extLst>
      <p:ext uri="{BB962C8B-B14F-4D97-AF65-F5344CB8AC3E}">
        <p14:creationId xmlns:p14="http://schemas.microsoft.com/office/powerpoint/2010/main" xmlns="" val="269274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پروژه بافت\3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35100" y="381000"/>
            <a:ext cx="6337300" cy="61246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492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پروژه بافت\4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29200" y="1447800"/>
            <a:ext cx="3681639" cy="3681639"/>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D:\پروژه بافت\4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52400"/>
            <a:ext cx="4572000" cy="28575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D:\پروژه بافت\4b.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1514" y="3524250"/>
            <a:ext cx="4544786" cy="3181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72324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پروژه بافت\5a.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2" y="300073"/>
            <a:ext cx="7619998" cy="62578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743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1253</Words>
  <Application>Microsoft Office PowerPoint</Application>
  <PresentationFormat>On-screen Show (4:3)</PresentationFormat>
  <Paragraphs>60</Paragraphs>
  <Slides>67</Slides>
  <Notes>1</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بافت Texture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بافت Texture</dc:title>
  <dc:creator>p</dc:creator>
  <cp:lastModifiedBy>o</cp:lastModifiedBy>
  <cp:revision>40</cp:revision>
  <dcterms:created xsi:type="dcterms:W3CDTF">2011-08-30T06:33:50Z</dcterms:created>
  <dcterms:modified xsi:type="dcterms:W3CDTF">2011-11-29T08:34:26Z</dcterms:modified>
</cp:coreProperties>
</file>