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9"/>
  </p:notesMasterIdLst>
  <p:sldIdLst>
    <p:sldId id="256" r:id="rId2"/>
    <p:sldId id="257" r:id="rId3"/>
    <p:sldId id="258" r:id="rId4"/>
    <p:sldId id="259" r:id="rId5"/>
    <p:sldId id="313" r:id="rId6"/>
    <p:sldId id="315" r:id="rId7"/>
    <p:sldId id="316" r:id="rId8"/>
    <p:sldId id="317" r:id="rId9"/>
    <p:sldId id="314" r:id="rId10"/>
    <p:sldId id="262"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6" r:id="rId35"/>
    <p:sldId id="285" r:id="rId36"/>
    <p:sldId id="287" r:id="rId37"/>
    <p:sldId id="288" r:id="rId38"/>
    <p:sldId id="289" r:id="rId39"/>
    <p:sldId id="290" r:id="rId40"/>
    <p:sldId id="291" r:id="rId41"/>
    <p:sldId id="292" r:id="rId42"/>
    <p:sldId id="293" r:id="rId43"/>
    <p:sldId id="294" r:id="rId44"/>
    <p:sldId id="295" r:id="rId45"/>
    <p:sldId id="296" r:id="rId46"/>
    <p:sldId id="297" r:id="rId47"/>
    <p:sldId id="318" r:id="rId48"/>
    <p:sldId id="319" r:id="rId49"/>
    <p:sldId id="320" r:id="rId50"/>
    <p:sldId id="321" r:id="rId51"/>
    <p:sldId id="322" r:id="rId52"/>
    <p:sldId id="323" r:id="rId53"/>
    <p:sldId id="300" r:id="rId54"/>
    <p:sldId id="298" r:id="rId55"/>
    <p:sldId id="299" r:id="rId56"/>
    <p:sldId id="301" r:id="rId57"/>
    <p:sldId id="302" r:id="rId58"/>
    <p:sldId id="303" r:id="rId59"/>
    <p:sldId id="307" r:id="rId60"/>
    <p:sldId id="304" r:id="rId61"/>
    <p:sldId id="305" r:id="rId62"/>
    <p:sldId id="306" r:id="rId63"/>
    <p:sldId id="308" r:id="rId64"/>
    <p:sldId id="309" r:id="rId65"/>
    <p:sldId id="310" r:id="rId66"/>
    <p:sldId id="324" r:id="rId67"/>
    <p:sldId id="311" r:id="rId6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3" autoAdjust="0"/>
    <p:restoredTop sz="60580" autoAdjust="0"/>
  </p:normalViewPr>
  <p:slideViewPr>
    <p:cSldViewPr>
      <p:cViewPr>
        <p:scale>
          <a:sx n="71" d="100"/>
          <a:sy n="71" d="100"/>
        </p:scale>
        <p:origin x="-1392" y="-21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F2E42-3416-420B-AA21-26B10106F01A}" type="datetimeFigureOut">
              <a:rPr lang="en-US" smtClean="0"/>
              <a:pPr/>
              <a:t>11/11/2017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72325-88EC-4235-B8DB-087A387230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272325-88EC-4235-B8DB-087A3872303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C688D-FC7B-427B-B2F2-AB239C7D7844}" type="datetimeFigureOut">
              <a:rPr lang="en-US" smtClean="0"/>
              <a:pPr/>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0D15E-5FE5-40AA-9981-407293B0FE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7"/>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CCC688D-FC7B-427B-B2F2-AB239C7D7844}" type="datetimeFigureOut">
              <a:rPr lang="en-US" smtClean="0"/>
              <a:pPr/>
              <a:t>11/11/2017</a:t>
            </a:fld>
            <a:endParaRPr lang="en-US"/>
          </a:p>
        </p:txBody>
      </p:sp>
      <p:sp>
        <p:nvSpPr>
          <p:cNvPr id="5" name="Footer Placeholder 4"/>
          <p:cNvSpPr>
            <a:spLocks noGrp="1"/>
          </p:cNvSpPr>
          <p:nvPr>
            <p:ph type="ftr" sz="quarter" idx="3"/>
          </p:nvPr>
        </p:nvSpPr>
        <p:spPr>
          <a:xfrm>
            <a:off x="3124200" y="5296967"/>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7"/>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A30D15E-5FE5-40AA-9981-407293B0FE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fa.wikipedia.org/wiki/%D8%B4%DB%8C%D8%B1%D8%A7%D8%B2" TargetMode="External"/><Relationship Id="rId7" Type="http://schemas.openxmlformats.org/officeDocument/2006/relationships/hyperlink" Target="http://fa.wikipedia.org/wiki/%D9%BE%D8%B1%D9%88%D9%86%D8%AF%D9%87:Khan_bazaar_vakil_shiraz.jpg" TargetMode="External"/><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hyperlink" Target="http://fa.wikipedia.org/wiki/%D8%AD%D9%85%D8%A7%D9%85_%D9%88%DA%A9%DB%8C%D9%84" TargetMode="External"/><Relationship Id="rId5" Type="http://schemas.openxmlformats.org/officeDocument/2006/relationships/hyperlink" Target="http://fa.wikipedia.org/wiki/%D9%85%D8%B3%D8%AC%D8%AF_%D9%88%DA%A9%DB%8C%D9%84" TargetMode="External"/><Relationship Id="rId4" Type="http://schemas.openxmlformats.org/officeDocument/2006/relationships/hyperlink" Target="http://fa.wikipedia.org/wiki/%D8%A7%DB%8C%D8%B1%D8%A7%D9%86"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hyperlink" Target="http://fa.wikipedia.org/w/index.php?title=%D8%B7%D8%A7%D9%82_%D8%B6%D8%B1%D8%A8%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hyperlink" Target="http://fa.wikipedia.org/wiki/%D8%B4%D8%A7%D9%87_%D8%B9%D8%A8%D8%A7%D8%B3" TargetMode="External"/><Relationship Id="rId5" Type="http://schemas.openxmlformats.org/officeDocument/2006/relationships/hyperlink" Target="http://fa.wikipedia.org/wiki/%D8%A7%D8%B5%D9%81%D9%87%D8%A7%D9%86" TargetMode="External"/><Relationship Id="rId4" Type="http://schemas.openxmlformats.org/officeDocument/2006/relationships/hyperlink" Target="http://fa.wikipedia.org/wiki/%D8%A8%D8%A7%D8%B2%D8%A7%D8%B1_%D9%82%DB%8C%D8%B5%D8%B1%DB%8C%D9%87_%D9%84%D8%A7%D8%B1"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fa.wikipedia.org/wiki/%D8%B3%D8%B1%D8%A7%DB%8C_%D9%85%D8%B4%DB%8C%D8%B1" TargetMode="External"/><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4.jpeg"/><Relationship Id="rId4" Type="http://schemas.openxmlformats.org/officeDocument/2006/relationships/hyperlink" Target="http://fa.wikipedia.org/wiki/%D9%BE%D8%B1%D9%88%D9%86%D8%AF%D9%87:Shiraz_-_Bazaar-e_Vakil.jpg"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6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6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fa.wikipedia.org/wiki/%D8%A8%D8%A7%D8%B2%D8%A7%D8%B1_%D9%88%DA%A9%DB%8C%D9%84" TargetMode="External"/><Relationship Id="rId2" Type="http://schemas.openxmlformats.org/officeDocument/2006/relationships/hyperlink" Target="http://www.ichodoc.ir/p-a/CHANGED/162/html/162-60.HTM" TargetMode="External"/><Relationship Id="rId1" Type="http://schemas.openxmlformats.org/officeDocument/2006/relationships/slideLayout" Target="../slideLayouts/slideLayout2.xml"/><Relationship Id="rId4" Type="http://schemas.openxmlformats.org/officeDocument/2006/relationships/hyperlink" Target="http://iranshahrpedia.ir/fa/%D9%BE%D8%B1%D9%88%D9%86%D8%AF%D9%87%E2%80%8C%D9%87%D8%A7%DB%8C_%D8%A2%D8%AB%D8%A7%D8%B1_%D8%AB%D8%A8%D8%AA%E2%80%8C%D8%B4%D8%AF%DB%80_%D8%A7%DB%8C%D8%B1%D8%A7%D9%86_%D8%AF%D8%B1_%D9%81%D9%87%D8%B1%D8%B3%D8%AA_%D8%A2%D8%AB%D8%A7%D8%B1_%D9%85%D9%84%DB%8C"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277.jpg"/>
          <p:cNvPicPr>
            <a:picLocks noChangeAspect="1" noChangeArrowheads="1"/>
          </p:cNvPicPr>
          <p:nvPr/>
        </p:nvPicPr>
        <p:blipFill>
          <a:blip r:embed="rId2" cstate="print"/>
          <a:srcRect/>
          <a:stretch>
            <a:fillRect/>
          </a:stretch>
        </p:blipFill>
        <p:spPr bwMode="auto">
          <a:xfrm>
            <a:off x="6629405" y="0"/>
            <a:ext cx="2582885"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81400" y="266700"/>
            <a:ext cx="2971802" cy="3908762"/>
          </a:xfrm>
          <a:prstGeom prst="rect">
            <a:avLst/>
          </a:prstGeom>
          <a:noFill/>
        </p:spPr>
        <p:txBody>
          <a:bodyPr wrap="square" rtlCol="0">
            <a:spAutoFit/>
          </a:bodyPr>
          <a:lstStyle/>
          <a:p>
            <a:pPr algn="r"/>
            <a:r>
              <a:rPr lang="fa-IR" sz="8800" dirty="0" smtClean="0">
                <a:latin typeface="+mj-lt"/>
                <a:cs typeface="B Arshia" pitchFamily="2" charset="-78"/>
              </a:rPr>
              <a:t> بازار های   سنتی ایران</a:t>
            </a:r>
            <a:endParaRPr lang="fa-IR" dirty="0" smtClean="0"/>
          </a:p>
          <a:p>
            <a:pPr algn="r"/>
            <a:endParaRPr lang="fa-IR" dirty="0"/>
          </a:p>
          <a:p>
            <a:pPr algn="r" rtl="1"/>
            <a:r>
              <a:rPr lang="fa-IR" dirty="0" smtClean="0"/>
              <a:t>                                  </a:t>
            </a:r>
            <a:r>
              <a:rPr lang="fa-IR" sz="3600" dirty="0" smtClean="0"/>
              <a:t>براساس اقلیم</a:t>
            </a:r>
            <a:endParaRPr 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t="-16000" b="-16000"/>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371600" y="723900"/>
            <a:ext cx="7162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بازارهاي روستايي:</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بيشتر به صورت ادواري و در ارتباط با تعدادي از روستاهاي مجاور هم و متناسب با ميزان توليد آنها به صورت سالانه، ماهانه و هفتگي و  ... شكل مي‌گيرد.</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بازارهاي عشايري: </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نيز اغلب به صورت فصلي و براي مبادله محصولات دامي و دستي عشاير كه در فصول خاصي توليد مي‌شود، به وجود مي‌آيد. اين بازارها در پيوند با بازارهاي روستايي و در ارتباط با بازارهاي شهري شبكه كاملي را تشكيل مي‌‌دهند. </a:t>
            </a:r>
          </a:p>
          <a:p>
            <a:pPr marL="0" marR="0" lvl="0" indent="180975" algn="r"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بازارهاي شهري:</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ازارهايي كه در شهرها و يا محدوده آنها شكل مي‌گيرد متناسب با كاركرد خود، اشكال و معاني متفاوتي دارند. </a:t>
            </a:r>
          </a:p>
          <a:p>
            <a:pPr marL="0" marR="0" lvl="0" indent="180975" algn="r" defTabSz="914400" rtl="1" eaLnBrk="0" fontAlgn="base" latinLnBrk="0" hangingPunct="0">
              <a:lnSpc>
                <a:spcPct val="100000"/>
              </a:lnSpc>
              <a:spcBef>
                <a:spcPct val="0"/>
              </a:spcBef>
              <a:spcAft>
                <a:spcPct val="0"/>
              </a:spcAft>
              <a:buClrTx/>
              <a:buSzTx/>
              <a:buFontTx/>
              <a:buNone/>
              <a:tabLst/>
            </a:pP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bright="14000"/>
          </a:blip>
          <a:srcRect/>
          <a:stretch>
            <a:fillRect t="-16000" b="-1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90800" y="495309"/>
            <a:ext cx="56388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rPr>
              <a:t>... عوامل محيطي</a:t>
            </a:r>
            <a:r>
              <a:rPr kumimoji="0" lang="en-US" altLang="zh-TW" sz="2000" b="1"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rPr>
              <a:t> </a:t>
            </a:r>
            <a:r>
              <a:rPr kumimoji="0" lang="fa-IR" altLang="zh-TW" sz="2000" b="1" i="0" u="none" strike="noStrike" cap="none" normalizeH="0" dirty="0" smtClean="0">
                <a:ln>
                  <a:noFill/>
                </a:ln>
                <a:solidFill>
                  <a:schemeClr val="tx1">
                    <a:lumMod val="95000"/>
                    <a:lumOff val="5000"/>
                  </a:schemeClr>
                </a:solidFill>
                <a:effectLst/>
                <a:latin typeface="Calibri" pitchFamily="34" charset="0"/>
                <a:ea typeface="Times New Roman" pitchFamily="18" charset="0"/>
                <a:cs typeface="B Nazanin" pitchFamily="2" charset="-78"/>
              </a:rPr>
              <a:t> در شکل گیری بازار</a:t>
            </a:r>
            <a:r>
              <a:rPr kumimoji="0" lang="fa-IR" altLang="zh-TW" sz="2000" b="1"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rPr>
              <a:t> (توپوگرافي ، آب، اقليم و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en-US" altLang="zh-TW" b="1"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endParaRP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rPr>
              <a:t> </a:t>
            </a:r>
            <a:r>
              <a:rPr kumimoji="0" lang="fa-IR" altLang="zh-TW"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rPr>
              <a:t>عوامل محيطي در شكل منطقي بخشيدن به بافت شهرها و تركيب معماري                                                              بازارها تأثير عمده‌اي داشته است.که یکی از این عوامل اقلیم است.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en-US" altLang="zh-TW"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180975" algn="r" defTabSz="914400" rtl="0"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lumMod val="95000"/>
                    <a:lumOff val="5000"/>
                  </a:schemeClr>
                </a:solidFill>
                <a:effectLst/>
                <a:latin typeface="Calibri" pitchFamily="34" charset="0"/>
                <a:ea typeface="Times New Roman" pitchFamily="18" charset="0"/>
                <a:cs typeface="B Nazanin" pitchFamily="2" charset="-78"/>
              </a:rPr>
              <a:t>به طور كلي از لحاظ كالبدي، در اقليم‌هاي مختلف، تفاوت‌هايي بين بازارها وجود دارد</a:t>
            </a:r>
            <a:r>
              <a:rPr lang="fa-IR" altLang="zh-TW" baseline="0" dirty="0" smtClean="0">
                <a:solidFill>
                  <a:schemeClr val="tx1">
                    <a:lumMod val="95000"/>
                    <a:lumOff val="5000"/>
                  </a:schemeClr>
                </a:solidFill>
                <a:latin typeface="Calibri" pitchFamily="34" charset="0"/>
                <a:ea typeface="Times New Roman" pitchFamily="18" charset="0"/>
                <a:cs typeface="B Nazanin" pitchFamily="2" charset="-78"/>
              </a:rPr>
              <a:t>.</a:t>
            </a:r>
            <a:endParaRPr kumimoji="0" lang="fa-IR" altLang="zh-TW" i="0" u="none" strike="noStrike" cap="none" normalizeH="0" dirty="0" smtClean="0">
              <a:ln>
                <a:noFill/>
              </a:ln>
              <a:solidFill>
                <a:schemeClr val="tx1">
                  <a:lumMod val="95000"/>
                  <a:lumOff val="5000"/>
                </a:schemeClr>
              </a:solidFill>
              <a:effectLst/>
              <a:latin typeface="Calibri" pitchFamily="34" charset="0"/>
              <a:ea typeface="Times New Roman" pitchFamily="18" charset="0"/>
              <a:cs typeface="B Nazanin" pitchFamily="2" charset="-78"/>
            </a:endParaRPr>
          </a:p>
          <a:p>
            <a:pPr marL="0" marR="0" lvl="0" indent="180975" algn="r" defTabSz="914400" rtl="0" eaLnBrk="0" fontAlgn="base" latinLnBrk="0" hangingPunct="0">
              <a:lnSpc>
                <a:spcPct val="100000"/>
              </a:lnSpc>
              <a:spcBef>
                <a:spcPct val="0"/>
              </a:spcBef>
              <a:spcAft>
                <a:spcPct val="0"/>
              </a:spcAft>
              <a:buClrTx/>
              <a:buSzTx/>
              <a:buFontTx/>
              <a:buNone/>
              <a:tabLst/>
            </a:pPr>
            <a:r>
              <a:rPr lang="fa-IR" altLang="zh-TW" dirty="0" smtClean="0">
                <a:solidFill>
                  <a:schemeClr val="tx1">
                    <a:lumMod val="95000"/>
                    <a:lumOff val="5000"/>
                  </a:schemeClr>
                </a:solidFill>
                <a:latin typeface="Calibri" pitchFamily="34" charset="0"/>
                <a:ea typeface="Times New Roman" pitchFamily="18" charset="0"/>
                <a:cs typeface="B Nazanin" pitchFamily="2" charset="-78"/>
              </a:rPr>
              <a:t>1)بازار در کرانه های جنوبی دریای خزر(اقلیم معتدل و مرطوب)</a:t>
            </a:r>
          </a:p>
          <a:p>
            <a:pPr marL="0" marR="0" lvl="0" indent="180975" algn="r" defTabSz="914400" rtl="0" eaLnBrk="0" fontAlgn="base" latinLnBrk="0" hangingPunct="0">
              <a:lnSpc>
                <a:spcPct val="100000"/>
              </a:lnSpc>
              <a:spcBef>
                <a:spcPct val="0"/>
              </a:spcBef>
              <a:spcAft>
                <a:spcPct val="0"/>
              </a:spcAft>
              <a:buClrTx/>
              <a:buSzTx/>
              <a:buFontTx/>
              <a:buNone/>
              <a:tabLst/>
            </a:pPr>
            <a:endParaRPr lang="fa-IR" altLang="zh-TW" dirty="0" smtClean="0">
              <a:solidFill>
                <a:schemeClr val="tx1">
                  <a:lumMod val="95000"/>
                  <a:lumOff val="5000"/>
                </a:schemeClr>
              </a:solidFill>
              <a:latin typeface="Calibri" pitchFamily="34" charset="0"/>
              <a:ea typeface="Times New Roman" pitchFamily="18" charset="0"/>
              <a:cs typeface="B Nazanin" pitchFamily="2" charset="-78"/>
            </a:endParaRPr>
          </a:p>
          <a:p>
            <a:pPr marL="0" marR="0" lvl="0" indent="180975" algn="r" defTabSz="914400" rtl="0" eaLnBrk="0" fontAlgn="base" latinLnBrk="0" hangingPunct="0">
              <a:lnSpc>
                <a:spcPct val="100000"/>
              </a:lnSpc>
              <a:spcBef>
                <a:spcPct val="0"/>
              </a:spcBef>
              <a:spcAft>
                <a:spcPct val="0"/>
              </a:spcAft>
              <a:buClrTx/>
              <a:buSzTx/>
              <a:buFontTx/>
              <a:buNone/>
              <a:tabLst/>
            </a:pPr>
            <a:r>
              <a:rPr kumimoji="0" lang="fa-IR" altLang="zh-TW" i="0" u="none" strike="noStrike" cap="none" normalizeH="0" dirty="0" smtClean="0">
                <a:ln>
                  <a:noFill/>
                </a:ln>
                <a:solidFill>
                  <a:schemeClr val="tx1">
                    <a:lumMod val="95000"/>
                    <a:lumOff val="5000"/>
                  </a:schemeClr>
                </a:solidFill>
                <a:effectLst/>
                <a:latin typeface="Calibri" pitchFamily="34" charset="0"/>
                <a:ea typeface="Times New Roman" pitchFamily="18" charset="0"/>
                <a:cs typeface="B Nazanin" pitchFamily="2" charset="-78"/>
              </a:rPr>
              <a:t>2)در کرانه ی شمالی خلیج فارس(اقلیم گرم و مرطوب)</a:t>
            </a:r>
          </a:p>
          <a:p>
            <a:pPr marL="0" marR="0" lvl="0" indent="180975" algn="r" defTabSz="914400" rtl="0" eaLnBrk="0" fontAlgn="base" latinLnBrk="0" hangingPunct="0">
              <a:lnSpc>
                <a:spcPct val="100000"/>
              </a:lnSpc>
              <a:spcBef>
                <a:spcPct val="0"/>
              </a:spcBef>
              <a:spcAft>
                <a:spcPct val="0"/>
              </a:spcAft>
              <a:buClrTx/>
              <a:buSzTx/>
              <a:buFontTx/>
              <a:buNone/>
              <a:tabLst/>
            </a:pPr>
            <a:endParaRPr kumimoji="0" lang="fa-IR" altLang="zh-TW" i="0" u="none" strike="noStrike" cap="none" normalizeH="0" dirty="0" smtClean="0">
              <a:ln>
                <a:noFill/>
              </a:ln>
              <a:solidFill>
                <a:schemeClr val="tx1">
                  <a:lumMod val="95000"/>
                  <a:lumOff val="5000"/>
                </a:schemeClr>
              </a:solidFill>
              <a:effectLst/>
              <a:latin typeface="Calibri" pitchFamily="34" charset="0"/>
              <a:ea typeface="Times New Roman" pitchFamily="18" charset="0"/>
              <a:cs typeface="B Nazanin" pitchFamily="2" charset="-78"/>
            </a:endParaRPr>
          </a:p>
          <a:p>
            <a:pPr marL="0" marR="0" lvl="0" indent="180975" algn="r" defTabSz="914400" rtl="0" eaLnBrk="0" fontAlgn="base" latinLnBrk="0" hangingPunct="0">
              <a:lnSpc>
                <a:spcPct val="100000"/>
              </a:lnSpc>
              <a:spcBef>
                <a:spcPct val="0"/>
              </a:spcBef>
              <a:spcAft>
                <a:spcPct val="0"/>
              </a:spcAft>
              <a:buClrTx/>
              <a:buSzTx/>
              <a:buFontTx/>
              <a:buNone/>
              <a:tabLst/>
            </a:pPr>
            <a:r>
              <a:rPr kumimoji="0" lang="fa-IR" altLang="zh-TW" i="0" u="none" strike="noStrike" cap="none" normalizeH="0" dirty="0" smtClean="0">
                <a:ln>
                  <a:noFill/>
                </a:ln>
                <a:solidFill>
                  <a:schemeClr val="tx1">
                    <a:lumMod val="95000"/>
                    <a:lumOff val="5000"/>
                  </a:schemeClr>
                </a:solidFill>
                <a:effectLst/>
                <a:latin typeface="Calibri" pitchFamily="34" charset="0"/>
                <a:ea typeface="Times New Roman" pitchFamily="18" charset="0"/>
                <a:cs typeface="B Nazanin" pitchFamily="2" charset="-78"/>
              </a:rPr>
              <a:t>3)در نواحی کوهستانی و مرتفع(سرد وکوهستانی)</a:t>
            </a:r>
          </a:p>
          <a:p>
            <a:pPr marL="0" marR="0" lvl="0" indent="180975" algn="r" defTabSz="914400" rtl="0" eaLnBrk="0" fontAlgn="base" latinLnBrk="0" hangingPunct="0">
              <a:lnSpc>
                <a:spcPct val="100000"/>
              </a:lnSpc>
              <a:spcBef>
                <a:spcPct val="0"/>
              </a:spcBef>
              <a:spcAft>
                <a:spcPct val="0"/>
              </a:spcAft>
              <a:buClrTx/>
              <a:buSzTx/>
              <a:buFontTx/>
              <a:buNone/>
              <a:tabLst/>
            </a:pPr>
            <a:endParaRPr lang="fa-IR" altLang="zh-TW" dirty="0" smtClean="0">
              <a:solidFill>
                <a:schemeClr val="tx1">
                  <a:lumMod val="95000"/>
                  <a:lumOff val="5000"/>
                </a:schemeClr>
              </a:solidFill>
              <a:latin typeface="Calibri" pitchFamily="34" charset="0"/>
              <a:ea typeface="Times New Roman" pitchFamily="18" charset="0"/>
              <a:cs typeface="B Nazanin" pitchFamily="2" charset="-78"/>
            </a:endParaRPr>
          </a:p>
          <a:p>
            <a:pPr marL="0" marR="0" lvl="0" indent="180975" algn="r" defTabSz="914400" rtl="0" eaLnBrk="0" fontAlgn="base" latinLnBrk="0" hangingPunct="0">
              <a:lnSpc>
                <a:spcPct val="100000"/>
              </a:lnSpc>
              <a:spcBef>
                <a:spcPct val="0"/>
              </a:spcBef>
              <a:spcAft>
                <a:spcPct val="0"/>
              </a:spcAft>
              <a:buClrTx/>
              <a:buSzTx/>
              <a:buFontTx/>
              <a:buNone/>
              <a:tabLst/>
            </a:pPr>
            <a:r>
              <a:rPr lang="fa-IR" altLang="zh-TW" dirty="0" smtClean="0">
                <a:solidFill>
                  <a:schemeClr val="tx1">
                    <a:lumMod val="95000"/>
                    <a:lumOff val="5000"/>
                  </a:schemeClr>
                </a:solidFill>
                <a:latin typeface="Calibri" pitchFamily="34" charset="0"/>
                <a:ea typeface="Times New Roman" pitchFamily="18" charset="0"/>
                <a:cs typeface="B Nazanin" pitchFamily="2" charset="-78"/>
              </a:rPr>
              <a:t>4)گرم و خشک</a:t>
            </a:r>
            <a:endParaRPr kumimoji="0" lang="fa-IR" altLang="zh-TW" i="0" u="none" strike="noStrike" cap="none" normalizeH="0" dirty="0" smtClean="0">
              <a:ln>
                <a:noFill/>
              </a:ln>
              <a:solidFill>
                <a:schemeClr val="tx1">
                  <a:lumMod val="95000"/>
                  <a:lumOff val="5000"/>
                </a:schemeClr>
              </a:solidFill>
              <a:effectLst/>
              <a:latin typeface="Calibri" pitchFamily="34" charset="0"/>
              <a:ea typeface="Times New Roman" pitchFamily="18" charset="0"/>
              <a:cs typeface="B Nazanin" pitchFamily="2" charset="-78"/>
            </a:endParaRPr>
          </a:p>
          <a:p>
            <a:pPr marL="0" marR="0" lvl="0" indent="180975" algn="r" defTabSz="914400" rtl="0" eaLnBrk="0" fontAlgn="base" latinLnBrk="0" hangingPunct="0">
              <a:lnSpc>
                <a:spcPct val="100000"/>
              </a:lnSpc>
              <a:spcBef>
                <a:spcPct val="0"/>
              </a:spcBef>
              <a:spcAft>
                <a:spcPct val="0"/>
              </a:spcAft>
              <a:buClrTx/>
              <a:buSzTx/>
              <a:buFontTx/>
              <a:buNone/>
              <a:tabLst/>
            </a:pPr>
            <a:endParaRPr kumimoji="0" lang="en-US" altLang="zh-TW"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Tree>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0" scaled="0"/>
        </a:gradFill>
        <a:effectLst/>
      </p:bgPr>
    </p:bg>
    <p:spTree>
      <p:nvGrpSpPr>
        <p:cNvPr id="1" name=""/>
        <p:cNvGrpSpPr/>
        <p:nvPr/>
      </p:nvGrpSpPr>
      <p:grpSpPr>
        <a:xfrm>
          <a:off x="0" y="0"/>
          <a:ext cx="0" cy="0"/>
          <a:chOff x="0" y="0"/>
          <a:chExt cx="0" cy="0"/>
        </a:xfrm>
      </p:grpSpPr>
      <p:sp>
        <p:nvSpPr>
          <p:cNvPr id="3" name="TextBox 2"/>
          <p:cNvSpPr txBox="1"/>
          <p:nvPr/>
        </p:nvSpPr>
        <p:spPr>
          <a:xfrm>
            <a:off x="609600" y="1409700"/>
            <a:ext cx="8077200" cy="369332"/>
          </a:xfrm>
          <a:prstGeom prst="rect">
            <a:avLst/>
          </a:prstGeom>
          <a:noFill/>
        </p:spPr>
        <p:txBody>
          <a:bodyPr wrap="square" rtlCol="0">
            <a:spAutoFit/>
          </a:bodyPr>
          <a:lstStyle/>
          <a:p>
            <a:pPr algn="r"/>
            <a:endParaRPr lang="en-US" dirty="0"/>
          </a:p>
        </p:txBody>
      </p:sp>
      <p:sp>
        <p:nvSpPr>
          <p:cNvPr id="20482" name="Rectangle 2"/>
          <p:cNvSpPr>
            <a:spLocks noChangeArrowheads="1"/>
          </p:cNvSpPr>
          <p:nvPr/>
        </p:nvSpPr>
        <p:spPr bwMode="auto">
          <a:xfrm>
            <a:off x="1676400" y="571504"/>
            <a:ext cx="7162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در كرانه‌ي جنوبي درياي خزر </a:t>
            </a:r>
            <a:r>
              <a:rPr kumimoji="0" lang="fa-IR" altLang="zh-TW"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(اقليم معتدل و مرطوب)، </a:t>
            </a:r>
          </a:p>
          <a:p>
            <a:pPr marL="0" marR="0" lvl="0" indent="180975" algn="justLow" defTabSz="914400" rtl="1" eaLnBrk="1" fontAlgn="base" latinLnBrk="0" hangingPunct="1">
              <a:lnSpc>
                <a:spcPct val="100000"/>
              </a:lnSpc>
              <a:spcBef>
                <a:spcPct val="0"/>
              </a:spcBef>
              <a:spcAft>
                <a:spcPct val="0"/>
              </a:spcAft>
              <a:buClrTx/>
              <a:buSzTx/>
              <a:buFontTx/>
              <a:buNone/>
              <a:tabLst/>
            </a:pPr>
            <a:endParaRPr lang="fa-IR" altLang="zh-TW" sz="1400" dirty="0" smtClean="0">
              <a:latin typeface="Calibri" pitchFamily="34" charset="0"/>
              <a:ea typeface="Times New Roman" pitchFamily="18" charset="0"/>
              <a:cs typeface="B Nazanin" pitchFamily="2" charset="-78"/>
            </a:endParaRPr>
          </a:p>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كرانه‌ي درياي خزر به لحاظ رطوبت و بارندگي بسيار زياد، راسته‌هاي بازار غالباً طاق ندارند و فقط بام شيبدار حجره‌ها از دو طرف تا حدودي فضاي بالاي راسته ها را مي‌پوشاند و در هنگام بارندگي مانع از ريزش باران بر روي عابرين مي‌شود. همچنين كف راسته‌هاي بازار معمولاً از دو طرف قدري به سمت وسط راسته شيب دارند تا آب باران به‌ مجراي باريكي كه از وسط راسته مي‌گذرد هدايت و نهايتاً به نهر و يا رودخانه ريخته شود. به‌علاوه اگر راسته‌ها طاق داشته باشند، جريان طبيعي باد درسطح شهر نخواهد توانست هواي مرطوب و سنگين درفضاي بازار را جابه‌جا كند. </a:t>
            </a: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بازارها مانند ساير ساختمان‌ها در اين كناره، فاقد زيرزمين هستند.» (قباديان، بي‌تا، ص 179-181)</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3" name="Picture 3"/>
          <p:cNvPicPr>
            <a:picLocks noChangeAspect="1" noChangeArrowheads="1"/>
          </p:cNvPicPr>
          <p:nvPr/>
        </p:nvPicPr>
        <p:blipFill>
          <a:blip r:embed="rId2" cstate="print"/>
          <a:srcRect/>
          <a:stretch>
            <a:fillRect/>
          </a:stretch>
        </p:blipFill>
        <p:spPr bwMode="auto">
          <a:xfrm>
            <a:off x="381000" y="3162300"/>
            <a:ext cx="3251200" cy="2133600"/>
          </a:xfrm>
          <a:prstGeom prst="rect">
            <a:avLst/>
          </a:prstGeom>
          <a:noFill/>
          <a:ln w="9525">
            <a:noFill/>
            <a:miter lim="800000"/>
            <a:headEnd/>
            <a:tailEnd/>
          </a:ln>
          <a:effectLst/>
        </p:spPr>
      </p:pic>
    </p:spTree>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762000" y="723900"/>
            <a:ext cx="8077200" cy="369332"/>
          </a:xfrm>
          <a:prstGeom prst="rect">
            <a:avLst/>
          </a:prstGeom>
          <a:noFill/>
        </p:spPr>
        <p:txBody>
          <a:bodyPr wrap="square" rtlCol="0">
            <a:spAutoFit/>
          </a:bodyPr>
          <a:lstStyle/>
          <a:p>
            <a:endParaRPr lang="en-US" dirty="0"/>
          </a:p>
        </p:txBody>
      </p:sp>
      <p:sp>
        <p:nvSpPr>
          <p:cNvPr id="21505" name="Rectangle 1"/>
          <p:cNvSpPr>
            <a:spLocks noChangeArrowheads="1"/>
          </p:cNvSpPr>
          <p:nvPr/>
        </p:nvSpPr>
        <p:spPr bwMode="auto">
          <a:xfrm>
            <a:off x="6096000" y="419104"/>
            <a:ext cx="3505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TW" sz="32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رشت:</a:t>
            </a:r>
            <a:endParaRPr kumimoji="0" lang="fa-IR" altLang="zh-TW"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762000" y="1028708"/>
            <a:ext cx="8077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چگونگي شكل‌گيري و تكامل بازار </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نحوه‌ي شكل‌گيري و توسعه‌ي بازار در رشت متفاوت با ساخت و چگونگي شكل‌گيري اغلب بازارهاي ايران بوده است.</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رشت چندين بار بر اثر زمين‌لرزه، حريق و ... آسيب‌هاي شديد ديده و در مراحـل مختـلف تاريخـي </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اماكن و عناصر آن تخريب و بازسازي شده است. به همين دليل در روند شكل‌گيري و تكامل خود، نسبت به بازارهاي ديگر كشور دچار تحولات و تغييرات بيشتري شده است. </a:t>
            </a:r>
            <a:endParaRPr kumimoji="0" lang="fa-IR" altLang="zh-TW"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descr="E:\aks\IMG_1033.JPG"/>
          <p:cNvPicPr>
            <a:picLocks noChangeAspect="1" noChangeArrowheads="1"/>
          </p:cNvPicPr>
          <p:nvPr/>
        </p:nvPicPr>
        <p:blipFill>
          <a:blip r:embed="rId2" cstate="print"/>
          <a:srcRect/>
          <a:stretch>
            <a:fillRect/>
          </a:stretch>
        </p:blipFill>
        <p:spPr bwMode="auto">
          <a:xfrm>
            <a:off x="990600" y="2400300"/>
            <a:ext cx="6553200" cy="2514600"/>
          </a:xfrm>
          <a:prstGeom prst="rect">
            <a:avLst/>
          </a:prstGeom>
          <a:noFill/>
        </p:spPr>
      </p:pic>
      <p:sp>
        <p:nvSpPr>
          <p:cNvPr id="7" name="TextBox 6"/>
          <p:cNvSpPr txBox="1"/>
          <p:nvPr/>
        </p:nvSpPr>
        <p:spPr>
          <a:xfrm>
            <a:off x="1676400" y="4914904"/>
            <a:ext cx="5867400" cy="276999"/>
          </a:xfrm>
          <a:prstGeom prst="rect">
            <a:avLst/>
          </a:prstGeom>
          <a:noFill/>
        </p:spPr>
        <p:txBody>
          <a:bodyPr wrap="square" rtlCol="0">
            <a:spAutoFit/>
          </a:bodyPr>
          <a:lstStyle/>
          <a:p>
            <a:pPr algn="r"/>
            <a:r>
              <a:rPr lang="fa-IR" sz="1200" dirty="0" smtClean="0"/>
              <a:t>نقشه شهر  رشت و بازار در زمان ناصردالین شاه</a:t>
            </a:r>
            <a:endParaRPr lang="en-US" sz="1200" dirty="0"/>
          </a:p>
        </p:txBody>
      </p:sp>
    </p:spTree>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gra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4600" y="266700"/>
            <a:ext cx="62484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خصوصيات كالبدي </a:t>
            </a:r>
            <a:endParaRPr kumimoji="0" lang="en-US" altLang="zh-TW"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رابينو بين سال‌هاي 1324 تا 1330ش. كنسول يار انگليس در شهر رشت بوده است و در كتاب ولايات دارالمرز درباره بازار رشت چنين مي‌نويسد :«... بازار شامل راسته‌اي مركب از سه يا چهار كوچه تنگ موازي با هم است كه به كوچه هاي ديگري كه به طور عمودي آنها را قطع كرده است مربوط مي‌‌باشد و داراي كاروانسراهاي زيادي است كه همه از دكان‌هاي نزديك به هم و انبار تشكيل شده است. اين بازارها خوب سنگفرش شده است، ولي مانند بازارهاي ساير شهرهاي ايران نيست. در شهرهاي ديگر ايران بازار توسط سقف‌هاي گنبدي يا منحني شكل پوشيده شده است. اما در رشت بازار مسقف نيست بلكه سايه‌بان‌هايي در آن ساخته‌‌اند كه سبب مي‌شود پياده‌روها از باران و آفتاب محفوظ بماند. </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2" name="Picture 4" descr="E:\aks\IMG_1036.JPG"/>
          <p:cNvPicPr>
            <a:picLocks noChangeAspect="1" noChangeArrowheads="1"/>
          </p:cNvPicPr>
          <p:nvPr/>
        </p:nvPicPr>
        <p:blipFill>
          <a:blip r:embed="rId2" cstate="print"/>
          <a:srcRect/>
          <a:stretch>
            <a:fillRect/>
          </a:stretch>
        </p:blipFill>
        <p:spPr bwMode="auto">
          <a:xfrm>
            <a:off x="762000" y="2552700"/>
            <a:ext cx="3860800" cy="2590800"/>
          </a:xfrm>
          <a:prstGeom prst="rect">
            <a:avLst/>
          </a:prstGeom>
          <a:noFill/>
        </p:spPr>
      </p:pic>
      <p:pic>
        <p:nvPicPr>
          <p:cNvPr id="22536" name="Picture 8" descr="E:\aks\IMG_1038.JPG"/>
          <p:cNvPicPr>
            <a:picLocks noChangeAspect="1" noChangeArrowheads="1"/>
          </p:cNvPicPr>
          <p:nvPr/>
        </p:nvPicPr>
        <p:blipFill>
          <a:blip r:embed="rId3" cstate="print"/>
          <a:srcRect/>
          <a:stretch>
            <a:fillRect/>
          </a:stretch>
        </p:blipFill>
        <p:spPr bwMode="auto">
          <a:xfrm>
            <a:off x="5638800" y="2628900"/>
            <a:ext cx="3251200" cy="2514600"/>
          </a:xfrm>
          <a:prstGeom prst="rect">
            <a:avLst/>
          </a:prstGeom>
          <a:noFill/>
        </p:spPr>
      </p:pic>
      <p:sp>
        <p:nvSpPr>
          <p:cNvPr id="11" name="TextBox 10"/>
          <p:cNvSpPr txBox="1"/>
          <p:nvPr/>
        </p:nvSpPr>
        <p:spPr>
          <a:xfrm>
            <a:off x="5943600" y="4914900"/>
            <a:ext cx="3048000" cy="261610"/>
          </a:xfrm>
          <a:prstGeom prst="rect">
            <a:avLst/>
          </a:prstGeom>
          <a:noFill/>
        </p:spPr>
        <p:txBody>
          <a:bodyPr wrap="square" rtlCol="0">
            <a:spAutoFit/>
          </a:bodyPr>
          <a:lstStyle/>
          <a:p>
            <a:pPr algn="r"/>
            <a:r>
              <a:rPr lang="fa-IR" sz="1100" b="1" dirty="0" smtClean="0"/>
              <a:t>سایبان های جدید راسته بازار رشت</a:t>
            </a:r>
            <a:endParaRPr lang="en-US" sz="1100" b="1" dirty="0"/>
          </a:p>
        </p:txBody>
      </p:sp>
      <p:sp>
        <p:nvSpPr>
          <p:cNvPr id="12" name="TextBox 11"/>
          <p:cNvSpPr txBox="1"/>
          <p:nvPr/>
        </p:nvSpPr>
        <p:spPr>
          <a:xfrm>
            <a:off x="1524000" y="5143500"/>
            <a:ext cx="3124200" cy="261610"/>
          </a:xfrm>
          <a:prstGeom prst="rect">
            <a:avLst/>
          </a:prstGeom>
          <a:noFill/>
        </p:spPr>
        <p:txBody>
          <a:bodyPr wrap="square" rtlCol="0">
            <a:spAutoFit/>
          </a:bodyPr>
          <a:lstStyle/>
          <a:p>
            <a:pPr algn="r"/>
            <a:r>
              <a:rPr lang="fa-IR" sz="1100" b="1" dirty="0" smtClean="0"/>
              <a:t>سایبان چوبی قدیمی راسته بازار رشت</a:t>
            </a:r>
            <a:endParaRPr lang="en-US" sz="1100" b="1" dirty="0"/>
          </a:p>
        </p:txBody>
      </p:sp>
    </p:spTree>
  </p:cSld>
  <p:clrMapOvr>
    <a:masterClrMapping/>
  </p:clrMapOvr>
  <p:transition spd="med">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8000">
              <a:schemeClr val="bg1">
                <a:lumMod val="65000"/>
              </a:schemeClr>
            </a:gs>
            <a:gs pos="7001">
              <a:srgbClr val="E6E6E6"/>
            </a:gs>
            <a:gs pos="32001">
              <a:srgbClr val="7D8496"/>
            </a:gs>
            <a:gs pos="47000">
              <a:srgbClr val="E6E6E6"/>
            </a:gs>
            <a:gs pos="85001">
              <a:srgbClr val="7D8496"/>
            </a:gs>
            <a:gs pos="100000">
              <a:srgbClr val="E6E6E6"/>
            </a:gs>
          </a:gsLst>
          <a:lin ang="0" scaled="0"/>
        </a:gradFill>
        <a:effectLst/>
      </p:bgPr>
    </p:bg>
    <p:spTree>
      <p:nvGrpSpPr>
        <p:cNvPr id="1" name=""/>
        <p:cNvGrpSpPr/>
        <p:nvPr/>
      </p:nvGrpSpPr>
      <p:grpSpPr>
        <a:xfrm>
          <a:off x="0" y="0"/>
          <a:ext cx="0" cy="0"/>
          <a:chOff x="0" y="0"/>
          <a:chExt cx="0" cy="0"/>
        </a:xfrm>
      </p:grpSpPr>
      <p:sp>
        <p:nvSpPr>
          <p:cNvPr id="2" name="Rectangle 1"/>
          <p:cNvSpPr/>
          <p:nvPr/>
        </p:nvSpPr>
        <p:spPr>
          <a:xfrm>
            <a:off x="1219200" y="342900"/>
            <a:ext cx="6705600" cy="2308324"/>
          </a:xfrm>
          <a:prstGeom prst="rect">
            <a:avLst/>
          </a:prstGeom>
        </p:spPr>
        <p:txBody>
          <a:bodyPr wrap="square">
            <a:spAutoFit/>
          </a:bodyPr>
          <a:lstStyle/>
          <a:p>
            <a:pPr lvl="0" indent="180975" algn="ct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دكان‌هاي شهر كه تعداد آنها به 3300 عدد مي‌رسد مثل دكان‌هاي ساير نقاط ايران ساخته شده است. در يك قسمت از دكان‌ پرده‌اي آويخته شده است كه مال‌التجاره را در پشت آن مي‌گذارند و آنها را روي تخته يا ميزي مي‌چينند و يا به صورت توده‌اي روي يك پيش‌خان كه در حـدود يـك متر از زمين بالا آمـده </a:t>
            </a:r>
            <a:endParaRPr lang="en-US" altLang="zh-TW" dirty="0" smtClean="0">
              <a:latin typeface="Arial" pitchFamily="34" charset="0"/>
              <a:cs typeface="Arial" pitchFamily="34" charset="0"/>
            </a:endParaRPr>
          </a:p>
          <a:p>
            <a:pPr lvl="0" indent="180975" algn="ct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است قرار مي‌دهند. </a:t>
            </a:r>
            <a:endParaRPr lang="en-US" altLang="zh-TW" dirty="0" smtClean="0">
              <a:latin typeface="Calibri" pitchFamily="34" charset="0"/>
              <a:ea typeface="Times New Roman" pitchFamily="18" charset="0"/>
              <a:cs typeface="B Nazanin" pitchFamily="2" charset="-78"/>
            </a:endParaRPr>
          </a:p>
          <a:p>
            <a:pPr lvl="0" indent="180975" algn="ctr"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به طور كلي بازار رشت مجموعه‌اي است متشكل از تعدادي گذر (راسته) كه از اطراف با دكان‌هاي خرده‌فروشي احاطه شده و در محل تقاطع گذرها نيز ميدان‌هايي با عملكرد عمدتاً دستفروشي ايجاد شده‌اند</a:t>
            </a:r>
            <a:r>
              <a:rPr lang="en-US" altLang="zh-TW" dirty="0" smtClean="0">
                <a:latin typeface="Arial" pitchFamily="34" charset="0"/>
                <a:cs typeface="Arial" pitchFamily="34" charset="0"/>
              </a:rPr>
              <a:t> </a:t>
            </a:r>
          </a:p>
        </p:txBody>
      </p:sp>
      <p:pic>
        <p:nvPicPr>
          <p:cNvPr id="23555" name="Picture 3" descr="E:\aks\IMG_1059.JPG"/>
          <p:cNvPicPr>
            <a:picLocks noChangeAspect="1" noChangeArrowheads="1"/>
          </p:cNvPicPr>
          <p:nvPr/>
        </p:nvPicPr>
        <p:blipFill>
          <a:blip r:embed="rId2" cstate="print"/>
          <a:srcRect/>
          <a:stretch>
            <a:fillRect/>
          </a:stretch>
        </p:blipFill>
        <p:spPr bwMode="auto">
          <a:xfrm>
            <a:off x="685800" y="2628900"/>
            <a:ext cx="3251200" cy="2133600"/>
          </a:xfrm>
          <a:prstGeom prst="rect">
            <a:avLst/>
          </a:prstGeom>
          <a:noFill/>
        </p:spPr>
      </p:pic>
      <p:pic>
        <p:nvPicPr>
          <p:cNvPr id="23556" name="Picture 4" descr="E:\aks\IMG_1058.JPG"/>
          <p:cNvPicPr>
            <a:picLocks noChangeAspect="1" noChangeArrowheads="1"/>
          </p:cNvPicPr>
          <p:nvPr/>
        </p:nvPicPr>
        <p:blipFill>
          <a:blip r:embed="rId3" cstate="print"/>
          <a:srcRect/>
          <a:stretch>
            <a:fillRect/>
          </a:stretch>
        </p:blipFill>
        <p:spPr bwMode="auto">
          <a:xfrm>
            <a:off x="5181600" y="2628900"/>
            <a:ext cx="3251200" cy="2133600"/>
          </a:xfrm>
          <a:prstGeom prst="rect">
            <a:avLst/>
          </a:prstGeom>
          <a:noFill/>
        </p:spPr>
      </p:pic>
      <p:sp>
        <p:nvSpPr>
          <p:cNvPr id="6" name="TextBox 5"/>
          <p:cNvSpPr txBox="1"/>
          <p:nvPr/>
        </p:nvSpPr>
        <p:spPr>
          <a:xfrm>
            <a:off x="1828800" y="5067300"/>
            <a:ext cx="6705600" cy="261610"/>
          </a:xfrm>
          <a:prstGeom prst="rect">
            <a:avLst/>
          </a:prstGeom>
          <a:noFill/>
        </p:spPr>
        <p:txBody>
          <a:bodyPr wrap="square" rtlCol="0">
            <a:spAutoFit/>
          </a:bodyPr>
          <a:lstStyle/>
          <a:p>
            <a:pPr algn="r"/>
            <a:r>
              <a:rPr lang="fa-IR" sz="1100" b="1" dirty="0" smtClean="0"/>
              <a:t>امتداد بازار های اصلی در بافت مسکونی همجوار </a:t>
            </a:r>
            <a:endParaRPr lang="en-US" sz="1100" b="1" dirty="0"/>
          </a:p>
        </p:txBody>
      </p:sp>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gra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514600" y="114300"/>
            <a:ext cx="63246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گذرهاي بازار </a:t>
            </a:r>
            <a:endParaRPr kumimoji="0" lang="en-US" altLang="zh-TW"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گذشته معمولاً هر معبر مختص به يك صنف بوده است.</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algn="r" rtl="1"/>
            <a:r>
              <a:rPr lang="fa-IR" dirty="0" smtClean="0">
                <a:cs typeface="B Nazanin" pitchFamily="2" charset="-78"/>
              </a:rPr>
              <a:t>و هر راسته به نام صنف مربوط شناخته مي‌شده است.</a:t>
            </a:r>
          </a:p>
          <a:p>
            <a:pPr algn="r" rtl="1"/>
            <a:endParaRPr lang="en-US" dirty="0" smtClean="0">
              <a:cs typeface="B Nazanin" pitchFamily="2" charset="-78"/>
            </a:endParaRPr>
          </a:p>
          <a:p>
            <a:pPr algn="r" rtl="1"/>
            <a:r>
              <a:rPr lang="fa-IR" dirty="0" smtClean="0">
                <a:cs typeface="B Nazanin" pitchFamily="2" charset="-78"/>
              </a:rPr>
              <a:t>راسته‌هاي مختلف صنفي در كل بافت بازار را تشكيل مي‌دادند.</a:t>
            </a:r>
            <a:endParaRPr lang="en-US" dirty="0" smtClean="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endParaRPr lang="fa-IR" altLang="zh-TW" dirty="0" smtClean="0">
              <a:latin typeface="Calibri" pitchFamily="34" charset="0"/>
              <a:ea typeface="Times New Roman" pitchFamily="18" charset="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گذرهاي بازار فاقد سقف هستند؛ ليكن پيش‌آمدگي بام‌هاي شيب‌دار بويژه در معابر كم‌عرض باعث پوشش بخش اعظم اين گونه معابر مي‌شود.</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24579" name="Picture 3" descr="E:\aks\IMG_1039.JPG"/>
          <p:cNvPicPr>
            <a:picLocks noChangeAspect="1" noChangeArrowheads="1"/>
          </p:cNvPicPr>
          <p:nvPr/>
        </p:nvPicPr>
        <p:blipFill>
          <a:blip r:embed="rId2" cstate="print"/>
          <a:srcRect/>
          <a:stretch>
            <a:fillRect/>
          </a:stretch>
        </p:blipFill>
        <p:spPr bwMode="auto">
          <a:xfrm>
            <a:off x="5562600" y="2933700"/>
            <a:ext cx="2971800" cy="1981200"/>
          </a:xfrm>
          <a:prstGeom prst="rect">
            <a:avLst/>
          </a:prstGeom>
          <a:noFill/>
        </p:spPr>
      </p:pic>
      <p:sp>
        <p:nvSpPr>
          <p:cNvPr id="6" name="TextBox 5"/>
          <p:cNvSpPr txBox="1"/>
          <p:nvPr/>
        </p:nvSpPr>
        <p:spPr>
          <a:xfrm>
            <a:off x="3810000" y="5143504"/>
            <a:ext cx="3276600" cy="276999"/>
          </a:xfrm>
          <a:prstGeom prst="rect">
            <a:avLst/>
          </a:prstGeom>
          <a:noFill/>
        </p:spPr>
        <p:txBody>
          <a:bodyPr wrap="square" rtlCol="0">
            <a:spAutoFit/>
          </a:bodyPr>
          <a:lstStyle/>
          <a:p>
            <a:pPr algn="r"/>
            <a:r>
              <a:rPr lang="fa-IR" sz="1200" b="1" dirty="0" smtClean="0">
                <a:cs typeface="B Nazanin" pitchFamily="2" charset="-78"/>
              </a:rPr>
              <a:t>گونه عمومی راسته بازار رشت</a:t>
            </a:r>
            <a:endParaRPr lang="en-US" sz="1200" b="1" dirty="0">
              <a:cs typeface="B Nazanin" pitchFamily="2" charset="-78"/>
            </a:endParaRPr>
          </a:p>
        </p:txBody>
      </p:sp>
      <p:pic>
        <p:nvPicPr>
          <p:cNvPr id="24580" name="Picture 4" descr="E:\aks\IMG_1059.JPG"/>
          <p:cNvPicPr>
            <a:picLocks noChangeAspect="1" noChangeArrowheads="1"/>
          </p:cNvPicPr>
          <p:nvPr/>
        </p:nvPicPr>
        <p:blipFill>
          <a:blip r:embed="rId3" cstate="print"/>
          <a:srcRect/>
          <a:stretch>
            <a:fillRect/>
          </a:stretch>
        </p:blipFill>
        <p:spPr bwMode="auto">
          <a:xfrm>
            <a:off x="685800" y="2857500"/>
            <a:ext cx="3048000" cy="2286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8000">
              <a:schemeClr val="bg1">
                <a:lumMod val="65000"/>
              </a:schemeClr>
            </a:gs>
            <a:gs pos="7001">
              <a:srgbClr val="E6E6E6"/>
            </a:gs>
            <a:gs pos="32001">
              <a:srgbClr val="7D8496"/>
            </a:gs>
            <a:gs pos="47000">
              <a:srgbClr val="E6E6E6"/>
            </a:gs>
            <a:gs pos="85001">
              <a:srgbClr val="7D8496"/>
            </a:gs>
            <a:gs pos="100000">
              <a:srgbClr val="E6E6E6"/>
            </a:gs>
          </a:gsLst>
          <a:lin ang="0" scaled="0"/>
        </a:grad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057400" y="495308"/>
            <a:ext cx="67818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8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دكان‌ها </a:t>
            </a:r>
            <a:endParaRPr kumimoji="0" lang="en-US" altLang="zh-TW"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درهاي حجره‌ها چوبي و به صورت «ارسي» و كف مغازه‌ها «پل چوبي» بوده و در مواردي هنوز نيز اين چنين است. سقف‌ها نيز عمدتاً لمه‌كوب مي‌باشد. </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پوشش بام مغازه‌ها در ابتدا گالي‌پوش(كه در زبان محلي به آن كولش مي‌گويند) بوده ولي كم‌كم با توسعه سفالگري از سفال به عنوان پوشش بام‌ها استفاده شده است.  </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گذشته دكان‌ها در يك طبقه ساخته مي‌شدند؛ اما به تدريج به علت نياز به فضاي بيشتر طبقه‌اي به عنوان انبار بر روي آن‌ها اضافه شده است. </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E:\aks\IMG_1041.JPG"/>
          <p:cNvPicPr>
            <a:picLocks noChangeAspect="1" noChangeArrowheads="1"/>
          </p:cNvPicPr>
          <p:nvPr/>
        </p:nvPicPr>
        <p:blipFill>
          <a:blip r:embed="rId2" cstate="print"/>
          <a:srcRect/>
          <a:stretch>
            <a:fillRect/>
          </a:stretch>
        </p:blipFill>
        <p:spPr bwMode="auto">
          <a:xfrm>
            <a:off x="1524000" y="2933700"/>
            <a:ext cx="3251200" cy="1981200"/>
          </a:xfrm>
          <a:prstGeom prst="rect">
            <a:avLst/>
          </a:prstGeom>
          <a:noFill/>
        </p:spPr>
      </p:pic>
      <p:sp>
        <p:nvSpPr>
          <p:cNvPr id="4" name="Rectangle 3"/>
          <p:cNvSpPr/>
          <p:nvPr/>
        </p:nvSpPr>
        <p:spPr>
          <a:xfrm>
            <a:off x="2895606" y="5067300"/>
            <a:ext cx="3837909" cy="369332"/>
          </a:xfrm>
          <a:prstGeom prst="rect">
            <a:avLst/>
          </a:prstGeom>
        </p:spPr>
        <p:txBody>
          <a:bodyPr wrap="none">
            <a:spAutoFit/>
          </a:bodyPr>
          <a:lstStyle/>
          <a:p>
            <a:pPr algn="r"/>
            <a:r>
              <a:rPr lang="fa-IR" b="1" dirty="0" smtClean="0">
                <a:cs typeface="B Nazanin" pitchFamily="2" charset="-78"/>
              </a:rPr>
              <a:t>نمونه پوشش سفالی سقف دکان های بازار رشت</a:t>
            </a:r>
            <a:endParaRPr lang="en-US" b="1" dirty="0">
              <a:cs typeface="B Nazanin" pitchFamily="2" charset="-78"/>
            </a:endParaRPr>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grad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133600" y="495300"/>
            <a:ext cx="662940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سراهاي بازار </a:t>
            </a:r>
            <a:endParaRPr kumimoji="0" lang="en-US" altLang="zh-TW"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قسمت اعظم بازار رشت را سراها تشكيل مي‌دهند. اكثر اين بناها در بازار رشت به يك سبك و با استفاده از يك نوع مصالحه ساخته شده است؛ طرح معماري آن‌ها مربع يا مستطيل است و حجره‌ها در اطراف يك حياط مركزي قرار دارند. اين سراها داراي سه يا چهار در ورودي هستند كه به وسيله آن به يكي از راسته‌ها يا يكي از سراهاي ديگر راه مي‌يابند. </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حياط تمام سراها حوض و چاه آبي وجود داشته و از آن به منظور برآوردن نياز مسافران و ... استفاده مي‌شده است. </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fa-IR" altLang="zh-TW"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descr="E:\aks\IMG_1062.JPG"/>
          <p:cNvPicPr>
            <a:picLocks noChangeAspect="1" noChangeArrowheads="1"/>
          </p:cNvPicPr>
          <p:nvPr/>
        </p:nvPicPr>
        <p:blipFill>
          <a:blip r:embed="rId2" cstate="print"/>
          <a:srcRect/>
          <a:stretch>
            <a:fillRect/>
          </a:stretch>
        </p:blipFill>
        <p:spPr bwMode="auto">
          <a:xfrm>
            <a:off x="1066800" y="2552700"/>
            <a:ext cx="2946400" cy="2209800"/>
          </a:xfrm>
          <a:prstGeom prst="rect">
            <a:avLst/>
          </a:prstGeom>
          <a:noFill/>
        </p:spPr>
      </p:pic>
      <p:pic>
        <p:nvPicPr>
          <p:cNvPr id="26628" name="Picture 4" descr="E:\aks\IMG_1063.JPG"/>
          <p:cNvPicPr>
            <a:picLocks noChangeAspect="1" noChangeArrowheads="1"/>
          </p:cNvPicPr>
          <p:nvPr/>
        </p:nvPicPr>
        <p:blipFill>
          <a:blip r:embed="rId3" cstate="print"/>
          <a:srcRect/>
          <a:stretch>
            <a:fillRect/>
          </a:stretch>
        </p:blipFill>
        <p:spPr bwMode="auto">
          <a:xfrm>
            <a:off x="5181600" y="2552700"/>
            <a:ext cx="2946400" cy="2209800"/>
          </a:xfrm>
          <a:prstGeom prst="rect">
            <a:avLst/>
          </a:prstGeom>
          <a:noFill/>
        </p:spPr>
      </p:pic>
      <p:sp>
        <p:nvSpPr>
          <p:cNvPr id="6" name="TextBox 5"/>
          <p:cNvSpPr txBox="1"/>
          <p:nvPr/>
        </p:nvSpPr>
        <p:spPr>
          <a:xfrm>
            <a:off x="3048000" y="4991100"/>
            <a:ext cx="5105400" cy="261610"/>
          </a:xfrm>
          <a:prstGeom prst="rect">
            <a:avLst/>
          </a:prstGeom>
          <a:noFill/>
        </p:spPr>
        <p:txBody>
          <a:bodyPr wrap="square" rtlCol="0">
            <a:spAutoFit/>
          </a:bodyPr>
          <a:lstStyle/>
          <a:p>
            <a:pPr algn="r"/>
            <a:r>
              <a:rPr lang="fa-IR" sz="1100" b="1" dirty="0" smtClean="0">
                <a:cs typeface="B Nazanin" pitchFamily="2" charset="-78"/>
              </a:rPr>
              <a:t>نمونه هایی از حضور اتومبیل در حیاط سراها</a:t>
            </a:r>
            <a:endParaRPr lang="en-US" sz="1100" b="1" dirty="0">
              <a:cs typeface="B Nazanin" pitchFamily="2" charset="-78"/>
            </a:endParaRPr>
          </a:p>
        </p:txBody>
      </p:sp>
    </p:spTree>
  </p:cSld>
  <p:clrMapOvr>
    <a:masterClrMapping/>
  </p:clrMapOvr>
  <p:transition spd="med">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grad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276600" y="647700"/>
            <a:ext cx="533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سراي ملك</a:t>
            </a: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سراي ملك از نوع سراهاي چهار ايواني است و حجره‌هاي آن در اطراف حياط مركزي قرار گرفته‌اند. بخش ديگر اين سرا از طريق يك دالان به حياط مركزي متصل است. در اين بخش،‌ حجره‌هاي اصلي شامل اتاقي با نيم‌طبقه قرار دارد. </a:t>
            </a: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پوشش سقف نيز از ورق‌هاي گالوانيزه به جاي سفال و از دال بتني به شيوه طاق‌هاي ضربي با خيز كم استفاده شده است. </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descr="E:\aks\IMG_1060.JPG"/>
          <p:cNvPicPr>
            <a:picLocks noChangeAspect="1" noChangeArrowheads="1"/>
          </p:cNvPicPr>
          <p:nvPr/>
        </p:nvPicPr>
        <p:blipFill>
          <a:blip r:embed="rId2" cstate="print"/>
          <a:srcRect/>
          <a:stretch>
            <a:fillRect/>
          </a:stretch>
        </p:blipFill>
        <p:spPr bwMode="auto">
          <a:xfrm>
            <a:off x="4800600" y="2857500"/>
            <a:ext cx="2971800" cy="2438400"/>
          </a:xfrm>
          <a:prstGeom prst="rect">
            <a:avLst/>
          </a:prstGeom>
          <a:noFill/>
        </p:spPr>
      </p:pic>
      <p:sp>
        <p:nvSpPr>
          <p:cNvPr id="4" name="TextBox 3"/>
          <p:cNvSpPr txBox="1"/>
          <p:nvPr/>
        </p:nvSpPr>
        <p:spPr>
          <a:xfrm>
            <a:off x="1219200" y="5067300"/>
            <a:ext cx="3810000" cy="261610"/>
          </a:xfrm>
          <a:prstGeom prst="rect">
            <a:avLst/>
          </a:prstGeom>
          <a:noFill/>
        </p:spPr>
        <p:txBody>
          <a:bodyPr wrap="square" rtlCol="0">
            <a:spAutoFit/>
          </a:bodyPr>
          <a:lstStyle/>
          <a:p>
            <a:pPr algn="r"/>
            <a:r>
              <a:rPr lang="fa-IR" sz="1100" b="1" dirty="0" smtClean="0">
                <a:cs typeface="B Nazanin" pitchFamily="2" charset="-78"/>
              </a:rPr>
              <a:t>فضای داخلی سرای ملک</a:t>
            </a:r>
            <a:endParaRPr lang="en-US" sz="1100" b="1" dirty="0">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r="-2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0" y="317500"/>
            <a:ext cx="4572000" cy="1107996"/>
          </a:xfrm>
          <a:prstGeom prst="rect">
            <a:avLst/>
          </a:prstGeom>
          <a:noFill/>
        </p:spPr>
        <p:txBody>
          <a:bodyPr wrap="square" rtlCol="0">
            <a:spAutoFit/>
          </a:bodyPr>
          <a:lstStyle/>
          <a:p>
            <a:pPr algn="r"/>
            <a:r>
              <a:rPr lang="fa-IR" sz="6600" dirty="0" smtClean="0">
                <a:cs typeface="B Arshia" pitchFamily="2" charset="-78"/>
              </a:rPr>
              <a:t>مقدمه:</a:t>
            </a:r>
            <a:endParaRPr lang="en-US" sz="6600" dirty="0">
              <a:cs typeface="B Arshia" pitchFamily="2" charset="-78"/>
            </a:endParaRPr>
          </a:p>
        </p:txBody>
      </p:sp>
      <p:sp>
        <p:nvSpPr>
          <p:cNvPr id="3" name="TextBox 2"/>
          <p:cNvSpPr txBox="1"/>
          <p:nvPr/>
        </p:nvSpPr>
        <p:spPr>
          <a:xfrm>
            <a:off x="838201" y="1524006"/>
            <a:ext cx="7848602" cy="2862322"/>
          </a:xfrm>
          <a:prstGeom prst="rect">
            <a:avLst/>
          </a:prstGeom>
          <a:noFill/>
        </p:spPr>
        <p:txBody>
          <a:bodyPr wrap="square" rtlCol="0">
            <a:spAutoFit/>
          </a:bodyPr>
          <a:lstStyle/>
          <a:p>
            <a:pPr algn="r"/>
            <a:r>
              <a:rPr lang="fa-IR" sz="2000" dirty="0" smtClean="0"/>
              <a:t>بازار یکی از  مهمترین بخشهای تشکیل دهنده ساختار شهر ایرانی در شهرهای فرهنگی و تاریخی است.موقعیت ایران در منطقه ای که  محل ارتباط شرق و غرب بوده و تبادل کالاهای این دو پهنه جهانی در آن به وقوع می پیوسته،که شرایط ممتازی را برای تجار و بازرگانان فراهم نموده است.از سوی دیگر،در دوره ای طولانی،بازار علاوه بر مرکزیت اقتصادی،محل استقرار مقر حکومتی و فعالیتها و تعاملات نیز بوده است.بازارها از جمله جذاب ترین بخشهای شهری بوده که مورد توجه گردشگران دیگر کشورها قرار گرفته است.از این رو سعی بر این داشته ایم که با جمع آوری مطالبی،شناخت و ارزش های معماری بازار رادر این پژوهش جمع آوری کنیم تا بتواند مرجعی مناسبی برای استفاده جامع حرفه ای،پژوهشگران ودانشجویان باشد.</a:t>
            </a:r>
            <a:endParaRPr lang="en-US" sz="20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gradFill>
        <a:effectLst/>
      </p:bgPr>
    </p:bg>
    <p:spTree>
      <p:nvGrpSpPr>
        <p:cNvPr id="1" name=""/>
        <p:cNvGrpSpPr/>
        <p:nvPr/>
      </p:nvGrpSpPr>
      <p:grpSpPr>
        <a:xfrm>
          <a:off x="0" y="0"/>
          <a:ext cx="0" cy="0"/>
          <a:chOff x="0" y="0"/>
          <a:chExt cx="0" cy="0"/>
        </a:xfrm>
      </p:grpSpPr>
      <p:sp>
        <p:nvSpPr>
          <p:cNvPr id="2" name="Rectangle 1"/>
          <p:cNvSpPr/>
          <p:nvPr/>
        </p:nvSpPr>
        <p:spPr>
          <a:xfrm>
            <a:off x="3886200" y="342900"/>
            <a:ext cx="4572000" cy="2677656"/>
          </a:xfrm>
          <a:prstGeom prst="rect">
            <a:avLst/>
          </a:prstGeom>
        </p:spPr>
        <p:txBody>
          <a:bodyPr>
            <a:spAutoFit/>
          </a:bodyPr>
          <a:lstStyle/>
          <a:p>
            <a:pPr algn="r"/>
            <a:r>
              <a:rPr lang="fa-IR" sz="2400" b="1" dirty="0" smtClean="0">
                <a:cs typeface="B Nazanin" pitchFamily="2" charset="-78"/>
              </a:rPr>
              <a:t>.. سراي سعادت،</a:t>
            </a:r>
          </a:p>
          <a:p>
            <a:pPr algn="r"/>
            <a:r>
              <a:rPr lang="fa-IR" b="1" dirty="0" smtClean="0">
                <a:cs typeface="B Nazanin" pitchFamily="2" charset="-78"/>
              </a:rPr>
              <a:t> </a:t>
            </a:r>
            <a:r>
              <a:rPr lang="fa-IR" dirty="0" smtClean="0">
                <a:cs typeface="B Nazanin" pitchFamily="2" charset="-78"/>
              </a:rPr>
              <a:t>سراي سعادت سه ايواني است و حجره‌هاي متعدد آن در دو طبقه پيرامون حياط مركزي قرار گرفته است.</a:t>
            </a:r>
          </a:p>
          <a:p>
            <a:pPr algn="r"/>
            <a:r>
              <a:rPr lang="fa-IR" dirty="0" smtClean="0">
                <a:cs typeface="B Nazanin" pitchFamily="2" charset="-78"/>
              </a:rPr>
              <a:t> دو راه‌پله به طبقه فوقاني دارد. رواق ارتباط‌دهنده‌ي حجره‌ها در طبقه اول، داراي ستون‌هاي متعدد چوبي مي‌باشد. </a:t>
            </a:r>
          </a:p>
          <a:p>
            <a:pPr algn="r"/>
            <a:r>
              <a:rPr lang="fa-IR" dirty="0" smtClean="0">
                <a:cs typeface="B Nazanin" pitchFamily="2" charset="-78"/>
              </a:rPr>
              <a:t>كف حجره‌ها نيز پل‌كوبي شده است. قسمتي از سقف سرا سفال‌پوش و بخش ديگر از ورق‌هاي گالوانيزه روي خرپاهاي چوبي ساخته شده است. </a:t>
            </a:r>
          </a:p>
          <a:p>
            <a:pPr algn="r"/>
            <a:r>
              <a:rPr lang="fa-IR" dirty="0" smtClean="0">
                <a:cs typeface="B Nazanin" pitchFamily="2" charset="-78"/>
              </a:rPr>
              <a:t>مصالح استفاده شده در اين بنا، آجر، گچ، خاك و چوب مي‌باشد. </a:t>
            </a:r>
            <a:endParaRPr lang="en-US" dirty="0">
              <a:cs typeface="B Nazanin" pitchFamily="2" charset="-78"/>
            </a:endParaRPr>
          </a:p>
        </p:txBody>
      </p:sp>
      <p:pic>
        <p:nvPicPr>
          <p:cNvPr id="28674" name="Picture 2" descr="E:\aks\IMG_1044.JPG"/>
          <p:cNvPicPr>
            <a:picLocks noChangeAspect="1" noChangeArrowheads="1"/>
          </p:cNvPicPr>
          <p:nvPr/>
        </p:nvPicPr>
        <p:blipFill>
          <a:blip r:embed="rId2" cstate="print"/>
          <a:srcRect/>
          <a:stretch>
            <a:fillRect/>
          </a:stretch>
        </p:blipFill>
        <p:spPr bwMode="auto">
          <a:xfrm rot="5400000">
            <a:off x="50800" y="749300"/>
            <a:ext cx="3251200" cy="2438400"/>
          </a:xfrm>
          <a:prstGeom prst="rect">
            <a:avLst/>
          </a:prstGeom>
          <a:noFill/>
        </p:spPr>
      </p:pic>
      <p:pic>
        <p:nvPicPr>
          <p:cNvPr id="28675" name="Picture 3"/>
          <p:cNvPicPr>
            <a:picLocks noChangeAspect="1" noChangeArrowheads="1"/>
          </p:cNvPicPr>
          <p:nvPr/>
        </p:nvPicPr>
        <p:blipFill>
          <a:blip r:embed="rId3" cstate="print"/>
          <a:srcRect/>
          <a:stretch>
            <a:fillRect/>
          </a:stretch>
        </p:blipFill>
        <p:spPr bwMode="auto">
          <a:xfrm>
            <a:off x="4876800" y="3009900"/>
            <a:ext cx="3251200" cy="1905000"/>
          </a:xfrm>
          <a:prstGeom prst="rect">
            <a:avLst/>
          </a:prstGeom>
          <a:noFill/>
          <a:ln w="9525">
            <a:noFill/>
            <a:miter lim="800000"/>
            <a:headEnd/>
            <a:tailEnd/>
          </a:ln>
          <a:effectLst/>
        </p:spPr>
      </p:pic>
      <p:sp>
        <p:nvSpPr>
          <p:cNvPr id="5" name="TextBox 4"/>
          <p:cNvSpPr txBox="1"/>
          <p:nvPr/>
        </p:nvSpPr>
        <p:spPr>
          <a:xfrm>
            <a:off x="457200" y="3695708"/>
            <a:ext cx="2438400" cy="307777"/>
          </a:xfrm>
          <a:prstGeom prst="rect">
            <a:avLst/>
          </a:prstGeom>
          <a:noFill/>
        </p:spPr>
        <p:txBody>
          <a:bodyPr wrap="square" rtlCol="0">
            <a:spAutoFit/>
          </a:bodyPr>
          <a:lstStyle/>
          <a:p>
            <a:pPr algn="r"/>
            <a:r>
              <a:rPr lang="fa-IR" sz="1200" b="1" dirty="0" smtClean="0">
                <a:cs typeface="B Nazanin" pitchFamily="2" charset="-78"/>
              </a:rPr>
              <a:t>پلان</a:t>
            </a:r>
            <a:r>
              <a:rPr lang="fa-IR" sz="1100" b="1" dirty="0" smtClean="0">
                <a:cs typeface="B Nazanin" pitchFamily="2" charset="-78"/>
              </a:rPr>
              <a:t> سرای </a:t>
            </a:r>
            <a:r>
              <a:rPr lang="fa-IR" sz="1400" b="1" dirty="0" smtClean="0">
                <a:cs typeface="B Nazanin" pitchFamily="2" charset="-78"/>
              </a:rPr>
              <a:t>سعادت</a:t>
            </a:r>
            <a:r>
              <a:rPr lang="fa-IR" sz="1100" b="1" dirty="0" smtClean="0">
                <a:cs typeface="B Nazanin" pitchFamily="2" charset="-78"/>
              </a:rPr>
              <a:t> رشت</a:t>
            </a:r>
            <a:endParaRPr lang="en-US" sz="1100" b="1" dirty="0">
              <a:cs typeface="B Nazanin" pitchFamily="2" charset="-78"/>
            </a:endParaRPr>
          </a:p>
        </p:txBody>
      </p:sp>
      <p:sp>
        <p:nvSpPr>
          <p:cNvPr id="6" name="TextBox 5"/>
          <p:cNvSpPr txBox="1"/>
          <p:nvPr/>
        </p:nvSpPr>
        <p:spPr>
          <a:xfrm>
            <a:off x="5410200" y="5067304"/>
            <a:ext cx="2743200" cy="276999"/>
          </a:xfrm>
          <a:prstGeom prst="rect">
            <a:avLst/>
          </a:prstGeom>
          <a:noFill/>
        </p:spPr>
        <p:txBody>
          <a:bodyPr wrap="square" rtlCol="0">
            <a:spAutoFit/>
          </a:bodyPr>
          <a:lstStyle/>
          <a:p>
            <a:pPr algn="r"/>
            <a:r>
              <a:rPr lang="fa-IR" sz="1200" b="1" dirty="0" smtClean="0">
                <a:cs typeface="B Nazanin" pitchFamily="2" charset="-78"/>
              </a:rPr>
              <a:t>تصویری از فضای داخلی سرای سعادت</a:t>
            </a:r>
            <a:endParaRPr lang="en-US" sz="1200" b="1" dirty="0">
              <a:cs typeface="B Nazanin" pitchFamily="2" charset="-78"/>
            </a:endParaRPr>
          </a:p>
        </p:txBody>
      </p:sp>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001">
              <a:srgbClr val="E6E6E6"/>
            </a:gs>
            <a:gs pos="32001">
              <a:srgbClr val="7D8496"/>
            </a:gs>
            <a:gs pos="47000">
              <a:srgbClr val="E6E6E6"/>
            </a:gs>
            <a:gs pos="85001">
              <a:srgbClr val="7D8496"/>
            </a:gs>
            <a:gs pos="100000">
              <a:srgbClr val="E6E6E6"/>
            </a:gs>
          </a:gsLst>
          <a:lin ang="0" scaled="1"/>
        </a:grad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276600" y="190509"/>
            <a:ext cx="48768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سراي طاقي كوچك</a:t>
            </a: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altLang="zh-TW"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اين سرا به شكل ذوزنقه قائم‌الزاويه و به سبك چهار ايواني ساخته شده است و از يك طبقه و زيرزمين تشكيل مي‌شود. </a:t>
            </a: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سه ورودي دارد، مصالح آن از آجر قرمز با بندكشي سفيد است، در زير ستون‌ها و پله‌ها از سنگ لاشه استفاده شده  و ملات آن گل آهك است.</a:t>
            </a: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ستون‌هاي حجره‌ها استوانه اي شكل و قوس‌هاي به كار رفته از نوع نيم‌دايره و جناقي است.</a:t>
            </a: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6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پوشش بام به صورت دو شبيه و سفال‌پوش مي‌باشد..حجره‌هاي داخلي اين بنا با اندود گچ پوشيده شده است و درهاي ورودي، دو لت و پنجره‌ها شش لت مي‌باشد.  </a:t>
            </a:r>
            <a:endParaRPr kumimoji="0" lang="fa-IR" altLang="zh-TW"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9" name="Picture 3"/>
          <p:cNvPicPr>
            <a:picLocks noChangeAspect="1" noChangeArrowheads="1"/>
          </p:cNvPicPr>
          <p:nvPr/>
        </p:nvPicPr>
        <p:blipFill>
          <a:blip r:embed="rId2" cstate="print"/>
          <a:srcRect/>
          <a:stretch>
            <a:fillRect/>
          </a:stretch>
        </p:blipFill>
        <p:spPr bwMode="auto">
          <a:xfrm>
            <a:off x="762000" y="2628900"/>
            <a:ext cx="2844800" cy="21336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cstate="print"/>
          <a:srcRect/>
          <a:stretch>
            <a:fillRect/>
          </a:stretch>
        </p:blipFill>
        <p:spPr bwMode="auto">
          <a:xfrm>
            <a:off x="4191000" y="2628900"/>
            <a:ext cx="2794000" cy="2095500"/>
          </a:xfrm>
          <a:prstGeom prst="rect">
            <a:avLst/>
          </a:prstGeom>
          <a:noFill/>
          <a:ln w="9525">
            <a:noFill/>
            <a:miter lim="800000"/>
            <a:headEnd/>
            <a:tailEnd/>
          </a:ln>
          <a:effectLst/>
        </p:spPr>
      </p:pic>
      <p:sp>
        <p:nvSpPr>
          <p:cNvPr id="6" name="TextBox 5"/>
          <p:cNvSpPr txBox="1"/>
          <p:nvPr/>
        </p:nvSpPr>
        <p:spPr>
          <a:xfrm>
            <a:off x="1447800" y="4762504"/>
            <a:ext cx="5715000" cy="276999"/>
          </a:xfrm>
          <a:prstGeom prst="rect">
            <a:avLst/>
          </a:prstGeom>
          <a:noFill/>
        </p:spPr>
        <p:txBody>
          <a:bodyPr wrap="square" rtlCol="0">
            <a:spAutoFit/>
          </a:bodyPr>
          <a:lstStyle/>
          <a:p>
            <a:pPr algn="r"/>
            <a:r>
              <a:rPr lang="fa-IR" sz="1200" b="1" dirty="0" smtClean="0">
                <a:cs typeface="B Nazanin" pitchFamily="2" charset="-78"/>
              </a:rPr>
              <a:t>فضای داخلی سرای طاقی کوچک در بازار رشت</a:t>
            </a:r>
            <a:endParaRPr lang="en-US" sz="1200" b="1" dirty="0">
              <a:cs typeface="B Nazanin" pitchFamily="2" charset="-78"/>
            </a:endParaRPr>
          </a:p>
        </p:txBody>
      </p:sp>
      <p:sp>
        <p:nvSpPr>
          <p:cNvPr id="7" name="TextBox 6"/>
          <p:cNvSpPr txBox="1"/>
          <p:nvPr/>
        </p:nvSpPr>
        <p:spPr>
          <a:xfrm>
            <a:off x="1143000" y="4762504"/>
            <a:ext cx="2514600" cy="276999"/>
          </a:xfrm>
          <a:prstGeom prst="rect">
            <a:avLst/>
          </a:prstGeom>
          <a:noFill/>
        </p:spPr>
        <p:txBody>
          <a:bodyPr wrap="square" rtlCol="0">
            <a:spAutoFit/>
          </a:bodyPr>
          <a:lstStyle/>
          <a:p>
            <a:pPr algn="r"/>
            <a:r>
              <a:rPr lang="fa-IR" sz="1200" b="1" dirty="0" smtClean="0">
                <a:cs typeface="B Nazanin" pitchFamily="2" charset="-78"/>
              </a:rPr>
              <a:t> سردر ورودی سرای طاقی کوچک بازار رشت</a:t>
            </a:r>
            <a:endParaRPr lang="en-US" sz="1200" b="1" dirty="0">
              <a:cs typeface="B Nazanin" pitchFamily="2" charset="-78"/>
            </a:endParaRP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100000">
              <a:schemeClr val="accent1">
                <a:tint val="44500"/>
                <a:satMod val="160000"/>
                <a:alpha val="69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3962400" y="495300"/>
            <a:ext cx="4851008" cy="400110"/>
          </a:xfrm>
          <a:prstGeom prst="rect">
            <a:avLst/>
          </a:prstGeom>
        </p:spPr>
        <p:txBody>
          <a:bodyPr wrap="none">
            <a:spAutoFit/>
          </a:bodyPr>
          <a:lstStyle/>
          <a:p>
            <a:r>
              <a:rPr lang="fa-IR" altLang="zh-TW" sz="2000" b="1" dirty="0" smtClean="0">
                <a:solidFill>
                  <a:schemeClr val="tx1">
                    <a:lumMod val="95000"/>
                    <a:lumOff val="5000"/>
                  </a:schemeClr>
                </a:solidFill>
                <a:latin typeface="Calibri" pitchFamily="34" charset="0"/>
                <a:ea typeface="Times New Roman" pitchFamily="18" charset="0"/>
                <a:cs typeface="B Nazanin" pitchFamily="2" charset="-78"/>
              </a:rPr>
              <a:t>2)در کرانه ی شمالی خلیج فارس(اقلیم گرم و مرطوب)</a:t>
            </a:r>
            <a:endParaRPr lang="en-US" sz="2000" b="1" dirty="0"/>
          </a:p>
        </p:txBody>
      </p:sp>
      <p:pic>
        <p:nvPicPr>
          <p:cNvPr id="30724" name="Picture 4"/>
          <p:cNvPicPr>
            <a:picLocks noChangeAspect="1" noChangeArrowheads="1"/>
          </p:cNvPicPr>
          <p:nvPr/>
        </p:nvPicPr>
        <p:blipFill>
          <a:blip r:embed="rId3" cstate="print"/>
          <a:srcRect/>
          <a:stretch>
            <a:fillRect/>
          </a:stretch>
        </p:blipFill>
        <p:spPr bwMode="auto">
          <a:xfrm>
            <a:off x="2819400" y="2705100"/>
            <a:ext cx="3251200" cy="2438400"/>
          </a:xfrm>
          <a:prstGeom prst="rect">
            <a:avLst/>
          </a:prstGeom>
          <a:noFill/>
          <a:ln w="9525">
            <a:noFill/>
            <a:miter lim="800000"/>
            <a:headEnd/>
            <a:tailEnd/>
          </a:ln>
          <a:effectLst/>
        </p:spPr>
      </p:pic>
      <p:sp>
        <p:nvSpPr>
          <p:cNvPr id="6" name="TextBox 5"/>
          <p:cNvSpPr txBox="1"/>
          <p:nvPr/>
        </p:nvSpPr>
        <p:spPr>
          <a:xfrm>
            <a:off x="1600200" y="5219704"/>
            <a:ext cx="5791200" cy="276999"/>
          </a:xfrm>
          <a:prstGeom prst="rect">
            <a:avLst/>
          </a:prstGeom>
          <a:noFill/>
        </p:spPr>
        <p:txBody>
          <a:bodyPr wrap="square" rtlCol="0">
            <a:spAutoFit/>
          </a:bodyPr>
          <a:lstStyle/>
          <a:p>
            <a:r>
              <a:rPr lang="fa-IR" sz="1200" b="1" smtClean="0">
                <a:cs typeface="B Nazanin" pitchFamily="2" charset="-78"/>
              </a:rPr>
              <a:t>مقطع عمومی راسته بازارها در اقلیم گرو و مرطوب(تعبیه روزنه های در جانبی تهویه هوا)</a:t>
            </a:r>
            <a:endParaRPr lang="en-US" sz="1200" b="1" dirty="0">
              <a:cs typeface="B Nazanin" pitchFamily="2" charset="-78"/>
            </a:endParaRPr>
          </a:p>
        </p:txBody>
      </p:sp>
      <p:sp>
        <p:nvSpPr>
          <p:cNvPr id="8" name="Rectangle 7"/>
          <p:cNvSpPr/>
          <p:nvPr/>
        </p:nvSpPr>
        <p:spPr>
          <a:xfrm>
            <a:off x="381000" y="876300"/>
            <a:ext cx="8458200" cy="1477328"/>
          </a:xfrm>
          <a:prstGeom prst="rect">
            <a:avLst/>
          </a:prstGeom>
        </p:spPr>
        <p:txBody>
          <a:bodyPr wrap="square">
            <a:spAutoFit/>
          </a:bodyPr>
          <a:lstStyle/>
          <a:p>
            <a:pPr lvl="0" indent="180975" algn="r" rtl="1" fontAlgn="base">
              <a:spcBef>
                <a:spcPct val="0"/>
              </a:spcBef>
              <a:spcAft>
                <a:spcPct val="0"/>
              </a:spcAft>
            </a:pPr>
            <a:r>
              <a:rPr lang="fa-IR" altLang="zh-TW" dirty="0" smtClean="0">
                <a:latin typeface="Calibri" pitchFamily="34" charset="0"/>
                <a:ea typeface="Times New Roman" pitchFamily="18" charset="0"/>
                <a:cs typeface="B Nazanin" pitchFamily="2" charset="-78"/>
              </a:rPr>
              <a:t>«در اين كرانه گرم و مرطوب، فراهم نمودن زمينه‌ي آسايش در بازار، مستلزم ممانعت از تابش مستقيم آفتاب گرم و سوزان و همچنين تسهيل جريان هوا در بازار است. </a:t>
            </a:r>
          </a:p>
          <a:p>
            <a:pPr lvl="0" indent="180975" algn="r" rtl="1" fontAlgn="base">
              <a:spcBef>
                <a:spcPct val="0"/>
              </a:spcBef>
              <a:spcAft>
                <a:spcPct val="0"/>
              </a:spcAft>
            </a:pPr>
            <a:endParaRPr lang="fa-IR" altLang="zh-TW" dirty="0" smtClean="0">
              <a:latin typeface="Calibri" pitchFamily="34" charset="0"/>
              <a:ea typeface="Times New Roman" pitchFamily="18" charset="0"/>
              <a:cs typeface="B Nazanin" pitchFamily="2" charset="-78"/>
            </a:endParaRPr>
          </a:p>
          <a:p>
            <a:pPr lvl="0" indent="180975" algn="r" rtl="1" fontAlgn="base">
              <a:spcBef>
                <a:spcPct val="0"/>
              </a:spcBef>
              <a:spcAft>
                <a:spcPct val="0"/>
              </a:spcAft>
            </a:pPr>
            <a:r>
              <a:rPr lang="fa-IR" altLang="zh-TW" dirty="0" smtClean="0">
                <a:latin typeface="Calibri" pitchFamily="34" charset="0"/>
                <a:ea typeface="Times New Roman" pitchFamily="18" charset="0"/>
                <a:cs typeface="B Nazanin" pitchFamily="2" charset="-78"/>
              </a:rPr>
              <a:t>مشاهده مي‌شود كه راسته‌هاي بازار در كرانه‌هاي جنوبي كشور داراي سايباني مرتفع هستند و با تمهيدات مختلف سعي شده است كه از حداكثر جريان هوا براي تهويه و جابه‌جايي هواي مرطوب و سنگين استفاده شود. </a:t>
            </a:r>
            <a:endParaRPr lang="fa-IR" altLang="zh-TW" dirty="0" smtClean="0">
              <a:latin typeface="Arial" pitchFamily="34" charset="0"/>
              <a:cs typeface="Arial" pitchFamily="34" charset="0"/>
            </a:endParaRPr>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600200" y="342908"/>
            <a:ext cx="7086600" cy="2031325"/>
          </a:xfrm>
          <a:prstGeom prst="rect">
            <a:avLst/>
          </a:prstGeom>
        </p:spPr>
        <p:txBody>
          <a:bodyPr wrap="square">
            <a:spAutoFit/>
          </a:bodyPr>
          <a:lstStyle/>
          <a:p>
            <a:pPr lvl="0" indent="180975" algn="r" rtl="1" fontAlgn="base">
              <a:spcBef>
                <a:spcPct val="0"/>
              </a:spcBef>
              <a:spcAft>
                <a:spcPct val="0"/>
              </a:spcAft>
            </a:pPr>
            <a:r>
              <a:rPr lang="fa-IR" altLang="zh-TW" dirty="0" smtClean="0">
                <a:latin typeface="Calibri" pitchFamily="34" charset="0"/>
                <a:ea typeface="Times New Roman" pitchFamily="18" charset="0"/>
                <a:cs typeface="B Nazanin" pitchFamily="2" charset="-78"/>
              </a:rPr>
              <a:t>راسته‌هاي بازار نيز در اين مناطق به گونه‌اي طراحي شده است كه امكان جريان باد را در درون خويش فراهم آورند و اغلب عمود بر ساحل دريا قرار گرفته‌اند. </a:t>
            </a:r>
          </a:p>
          <a:p>
            <a:pPr lvl="0" indent="180975" algn="r" rtl="1" fontAlgn="base">
              <a:spcBef>
                <a:spcPct val="0"/>
              </a:spcBef>
              <a:spcAft>
                <a:spcPct val="0"/>
              </a:spcAft>
            </a:pPr>
            <a:endParaRPr lang="en-US" altLang="zh-TW" dirty="0" smtClean="0">
              <a:latin typeface="Arial" pitchFamily="34" charset="0"/>
              <a:cs typeface="Arial" pitchFamily="34" charset="0"/>
            </a:endParaRP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سايبان بالاي راسته‌هاي بازار معمولاً از حصير يا پارچه‌اي است. در راسته‌هايي كه سقف آن با مصالح بادوام‌تر پوشانده شده است، يك باز شوي سراسري بين طاق راسته و بام حجره‌ها وجود دارد و جابه‌‌جايي عمودي هوا به‌ صورت طبيعي صورت مي‌گيرد. بازارهاي اين محدوده نيز، زيرزمين ندارند.» (قباديان، بي‌تا، ص 181-183) </a:t>
            </a:r>
            <a:endParaRPr lang="fa-IR" altLang="zh-TW" dirty="0" smtClean="0">
              <a:latin typeface="Arial" pitchFamily="34" charset="0"/>
              <a:cs typeface="Arial" pitchFamily="34" charset="0"/>
            </a:endParaRPr>
          </a:p>
        </p:txBody>
      </p:sp>
      <p:pic>
        <p:nvPicPr>
          <p:cNvPr id="34818" name="Picture 2"/>
          <p:cNvPicPr>
            <a:picLocks noChangeAspect="1" noChangeArrowheads="1"/>
          </p:cNvPicPr>
          <p:nvPr/>
        </p:nvPicPr>
        <p:blipFill>
          <a:blip r:embed="rId3" cstate="print"/>
          <a:srcRect/>
          <a:stretch>
            <a:fillRect/>
          </a:stretch>
        </p:blipFill>
        <p:spPr bwMode="auto">
          <a:xfrm rot="5400000">
            <a:off x="2271712" y="738191"/>
            <a:ext cx="2514600" cy="5381624"/>
          </a:xfrm>
          <a:prstGeom prst="rect">
            <a:avLst/>
          </a:prstGeom>
          <a:noFill/>
          <a:ln w="9525">
            <a:noFill/>
            <a:miter lim="800000"/>
            <a:headEnd/>
            <a:tailEnd/>
          </a:ln>
          <a:effectLst/>
        </p:spPr>
      </p:pic>
      <p:sp>
        <p:nvSpPr>
          <p:cNvPr id="5" name="TextBox 4"/>
          <p:cNvSpPr txBox="1"/>
          <p:nvPr/>
        </p:nvSpPr>
        <p:spPr>
          <a:xfrm>
            <a:off x="1219200" y="4762504"/>
            <a:ext cx="5029200" cy="276999"/>
          </a:xfrm>
          <a:prstGeom prst="rect">
            <a:avLst/>
          </a:prstGeom>
          <a:noFill/>
        </p:spPr>
        <p:txBody>
          <a:bodyPr wrap="square" rtlCol="0">
            <a:spAutoFit/>
          </a:bodyPr>
          <a:lstStyle/>
          <a:p>
            <a:pPr algn="r"/>
            <a:r>
              <a:rPr lang="fa-IR" sz="1200" b="1" dirty="0" smtClean="0">
                <a:cs typeface="B Nazanin" pitchFamily="2" charset="-78"/>
              </a:rPr>
              <a:t>راسته میوه فروشان بازار بوشهر(اقلیم گرم ومرطوب)</a:t>
            </a:r>
            <a:endParaRPr lang="en-US" sz="1200" b="1" dirty="0">
              <a:cs typeface="B Nazanin" pitchFamily="2" charset="-78"/>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grayscl/>
            <a:lum bright="22000"/>
          </a:blip>
          <a:srcRect/>
          <a:stretch>
            <a:fillRect t="-17000" b="-17000"/>
          </a:stretch>
        </a:blip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62000" y="419100"/>
            <a:ext cx="8382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بوشهر:</a:t>
            </a:r>
          </a:p>
          <a:p>
            <a:pPr marL="0" marR="0" lvl="0" indent="180975" algn="justLow" defTabSz="914400" rtl="1" eaLnBrk="1" fontAlgn="base" latinLnBrk="0" hangingPunct="1">
              <a:lnSpc>
                <a:spcPct val="100000"/>
              </a:lnSpc>
              <a:spcBef>
                <a:spcPct val="0"/>
              </a:spcBef>
              <a:spcAft>
                <a:spcPct val="0"/>
              </a:spcAft>
              <a:buClrTx/>
              <a:buSzTx/>
              <a:buFontTx/>
              <a:buNone/>
              <a:tabLst/>
            </a:pPr>
            <a:endParaRPr kumimoji="0" lang="en-US" altLang="zh-TW"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چگونگي شكل‌گيري و توسعه‌ي بازار </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به موازات ايجاد و توسعه بندر در شهر بوشهر بازار قديمي نيز شكل گرفته، با گسترش شهر از شرق به سمت جنوب و غرب، بازار در مسير راه‌هاي ارتباطي و معابر اصلي گسترش يافته است.</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در بوشهر به صورت خطي توسعه يافته.</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E:\aks\b\IMG_1115.JPG"/>
          <p:cNvPicPr>
            <a:picLocks noChangeAspect="1" noChangeArrowheads="1"/>
          </p:cNvPicPr>
          <p:nvPr/>
        </p:nvPicPr>
        <p:blipFill>
          <a:blip r:embed="rId3" cstate="print"/>
          <a:srcRect/>
          <a:stretch>
            <a:fillRect/>
          </a:stretch>
        </p:blipFill>
        <p:spPr bwMode="auto">
          <a:xfrm>
            <a:off x="381000" y="2476500"/>
            <a:ext cx="5181600" cy="2438400"/>
          </a:xfrm>
          <a:prstGeom prst="rect">
            <a:avLst/>
          </a:prstGeom>
          <a:noFill/>
        </p:spPr>
      </p:pic>
      <p:sp>
        <p:nvSpPr>
          <p:cNvPr id="5" name="TextBox 4"/>
          <p:cNvSpPr txBox="1"/>
          <p:nvPr/>
        </p:nvSpPr>
        <p:spPr>
          <a:xfrm>
            <a:off x="1524000" y="4991104"/>
            <a:ext cx="4114800" cy="276999"/>
          </a:xfrm>
          <a:prstGeom prst="rect">
            <a:avLst/>
          </a:prstGeom>
          <a:noFill/>
        </p:spPr>
        <p:txBody>
          <a:bodyPr wrap="square" rtlCol="0">
            <a:spAutoFit/>
          </a:bodyPr>
          <a:lstStyle/>
          <a:p>
            <a:pPr algn="r"/>
            <a:r>
              <a:rPr lang="fa-IR" sz="1200" b="1" dirty="0" smtClean="0">
                <a:cs typeface="B Nazanin" pitchFamily="2" charset="-78"/>
              </a:rPr>
              <a:t>موقعیت بازار در ساختار شهری بوشهر</a:t>
            </a:r>
            <a:endParaRPr lang="en-US" sz="1200" b="1" dirty="0">
              <a:cs typeface="B Nazanin" pitchFamily="2" charset="-78"/>
            </a:endParaRPr>
          </a:p>
        </p:txBody>
      </p:sp>
      <p:pic>
        <p:nvPicPr>
          <p:cNvPr id="1028" name="Picture 4" descr="E:\aks\b\IMG_1118.JPG"/>
          <p:cNvPicPr>
            <a:picLocks noChangeAspect="1" noChangeArrowheads="1"/>
          </p:cNvPicPr>
          <p:nvPr/>
        </p:nvPicPr>
        <p:blipFill>
          <a:blip r:embed="rId4" cstate="print"/>
          <a:srcRect/>
          <a:stretch>
            <a:fillRect/>
          </a:stretch>
        </p:blipFill>
        <p:spPr bwMode="auto">
          <a:xfrm>
            <a:off x="6400800" y="2857500"/>
            <a:ext cx="2438400" cy="2286000"/>
          </a:xfrm>
          <a:prstGeom prst="rect">
            <a:avLst/>
          </a:prstGeom>
          <a:noFill/>
        </p:spPr>
      </p:pic>
      <p:sp>
        <p:nvSpPr>
          <p:cNvPr id="7" name="TextBox 6"/>
          <p:cNvSpPr txBox="1"/>
          <p:nvPr/>
        </p:nvSpPr>
        <p:spPr>
          <a:xfrm>
            <a:off x="6477000" y="5219704"/>
            <a:ext cx="2362200" cy="276999"/>
          </a:xfrm>
          <a:prstGeom prst="rect">
            <a:avLst/>
          </a:prstGeom>
          <a:noFill/>
        </p:spPr>
        <p:txBody>
          <a:bodyPr wrap="square" rtlCol="0">
            <a:spAutoFit/>
          </a:bodyPr>
          <a:lstStyle/>
          <a:p>
            <a:pPr algn="r"/>
            <a:r>
              <a:rPr lang="fa-IR" sz="1200" b="1" dirty="0" smtClean="0">
                <a:cs typeface="B Nazanin" pitchFamily="2" charset="-78"/>
              </a:rPr>
              <a:t>درخت نخل نماد شهر بوشهر</a:t>
            </a:r>
            <a:endParaRPr lang="en-US" sz="1200" b="1" dirty="0">
              <a:cs typeface="B Nazanin" pitchFamily="2" charset="-78"/>
            </a:endParaRPr>
          </a:p>
        </p:txBody>
      </p:sp>
    </p:spTree>
  </p:cSld>
  <p:clrMapOvr>
    <a:masterClrMapping/>
  </p:clrMapOvr>
  <p:transition spd="med">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43000" y="266700"/>
            <a:ext cx="76962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خصوصيات كالبدي بازار </a:t>
            </a:r>
            <a:endParaRPr kumimoji="0" lang="en-US" altLang="zh-TW"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بوشهر، جهت قرار گيري ابنيه، راسته بازارها و ساير عناصر شهري براي بهره‌گيري از باد غالب ساحلي مطابق با جهت حركت باد از دريا به خشكي و بالعكس بوده است. توجه به اين خصوصيات اقليمي در تلطيف نمودن هواي شهر و محدوده بازار مؤثر مي‌باشد.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بوشهر همانند بازارهاي لار و بستك ديوار و ستون‌هايي سنگي دارد. برخي راسته‌هاي سرپوشيده آن با چند پله از سطح زمين بالاتر است. اين امر در هنگام جاري شدن سيلاب‌ها از ورود آب به داخل راسته‌ها جلوگيري مي‌كند.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2050" name="Picture 2" descr="E:\aks\b\IMG_1079.JPG"/>
          <p:cNvPicPr>
            <a:picLocks noChangeAspect="1" noChangeArrowheads="1"/>
          </p:cNvPicPr>
          <p:nvPr/>
        </p:nvPicPr>
        <p:blipFill>
          <a:blip r:embed="rId3" cstate="print"/>
          <a:srcRect/>
          <a:stretch>
            <a:fillRect/>
          </a:stretch>
        </p:blipFill>
        <p:spPr bwMode="auto">
          <a:xfrm>
            <a:off x="381000" y="2324100"/>
            <a:ext cx="3632200" cy="2438400"/>
          </a:xfrm>
          <a:prstGeom prst="rect">
            <a:avLst/>
          </a:prstGeom>
          <a:noFill/>
        </p:spPr>
      </p:pic>
      <p:pic>
        <p:nvPicPr>
          <p:cNvPr id="2051" name="Picture 3" descr="E:\aks\b\IMG_1080.JPG"/>
          <p:cNvPicPr>
            <a:picLocks noChangeAspect="1" noChangeArrowheads="1"/>
          </p:cNvPicPr>
          <p:nvPr/>
        </p:nvPicPr>
        <p:blipFill>
          <a:blip r:embed="rId4" cstate="print"/>
          <a:srcRect/>
          <a:stretch>
            <a:fillRect/>
          </a:stretch>
        </p:blipFill>
        <p:spPr bwMode="auto">
          <a:xfrm>
            <a:off x="4267200" y="2324100"/>
            <a:ext cx="3276600" cy="2457450"/>
          </a:xfrm>
          <a:prstGeom prst="rect">
            <a:avLst/>
          </a:prstGeom>
          <a:noFill/>
        </p:spPr>
      </p:pic>
      <p:sp>
        <p:nvSpPr>
          <p:cNvPr id="5" name="TextBox 4"/>
          <p:cNvSpPr txBox="1"/>
          <p:nvPr/>
        </p:nvSpPr>
        <p:spPr>
          <a:xfrm>
            <a:off x="381000" y="4838704"/>
            <a:ext cx="3581400" cy="276999"/>
          </a:xfrm>
          <a:prstGeom prst="rect">
            <a:avLst/>
          </a:prstGeom>
          <a:noFill/>
        </p:spPr>
        <p:txBody>
          <a:bodyPr wrap="square" rtlCol="0">
            <a:spAutoFit/>
          </a:bodyPr>
          <a:lstStyle/>
          <a:p>
            <a:pPr algn="r"/>
            <a:r>
              <a:rPr lang="fa-IR" sz="1200" b="1" dirty="0" smtClean="0">
                <a:cs typeface="B Nazanin" pitchFamily="2" charset="-78"/>
              </a:rPr>
              <a:t>نمای خارجی پنجره های تهویه حجره های بازار</a:t>
            </a:r>
            <a:endParaRPr lang="en-US" sz="1200" b="1" dirty="0">
              <a:cs typeface="B Nazanin" pitchFamily="2" charset="-78"/>
            </a:endParaRPr>
          </a:p>
        </p:txBody>
      </p:sp>
      <p:sp>
        <p:nvSpPr>
          <p:cNvPr id="6" name="TextBox 5"/>
          <p:cNvSpPr txBox="1"/>
          <p:nvPr/>
        </p:nvSpPr>
        <p:spPr>
          <a:xfrm>
            <a:off x="4267200" y="4838704"/>
            <a:ext cx="3124200" cy="276999"/>
          </a:xfrm>
          <a:prstGeom prst="rect">
            <a:avLst/>
          </a:prstGeom>
          <a:noFill/>
        </p:spPr>
        <p:txBody>
          <a:bodyPr wrap="square" rtlCol="0">
            <a:spAutoFit/>
          </a:bodyPr>
          <a:lstStyle/>
          <a:p>
            <a:pPr algn="r"/>
            <a:r>
              <a:rPr lang="fa-IR" sz="1200" b="1" dirty="0" smtClean="0">
                <a:cs typeface="B Nazanin" pitchFamily="2" charset="-78"/>
              </a:rPr>
              <a:t>راسته بازار زرگرهای بوشهر در وضعیت کنونی </a:t>
            </a:r>
            <a:endParaRPr lang="en-US" sz="1200" b="1" dirty="0">
              <a:cs typeface="B Nazanin" pitchFamily="2" charset="-78"/>
            </a:endParaRPr>
          </a:p>
        </p:txBody>
      </p:sp>
    </p:spTree>
  </p:cSld>
  <p:clrMapOvr>
    <a:masterClrMapping/>
  </p:clrMapOvr>
  <p:transition spd="med">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4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752600" y="571508"/>
            <a:ext cx="7086600" cy="1200329"/>
          </a:xfrm>
          <a:prstGeom prst="rect">
            <a:avLst/>
          </a:prstGeom>
        </p:spPr>
        <p:txBody>
          <a:bodyPr wrap="square">
            <a:spAutoFit/>
          </a:bodyPr>
          <a:lstStyle/>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سازمان فضائي بازار بوشهر متفاوت با اكثر بازارهاي ايراني است، برخلاف اين بازارها كه در آن‌ها راسته بازار، كاروانسرا، تيمچه، مسجد جامع، و ... ارتباط منسجمي با هم دارند، در بازار بوشهر عمدتاً راسته‌هاي گوناگون با كاركردهاي متفاوت مجموعه بازار را شكل مي‌دهند. در اين بازار از تيمچه و كاروانسرا خبري نيست. </a:t>
            </a:r>
            <a:endParaRPr lang="fa-IR" altLang="zh-TW" b="1" dirty="0" smtClean="0">
              <a:latin typeface="Arial" pitchFamily="34" charset="0"/>
              <a:cs typeface="B Nazanin" pitchFamily="2" charset="-78"/>
            </a:endParaRPr>
          </a:p>
        </p:txBody>
      </p:sp>
      <p:pic>
        <p:nvPicPr>
          <p:cNvPr id="36867" name="Picture 3" descr="E:\aks\b\IMG_1082.JPG"/>
          <p:cNvPicPr>
            <a:picLocks noChangeAspect="1" noChangeArrowheads="1"/>
          </p:cNvPicPr>
          <p:nvPr/>
        </p:nvPicPr>
        <p:blipFill>
          <a:blip r:embed="rId3" cstate="print"/>
          <a:srcRect/>
          <a:stretch>
            <a:fillRect/>
          </a:stretch>
        </p:blipFill>
        <p:spPr bwMode="auto">
          <a:xfrm>
            <a:off x="228600" y="1790700"/>
            <a:ext cx="3124200" cy="2743200"/>
          </a:xfrm>
          <a:prstGeom prst="rect">
            <a:avLst/>
          </a:prstGeom>
          <a:noFill/>
        </p:spPr>
      </p:pic>
      <p:sp>
        <p:nvSpPr>
          <p:cNvPr id="5" name="TextBox 4"/>
          <p:cNvSpPr txBox="1"/>
          <p:nvPr/>
        </p:nvSpPr>
        <p:spPr>
          <a:xfrm>
            <a:off x="-76200" y="4610104"/>
            <a:ext cx="3505200" cy="276999"/>
          </a:xfrm>
          <a:prstGeom prst="rect">
            <a:avLst/>
          </a:prstGeom>
          <a:noFill/>
        </p:spPr>
        <p:txBody>
          <a:bodyPr wrap="square" rtlCol="0">
            <a:spAutoFit/>
          </a:bodyPr>
          <a:lstStyle/>
          <a:p>
            <a:pPr algn="r"/>
            <a:r>
              <a:rPr lang="fa-IR" sz="1200" b="1" dirty="0" smtClean="0">
                <a:cs typeface="B Nazanin" pitchFamily="2" charset="-78"/>
              </a:rPr>
              <a:t>پلان بازار ماهی فروشان بوشهر</a:t>
            </a:r>
            <a:endParaRPr lang="en-US" sz="1200" b="1" dirty="0">
              <a:cs typeface="B Nazanin" pitchFamily="2" charset="-78"/>
            </a:endParaRPr>
          </a:p>
        </p:txBody>
      </p:sp>
    </p:spTree>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t="-17000" b="-17000"/>
          </a:stretch>
        </a:blip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905000" y="419104"/>
            <a:ext cx="69342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مصالح و ساخت بازار</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استفاده از مصالح محلي از جمله سنگ‌هاي مرجاني دريايي در ساخت بازار و توجه به اقليم خاص شهر باعث به وجود آمدن بازاري با شكل كالبدي خاص شده است. سنگ‌هاي بزرگ مرجاني در ديوارها و جرزهاي راسته‌ها و حجره ها به‌كار رفته است و پوشش سبك نهايي با استفاده از تيرهاي چوبي به شكل‌هاي مختلف فضاها را در برگرفته است. </a:t>
            </a:r>
            <a:endParaRPr kumimoji="0" lang="en-US" altLang="zh-TW"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fa-IR" altLang="zh-TW" i="0" u="none" strike="noStrike" cap="none" normalizeH="0" baseline="0" dirty="0" smtClean="0">
              <a:ln>
                <a:noFill/>
              </a:ln>
              <a:solidFill>
                <a:schemeClr val="tx1"/>
              </a:solidFill>
              <a:effectLst/>
              <a:latin typeface="Arial" pitchFamily="34" charset="0"/>
              <a:cs typeface="B Nazanin" pitchFamily="2" charset="-78"/>
            </a:endParaRPr>
          </a:p>
        </p:txBody>
      </p:sp>
      <p:pic>
        <p:nvPicPr>
          <p:cNvPr id="37890" name="Picture 2" descr="E:\aks\b\IMG_1089.JPG"/>
          <p:cNvPicPr>
            <a:picLocks noChangeAspect="1" noChangeArrowheads="1"/>
          </p:cNvPicPr>
          <p:nvPr/>
        </p:nvPicPr>
        <p:blipFill>
          <a:blip r:embed="rId3" cstate="print"/>
          <a:srcRect/>
          <a:stretch>
            <a:fillRect/>
          </a:stretch>
        </p:blipFill>
        <p:spPr bwMode="auto">
          <a:xfrm>
            <a:off x="685800" y="2019300"/>
            <a:ext cx="2438400" cy="2895600"/>
          </a:xfrm>
          <a:prstGeom prst="rect">
            <a:avLst/>
          </a:prstGeom>
          <a:ln>
            <a:noFill/>
          </a:ln>
          <a:effectLst>
            <a:softEdge rad="112500"/>
          </a:effectLst>
        </p:spPr>
      </p:pic>
      <p:pic>
        <p:nvPicPr>
          <p:cNvPr id="37891" name="Picture 3" descr="E:\aks\b\IMG_1090.JPG"/>
          <p:cNvPicPr>
            <a:picLocks noChangeAspect="1" noChangeArrowheads="1"/>
          </p:cNvPicPr>
          <p:nvPr/>
        </p:nvPicPr>
        <p:blipFill>
          <a:blip r:embed="rId4" cstate="print"/>
          <a:srcRect/>
          <a:stretch>
            <a:fillRect/>
          </a:stretch>
        </p:blipFill>
        <p:spPr bwMode="auto">
          <a:xfrm>
            <a:off x="6477000" y="2095500"/>
            <a:ext cx="1981200" cy="2895600"/>
          </a:xfrm>
          <a:prstGeom prst="rect">
            <a:avLst/>
          </a:prstGeom>
          <a:ln>
            <a:noFill/>
          </a:ln>
          <a:effectLst>
            <a:softEdge rad="112500"/>
          </a:effectLst>
        </p:spPr>
      </p:pic>
      <p:sp>
        <p:nvSpPr>
          <p:cNvPr id="5" name="TextBox 4"/>
          <p:cNvSpPr txBox="1"/>
          <p:nvPr/>
        </p:nvSpPr>
        <p:spPr>
          <a:xfrm>
            <a:off x="762000" y="4991104"/>
            <a:ext cx="7620000" cy="276999"/>
          </a:xfrm>
          <a:prstGeom prst="rect">
            <a:avLst/>
          </a:prstGeom>
          <a:noFill/>
        </p:spPr>
        <p:txBody>
          <a:bodyPr wrap="square" rtlCol="0">
            <a:spAutoFit/>
          </a:bodyPr>
          <a:lstStyle/>
          <a:p>
            <a:pPr algn="r"/>
            <a:r>
              <a:rPr lang="fa-IR" sz="1200" b="1" dirty="0" smtClean="0">
                <a:cs typeface="B Nazanin" pitchFamily="2" charset="-78"/>
              </a:rPr>
              <a:t>فضای داخلی یکی از حجره های قدیمی بازار بوشهر                                                                                 جرز های شکل دهنده بازار               </a:t>
            </a:r>
            <a:endParaRPr lang="en-US" sz="1200" b="1" dirty="0">
              <a:cs typeface="B Nazanin" pitchFamily="2" charset="-78"/>
            </a:endParaRPr>
          </a:p>
        </p:txBody>
      </p:sp>
    </p:spTree>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19200" y="571500"/>
            <a:ext cx="7620000" cy="1477328"/>
          </a:xfrm>
          <a:prstGeom prst="rect">
            <a:avLst/>
          </a:prstGeom>
        </p:spPr>
        <p:txBody>
          <a:bodyPr wrap="square">
            <a:spAutoFit/>
          </a:bodyPr>
          <a:lstStyle/>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دهانه‌هاي اغلب حجره‌هاي دو طرف راسته بازار حدود 3 متر و جرزهاي ديوارهاي سنگي دو طرف مغازه‌ها اغلب 60 الي 80 سانتي‌متر مي‌باشد. عرض راسته بازار نيز حدود 4 تا 5 متر است. </a:t>
            </a:r>
          </a:p>
          <a:p>
            <a:pPr lvl="0" indent="180975" algn="r" rtl="1" eaLnBrk="0" fontAlgn="base" hangingPunct="0">
              <a:spcBef>
                <a:spcPct val="0"/>
              </a:spcBef>
              <a:spcAft>
                <a:spcPct val="0"/>
              </a:spcAft>
            </a:pPr>
            <a:endParaRPr lang="en-US" altLang="zh-TW" dirty="0" smtClean="0">
              <a:latin typeface="Arial" pitchFamily="34" charset="0"/>
              <a:cs typeface="B Nazanin" pitchFamily="2" charset="-78"/>
            </a:endParaRP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ارتفاع سقف برخي حجره‌ها بلند و حدود 5 متر بوده و كف آن‌ها نيز حدود 100 سانتي‌متر از سطح بازار بلندتر است كه معمولاً به صورت سكوئي جلو مغازه براي عرضه كالا استفاده مي‌شود</a:t>
            </a:r>
            <a:endParaRPr lang="en-US" dirty="0"/>
          </a:p>
        </p:txBody>
      </p:sp>
      <p:pic>
        <p:nvPicPr>
          <p:cNvPr id="38914" name="Picture 2" descr="E:\aks\b\IMG_1087.JPG"/>
          <p:cNvPicPr>
            <a:picLocks noChangeAspect="1" noChangeArrowheads="1"/>
          </p:cNvPicPr>
          <p:nvPr/>
        </p:nvPicPr>
        <p:blipFill>
          <a:blip r:embed="rId3" cstate="print"/>
          <a:srcRect/>
          <a:stretch>
            <a:fillRect/>
          </a:stretch>
        </p:blipFill>
        <p:spPr bwMode="auto">
          <a:xfrm rot="5400000">
            <a:off x="685800" y="2324100"/>
            <a:ext cx="2895600" cy="2438400"/>
          </a:xfrm>
          <a:prstGeom prst="rect">
            <a:avLst/>
          </a:prstGeom>
          <a:ln>
            <a:noFill/>
          </a:ln>
          <a:effectLst>
            <a:softEdge rad="112500"/>
          </a:effectLst>
        </p:spPr>
      </p:pic>
      <p:pic>
        <p:nvPicPr>
          <p:cNvPr id="38915" name="Picture 3" descr="E:\aks\b\IMG_1086.JPG"/>
          <p:cNvPicPr>
            <a:picLocks noChangeAspect="1" noChangeArrowheads="1"/>
          </p:cNvPicPr>
          <p:nvPr/>
        </p:nvPicPr>
        <p:blipFill>
          <a:blip r:embed="rId4" cstate="print"/>
          <a:srcRect/>
          <a:stretch>
            <a:fillRect/>
          </a:stretch>
        </p:blipFill>
        <p:spPr bwMode="auto">
          <a:xfrm>
            <a:off x="4495800" y="2095500"/>
            <a:ext cx="2438400" cy="2895600"/>
          </a:xfrm>
          <a:prstGeom prst="rect">
            <a:avLst/>
          </a:prstGeom>
          <a:ln>
            <a:noFill/>
          </a:ln>
          <a:effectLst>
            <a:softEdge rad="112500"/>
          </a:effectLst>
        </p:spPr>
      </p:pic>
      <p:sp>
        <p:nvSpPr>
          <p:cNvPr id="5" name="TextBox 4"/>
          <p:cNvSpPr txBox="1"/>
          <p:nvPr/>
        </p:nvSpPr>
        <p:spPr>
          <a:xfrm>
            <a:off x="457200" y="5295904"/>
            <a:ext cx="6553200" cy="276999"/>
          </a:xfrm>
          <a:prstGeom prst="rect">
            <a:avLst/>
          </a:prstGeom>
          <a:noFill/>
        </p:spPr>
        <p:txBody>
          <a:bodyPr wrap="square" rtlCol="0">
            <a:spAutoFit/>
          </a:bodyPr>
          <a:lstStyle/>
          <a:p>
            <a:pPr algn="r"/>
            <a:r>
              <a:rPr lang="fa-IR" sz="1200" b="1" dirty="0" smtClean="0">
                <a:cs typeface="B Nazanin" pitchFamily="2" charset="-78"/>
              </a:rPr>
              <a:t>نمای خارجی یکی از تجارتخانه های بازار بوشهر                           نمای از ساختار راسته میوه فروشان</a:t>
            </a:r>
            <a:endParaRPr lang="en-US" sz="1200" b="1" dirty="0">
              <a:cs typeface="B Nazanin" pitchFamily="2" charset="-78"/>
            </a:endParaRPr>
          </a:p>
        </p:txBody>
      </p:sp>
    </p:spTree>
  </p:cSld>
  <p:clrMapOvr>
    <a:masterClrMapping/>
  </p:clrMapOvr>
  <p:transition spd="med">
    <p:strips dir="ld"/>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bright="22000"/>
          </a:blip>
          <a:srcRect/>
          <a:stretch>
            <a:fillRect t="-17000" b="-17000"/>
          </a:stretch>
        </a:blip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371600" y="342900"/>
            <a:ext cx="71628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پوشش راسته‌ها (به عنوان يكي از شاخص‌هاي بازار بوشهر)،</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پوشش سقف بازار بوشهر اغلب بازارهاي سنتي ايران متفاوت بوده و بيشتر با استفاده از خرپا و تير چوبي اجرا مي‌شده است. انواع اين پوشش‌ها را مي‌توان به شرح زير طبقه‌بندي نمود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en-US" altLang="zh-TW"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سقف صاف</a:t>
            </a:r>
          </a:p>
          <a:p>
            <a:pPr marL="0" marR="0" lvl="0" indent="180975" algn="r" defTabSz="914400" rtl="1" eaLnBrk="0" fontAlgn="base" latinLnBrk="0" hangingPunct="0">
              <a:lnSpc>
                <a:spcPct val="100000"/>
              </a:lnSpc>
              <a:spcBef>
                <a:spcPct val="0"/>
              </a:spcBef>
              <a:spcAft>
                <a:spcPct val="0"/>
              </a:spcAft>
              <a:buClrTx/>
              <a:buSzTx/>
              <a:buFontTx/>
              <a:buChar char="•"/>
              <a:tabLst/>
            </a:pPr>
            <a:endParaRPr kumimoji="0" lang="en-US" altLang="zh-TW"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سقف شيب‌دار</a:t>
            </a:r>
          </a:p>
          <a:p>
            <a:pPr marL="0" marR="0" lvl="0" indent="180975" algn="r" defTabSz="914400" rtl="1" eaLnBrk="0" fontAlgn="base" latinLnBrk="0" hangingPunct="0">
              <a:lnSpc>
                <a:spcPct val="100000"/>
              </a:lnSpc>
              <a:spcBef>
                <a:spcPct val="0"/>
              </a:spcBef>
              <a:spcAft>
                <a:spcPct val="0"/>
              </a:spcAft>
              <a:buClrTx/>
              <a:buSzTx/>
              <a:buFontTx/>
              <a:buChar char="•"/>
              <a:tabLst/>
            </a:pPr>
            <a:endParaRPr kumimoji="0" lang="en-US" altLang="zh-TW"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سقف مدور</a:t>
            </a:r>
          </a:p>
          <a:p>
            <a:pPr marL="0" marR="0" lvl="0" indent="180975" algn="r" defTabSz="914400" rtl="1" eaLnBrk="0" fontAlgn="base" latinLnBrk="0" hangingPunct="0">
              <a:lnSpc>
                <a:spcPct val="100000"/>
              </a:lnSpc>
              <a:spcBef>
                <a:spcPct val="0"/>
              </a:spcBef>
              <a:spcAft>
                <a:spcPct val="0"/>
              </a:spcAft>
              <a:buClrTx/>
              <a:buSzTx/>
              <a:buFontTx/>
              <a:buChar char="•"/>
              <a:tabLst/>
            </a:pPr>
            <a:endPar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tx2">
                <a:tint val="45000"/>
                <a:satMod val="400000"/>
              </a:schemeClr>
            </a:duotone>
            <a:lum bright="25000" contrast="18000"/>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38200" y="571500"/>
            <a:ext cx="77724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8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پيدايش مفهوم </a:t>
            </a:r>
            <a:endParaRPr kumimoji="0" lang="en-US" altLang="zh-TW"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endPar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lvl="0" indent="180975" algn="r" rtl="1" eaLnBrk="0" fontAlgn="base" hangingPunct="0">
              <a:spcBef>
                <a:spcPct val="0"/>
              </a:spcBef>
              <a:spcAft>
                <a:spcPct val="0"/>
              </a:spcAf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بر اصل تبادل كالا و رفع احتياجات مردم به وجود آمده است.» (بيگلري، 1335، ص 8) وقتي ك</a:t>
            </a:r>
            <a:r>
              <a:rPr lang="fa-IR" altLang="zh-TW" b="1" dirty="0" smtClean="0">
                <a:latin typeface="Calibri" pitchFamily="34" charset="0"/>
                <a:ea typeface="Times New Roman" pitchFamily="18" charset="0"/>
                <a:cs typeface="B Nazanin" pitchFamily="2" charset="-78"/>
              </a:rPr>
              <a:t>ه</a:t>
            </a: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انسان‌ها در پي تكامل روش‌هاي توليد محصولات كشاورزي و صنايع دستي موفق به توليد محصول بيش از نياز خود شدند، به فكر مبادله آن محصولات با توليدات ديگر افتادند. از همين زمان بود كه نياز به مبادله در جوامع انساني شكل گرفت و متناسب با آن، مكان و فضايي جهت نگهداري و انجام مبادلات به وجود آمد.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مفهوم بازار در اين زمان به مفهوم بازار مكاره شبيه بود. اغلب اين بازارها غرفه‌هايي موقتي بودند كه در محيطي باز در مجاورت روستاها (بنگه‌گاه) يا در مناطقي كه نسبت به چندين مركز تجمع انساني مركزيت داشته‌اند، به صورت ادواري تشكيل مي‌شدند و مردم محصولات متنوع و گوناگوني به صورت پاياپاي در اين بازارها مبادله مي‌كردند. از همين زمان است كه پـديـده بـازار در جـوامـع انسـاني شـكل مي‌گيـرد. (پوراحمد، 1376، ص 61)</a:t>
            </a:r>
            <a:endParaRPr kumimoji="0" lang="fa-IR" altLang="zh-TW"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685800" y="266709"/>
            <a:ext cx="8153400" cy="954107"/>
          </a:xfrm>
          <a:prstGeom prst="rect">
            <a:avLst/>
          </a:prstGeom>
        </p:spPr>
        <p:txBody>
          <a:bodyPr wrap="square">
            <a:spAutoFit/>
          </a:bodyPr>
          <a:lstStyle/>
          <a:p>
            <a:pPr lvl="0" indent="180975" algn="r" rtl="1" eaLnBrk="0" fontAlgn="base" hangingPunct="0">
              <a:spcBef>
                <a:spcPct val="0"/>
              </a:spcBef>
              <a:spcAft>
                <a:spcPct val="0"/>
              </a:spcAft>
              <a:buFontTx/>
              <a:buChar char="•"/>
            </a:pPr>
            <a:r>
              <a:rPr lang="fa-IR" altLang="zh-TW" sz="2000" b="1" dirty="0" smtClean="0">
                <a:latin typeface="Calibri" pitchFamily="34" charset="0"/>
                <a:ea typeface="Times New Roman" pitchFamily="18" charset="0"/>
                <a:cs typeface="B Nazanin" pitchFamily="2" charset="-78"/>
              </a:rPr>
              <a:t>سقف صاف، </a:t>
            </a:r>
          </a:p>
          <a:p>
            <a:pPr lvl="0" indent="180975" algn="r" rtl="1" eaLnBrk="0" fontAlgn="base" hangingPunct="0">
              <a:spcBef>
                <a:spcPct val="0"/>
              </a:spcBef>
              <a:spcAft>
                <a:spcPct val="0"/>
              </a:spcAft>
              <a:buFontTx/>
              <a:buChar char="•"/>
            </a:pPr>
            <a:r>
              <a:rPr lang="fa-IR" altLang="zh-TW" dirty="0" smtClean="0">
                <a:latin typeface="Calibri" pitchFamily="34" charset="0"/>
                <a:ea typeface="Times New Roman" pitchFamily="18" charset="0"/>
                <a:cs typeface="B Nazanin" pitchFamily="2" charset="-78"/>
              </a:rPr>
              <a:t>سازه‌ي آن از قرار گرفتن تيرهاي چوبي در كنار هم شكل مي‌گيرد و سپس با پوشش نهايي حصير و كاهگل پوشانده مي‌‌شود. مانند سقف بازار ماهي‌فروشان و سقف بازار مرغ فروشان. </a:t>
            </a:r>
            <a:endParaRPr lang="en-US" altLang="zh-TW" dirty="0" smtClean="0">
              <a:latin typeface="Arial" pitchFamily="34" charset="0"/>
              <a:cs typeface="B Nazanin" pitchFamily="2" charset="-78"/>
            </a:endParaRPr>
          </a:p>
        </p:txBody>
      </p:sp>
      <p:pic>
        <p:nvPicPr>
          <p:cNvPr id="40962" name="Picture 2" descr="E:\aks\b\IMG_1094.JPG"/>
          <p:cNvPicPr>
            <a:picLocks noChangeAspect="1" noChangeArrowheads="1"/>
          </p:cNvPicPr>
          <p:nvPr/>
        </p:nvPicPr>
        <p:blipFill>
          <a:blip r:embed="rId3" cstate="print"/>
          <a:srcRect/>
          <a:stretch>
            <a:fillRect/>
          </a:stretch>
        </p:blipFill>
        <p:spPr bwMode="auto">
          <a:xfrm>
            <a:off x="609600" y="1562100"/>
            <a:ext cx="3251200" cy="2438400"/>
          </a:xfrm>
          <a:prstGeom prst="rect">
            <a:avLst/>
          </a:prstGeom>
          <a:noFill/>
        </p:spPr>
      </p:pic>
      <p:pic>
        <p:nvPicPr>
          <p:cNvPr id="40963" name="Picture 3" descr="E:\aks\b\IMG_1093.JPG"/>
          <p:cNvPicPr>
            <a:picLocks noChangeAspect="1" noChangeArrowheads="1"/>
          </p:cNvPicPr>
          <p:nvPr/>
        </p:nvPicPr>
        <p:blipFill>
          <a:blip r:embed="rId4" cstate="print"/>
          <a:srcRect/>
          <a:stretch>
            <a:fillRect/>
          </a:stretch>
        </p:blipFill>
        <p:spPr bwMode="auto">
          <a:xfrm>
            <a:off x="6400800" y="1409700"/>
            <a:ext cx="2438400" cy="3251200"/>
          </a:xfrm>
          <a:prstGeom prst="rect">
            <a:avLst/>
          </a:prstGeom>
          <a:noFill/>
        </p:spPr>
      </p:pic>
      <p:sp>
        <p:nvSpPr>
          <p:cNvPr id="5" name="TextBox 4"/>
          <p:cNvSpPr txBox="1"/>
          <p:nvPr/>
        </p:nvSpPr>
        <p:spPr>
          <a:xfrm>
            <a:off x="-914400" y="4152904"/>
            <a:ext cx="4800600" cy="276999"/>
          </a:xfrm>
          <a:prstGeom prst="rect">
            <a:avLst/>
          </a:prstGeom>
          <a:noFill/>
        </p:spPr>
        <p:txBody>
          <a:bodyPr wrap="square" rtlCol="0">
            <a:spAutoFit/>
          </a:bodyPr>
          <a:lstStyle/>
          <a:p>
            <a:pPr algn="r"/>
            <a:r>
              <a:rPr lang="fa-IR" sz="1200" b="1" dirty="0" smtClean="0">
                <a:cs typeface="B Nazanin" pitchFamily="2" charset="-78"/>
              </a:rPr>
              <a:t>سقف صاف طره شده</a:t>
            </a:r>
            <a:endParaRPr lang="en-US" sz="1200" b="1" dirty="0">
              <a:cs typeface="B Nazanin" pitchFamily="2" charset="-78"/>
            </a:endParaRPr>
          </a:p>
        </p:txBody>
      </p:sp>
      <p:sp>
        <p:nvSpPr>
          <p:cNvPr id="6" name="TextBox 5"/>
          <p:cNvSpPr txBox="1"/>
          <p:nvPr/>
        </p:nvSpPr>
        <p:spPr>
          <a:xfrm>
            <a:off x="5715000" y="4838704"/>
            <a:ext cx="3200400" cy="276999"/>
          </a:xfrm>
          <a:prstGeom prst="rect">
            <a:avLst/>
          </a:prstGeom>
          <a:noFill/>
        </p:spPr>
        <p:txBody>
          <a:bodyPr wrap="square" rtlCol="0">
            <a:spAutoFit/>
          </a:bodyPr>
          <a:lstStyle/>
          <a:p>
            <a:pPr algn="r"/>
            <a:r>
              <a:rPr lang="fa-IR" sz="1200" b="1" dirty="0" smtClean="0">
                <a:cs typeface="B Nazanin" pitchFamily="2" charset="-78"/>
              </a:rPr>
              <a:t>سقف چوبی تخت راسته ماهی فروشان بوشهر</a:t>
            </a:r>
            <a:endParaRPr lang="en-US" sz="1200" b="1" dirty="0">
              <a:cs typeface="B Nazanin" pitchFamily="2" charset="-78"/>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600200" y="495300"/>
            <a:ext cx="7239000" cy="1292662"/>
          </a:xfrm>
          <a:prstGeom prst="rect">
            <a:avLst/>
          </a:prstGeom>
        </p:spPr>
        <p:txBody>
          <a:bodyPr wrap="square">
            <a:spAutoFit/>
          </a:bodyPr>
          <a:lstStyle/>
          <a:p>
            <a:pPr lvl="0" indent="180975" algn="r" rtl="1" eaLnBrk="0" fontAlgn="base" hangingPunct="0">
              <a:spcBef>
                <a:spcPct val="0"/>
              </a:spcBef>
              <a:spcAft>
                <a:spcPct val="0"/>
              </a:spcAft>
              <a:buFontTx/>
              <a:buChar char="•"/>
            </a:pPr>
            <a:r>
              <a:rPr lang="fa-IR" altLang="zh-TW" sz="2400" dirty="0" smtClean="0">
                <a:latin typeface="Calibri" pitchFamily="34" charset="0"/>
                <a:ea typeface="Times New Roman" pitchFamily="18" charset="0"/>
                <a:cs typeface="B Nazanin" pitchFamily="2" charset="-78"/>
              </a:rPr>
              <a:t>سقف شيب‌دار،</a:t>
            </a:r>
          </a:p>
          <a:p>
            <a:pPr lvl="0" indent="180975" algn="r" rtl="1" eaLnBrk="0" fontAlgn="base" hangingPunct="0">
              <a:spcBef>
                <a:spcPct val="0"/>
              </a:spcBef>
              <a:spcAft>
                <a:spcPct val="0"/>
              </a:spcAft>
              <a:buFontTx/>
              <a:buChar char="•"/>
            </a:pPr>
            <a:r>
              <a:rPr lang="fa-IR" altLang="zh-TW" dirty="0" smtClean="0">
                <a:latin typeface="Calibri" pitchFamily="34" charset="0"/>
                <a:ea typeface="Times New Roman" pitchFamily="18" charset="0"/>
                <a:cs typeface="B Nazanin" pitchFamily="2" charset="-78"/>
              </a:rPr>
              <a:t> سازه‌ي اين سقف خرپاهاي چوبي مثلث شكل است كه به صورت منفرد و يا به صورت هم بسته ساخته شده و با حصيرهاي بافته‌شده و يا ورق‌هاي گالوانيزه روي آنها پوشانده شده است. مانند سقف بازار قصاب‌ها </a:t>
            </a:r>
            <a:endParaRPr lang="en-US" altLang="zh-TW" dirty="0" smtClean="0">
              <a:latin typeface="Arial" pitchFamily="34" charset="0"/>
              <a:cs typeface="B Nazanin" pitchFamily="2" charset="-78"/>
            </a:endParaRPr>
          </a:p>
        </p:txBody>
      </p:sp>
      <p:pic>
        <p:nvPicPr>
          <p:cNvPr id="41986" name="Picture 2" descr="E:\aks\b\IMG_1095.JPG"/>
          <p:cNvPicPr>
            <a:picLocks noChangeAspect="1" noChangeArrowheads="1"/>
          </p:cNvPicPr>
          <p:nvPr/>
        </p:nvPicPr>
        <p:blipFill>
          <a:blip r:embed="rId3" cstate="print"/>
          <a:srcRect/>
          <a:stretch>
            <a:fillRect/>
          </a:stretch>
        </p:blipFill>
        <p:spPr bwMode="auto">
          <a:xfrm>
            <a:off x="685800" y="1943100"/>
            <a:ext cx="2438400" cy="2895600"/>
          </a:xfrm>
          <a:prstGeom prst="rect">
            <a:avLst/>
          </a:prstGeom>
          <a:noFill/>
        </p:spPr>
      </p:pic>
      <p:pic>
        <p:nvPicPr>
          <p:cNvPr id="41987" name="Picture 3" descr="E:\aks\b\IMG_1097.JPG"/>
          <p:cNvPicPr>
            <a:picLocks noChangeAspect="1" noChangeArrowheads="1"/>
          </p:cNvPicPr>
          <p:nvPr/>
        </p:nvPicPr>
        <p:blipFill>
          <a:blip r:embed="rId4" cstate="print"/>
          <a:srcRect/>
          <a:stretch>
            <a:fillRect/>
          </a:stretch>
        </p:blipFill>
        <p:spPr bwMode="auto">
          <a:xfrm>
            <a:off x="4953000" y="1943100"/>
            <a:ext cx="2438400" cy="2819400"/>
          </a:xfrm>
          <a:prstGeom prst="rect">
            <a:avLst/>
          </a:prstGeom>
          <a:noFill/>
        </p:spPr>
      </p:pic>
      <p:sp>
        <p:nvSpPr>
          <p:cNvPr id="5" name="TextBox 4"/>
          <p:cNvSpPr txBox="1"/>
          <p:nvPr/>
        </p:nvSpPr>
        <p:spPr>
          <a:xfrm>
            <a:off x="1295400" y="4914904"/>
            <a:ext cx="5562600" cy="276999"/>
          </a:xfrm>
          <a:prstGeom prst="rect">
            <a:avLst/>
          </a:prstGeom>
          <a:noFill/>
        </p:spPr>
        <p:txBody>
          <a:bodyPr wrap="square" rtlCol="0">
            <a:spAutoFit/>
          </a:bodyPr>
          <a:lstStyle/>
          <a:p>
            <a:pPr algn="ctr"/>
            <a:r>
              <a:rPr lang="fa-IR" sz="1200" b="1" dirty="0" smtClean="0">
                <a:cs typeface="B Nazanin" pitchFamily="2" charset="-78"/>
              </a:rPr>
              <a:t>نمای سقف شیب دار خرپایی</a:t>
            </a:r>
            <a:endParaRPr lang="en-US" sz="1200" b="1" dirty="0">
              <a:cs typeface="B Nazanin" pitchFamily="2" charset="-78"/>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762000" y="342900"/>
            <a:ext cx="7772400" cy="1785104"/>
          </a:xfrm>
          <a:prstGeom prst="rect">
            <a:avLst/>
          </a:prstGeom>
        </p:spPr>
        <p:txBody>
          <a:bodyPr wrap="square">
            <a:spAutoFit/>
          </a:bodyPr>
          <a:lstStyle/>
          <a:p>
            <a:pPr lvl="0" indent="180975" algn="r" rtl="1" eaLnBrk="0" fontAlgn="base" hangingPunct="0">
              <a:spcBef>
                <a:spcPct val="0"/>
              </a:spcBef>
              <a:spcAft>
                <a:spcPct val="0"/>
              </a:spcAft>
              <a:buFontTx/>
              <a:buChar char="•"/>
            </a:pPr>
            <a:r>
              <a:rPr lang="fa-IR" altLang="zh-TW" sz="2000" b="1" dirty="0" smtClean="0">
                <a:latin typeface="Calibri" pitchFamily="34" charset="0"/>
                <a:ea typeface="Times New Roman" pitchFamily="18" charset="0"/>
                <a:cs typeface="B Nazanin" pitchFamily="2" charset="-78"/>
              </a:rPr>
              <a:t>سقف مدور،</a:t>
            </a: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 سازه سقف خرپاي چوبي به شكل نيم‌استوانه با جزئيات، بست‌ها و تسمه‌هاي فلزي است و پوشش نهايي آن ورق‌هاي گالوانيزه است. مانند سقف بازار آهنگران و سقف بازار ميوه‌فروشان</a:t>
            </a:r>
            <a:endParaRPr lang="en-US" altLang="zh-TW" dirty="0" smtClean="0">
              <a:latin typeface="Arial" pitchFamily="34" charset="0"/>
              <a:cs typeface="B Nazanin" pitchFamily="2" charset="-78"/>
            </a:endParaRP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در اين نوع پوشش جرزهاي جانبي حجره‌ها در امتداد خود به طرف بالا ادامه پيدا مي‌كنند و حدود يك متر بالاتر از سقف به صورت دو ستون مربع شكل مقابل هم، پايه‌هايي را به منظور نصب خرپاي چوبي فراهم مي‌نمايند.</a:t>
            </a:r>
            <a:endParaRPr lang="en-US" altLang="zh-TW" dirty="0" smtClean="0">
              <a:latin typeface="Arial" pitchFamily="34" charset="0"/>
              <a:cs typeface="B Nazanin" pitchFamily="2" charset="-78"/>
            </a:endParaRPr>
          </a:p>
        </p:txBody>
      </p:sp>
      <p:pic>
        <p:nvPicPr>
          <p:cNvPr id="43010" name="Picture 2" descr="E:\aks\b\IMG_1102.JPG"/>
          <p:cNvPicPr>
            <a:picLocks noChangeAspect="1" noChangeArrowheads="1"/>
          </p:cNvPicPr>
          <p:nvPr/>
        </p:nvPicPr>
        <p:blipFill>
          <a:blip r:embed="rId3" cstate="print"/>
          <a:srcRect/>
          <a:stretch>
            <a:fillRect/>
          </a:stretch>
        </p:blipFill>
        <p:spPr bwMode="auto">
          <a:xfrm>
            <a:off x="609600" y="2019300"/>
            <a:ext cx="2438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011" name="Picture 3" descr="E:\aks\b\IMG_1103.JPG"/>
          <p:cNvPicPr>
            <a:picLocks noChangeAspect="1" noChangeArrowheads="1"/>
          </p:cNvPicPr>
          <p:nvPr/>
        </p:nvPicPr>
        <p:blipFill>
          <a:blip r:embed="rId4" cstate="print"/>
          <a:srcRect/>
          <a:stretch>
            <a:fillRect/>
          </a:stretch>
        </p:blipFill>
        <p:spPr bwMode="auto">
          <a:xfrm>
            <a:off x="4191000" y="2019300"/>
            <a:ext cx="2438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752600" y="4914904"/>
            <a:ext cx="3581400" cy="276999"/>
          </a:xfrm>
          <a:prstGeom prst="rect">
            <a:avLst/>
          </a:prstGeom>
          <a:noFill/>
        </p:spPr>
        <p:txBody>
          <a:bodyPr wrap="square" rtlCol="0">
            <a:spAutoFit/>
          </a:bodyPr>
          <a:lstStyle/>
          <a:p>
            <a:pPr algn="ctr"/>
            <a:r>
              <a:rPr lang="fa-IR" sz="1200" b="1" dirty="0" smtClean="0">
                <a:cs typeface="B Nazanin" pitchFamily="2" charset="-78"/>
              </a:rPr>
              <a:t>نمونه ای از سقف مدور در بازار بوشهر</a:t>
            </a:r>
            <a:endParaRPr lang="en-US" sz="1200" b="1" dirty="0">
              <a:cs typeface="B Nazanin" pitchFamily="2" charset="-78"/>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342900"/>
            <a:ext cx="8229600" cy="1477328"/>
          </a:xfrm>
          <a:prstGeom prst="rect">
            <a:avLst/>
          </a:prstGeom>
        </p:spPr>
        <p:txBody>
          <a:bodyPr wrap="square">
            <a:spAutoFit/>
          </a:bodyPr>
          <a:lstStyle/>
          <a:p>
            <a:pPr lvl="0" indent="180975" algn="r" rtl="1" eaLnBrk="0" fontAlgn="base" hangingPunct="0">
              <a:spcBef>
                <a:spcPct val="0"/>
              </a:spcBef>
              <a:spcAft>
                <a:spcPct val="0"/>
              </a:spcAft>
              <a:buFontTx/>
              <a:buChar char="•"/>
            </a:pPr>
            <a:r>
              <a:rPr lang="fa-IR" altLang="zh-TW" dirty="0" smtClean="0">
                <a:latin typeface="Calibri" pitchFamily="34" charset="0"/>
                <a:ea typeface="Times New Roman" pitchFamily="18" charset="0"/>
                <a:cs typeface="B Nazanin" pitchFamily="2" charset="-78"/>
              </a:rPr>
              <a:t>روزنه‌هاي جانبي سقف راسته‌ بازارها كه از اختلاف ارتفاع سقف مغازه‌ها و سقف راسته بازار ايجاد مي‌گردد، باعث ايجاد كوران در فضاي راسته بازار مي‌شود. </a:t>
            </a:r>
            <a:endParaRPr lang="en-US" altLang="zh-TW" dirty="0" smtClean="0">
              <a:latin typeface="Arial" pitchFamily="34" charset="0"/>
              <a:cs typeface="B Nazanin" pitchFamily="2" charset="-78"/>
            </a:endParaRP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در اين شهر مصالح بومي هماهنگ با شرايط اقليمي و مطابق با ويژگي‌هاي كاركردي، بازارهاي ساده و در </a:t>
            </a:r>
            <a:endParaRPr lang="en-US" altLang="zh-TW" dirty="0" smtClean="0">
              <a:latin typeface="Arial" pitchFamily="34" charset="0"/>
              <a:cs typeface="B Nazanin" pitchFamily="2" charset="-78"/>
            </a:endParaRP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عين حال كارآمدي را به وجود ‌آورده است. شكل كالبدي اين راسته‌ها بسيار متفاوت با ساختار بازارهاي كويري است. اما منطق شكل‌گيري آنها شبيه هم مي‌باشد.  </a:t>
            </a:r>
            <a:endParaRPr lang="en-US" altLang="zh-TW" dirty="0" smtClean="0">
              <a:latin typeface="Arial" pitchFamily="34" charset="0"/>
              <a:cs typeface="B Nazanin" pitchFamily="2" charset="-78"/>
            </a:endParaRPr>
          </a:p>
        </p:txBody>
      </p:sp>
      <p:pic>
        <p:nvPicPr>
          <p:cNvPr id="44034" name="Picture 2" descr="E:\aks\b\IMG_1114.JPG"/>
          <p:cNvPicPr>
            <a:picLocks noChangeAspect="1" noChangeArrowheads="1"/>
          </p:cNvPicPr>
          <p:nvPr/>
        </p:nvPicPr>
        <p:blipFill>
          <a:blip r:embed="rId3" cstate="print"/>
          <a:srcRect/>
          <a:stretch>
            <a:fillRect/>
          </a:stretch>
        </p:blipFill>
        <p:spPr bwMode="auto">
          <a:xfrm>
            <a:off x="914400" y="1943100"/>
            <a:ext cx="6781800" cy="24384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1295400" y="4686304"/>
            <a:ext cx="6096000" cy="276999"/>
          </a:xfrm>
          <a:prstGeom prst="rect">
            <a:avLst/>
          </a:prstGeom>
          <a:noFill/>
        </p:spPr>
        <p:txBody>
          <a:bodyPr wrap="square" rtlCol="0">
            <a:spAutoFit/>
          </a:bodyPr>
          <a:lstStyle/>
          <a:p>
            <a:pPr algn="ctr"/>
            <a:r>
              <a:rPr lang="fa-IR" sz="1200" b="1" dirty="0" smtClean="0">
                <a:cs typeface="B Nazanin" pitchFamily="2" charset="-78"/>
              </a:rPr>
              <a:t>تصاویری از بازار ماهی فروشان که به منظور تهویه هوا ونورگیری مناسب شکل گرفته اند</a:t>
            </a:r>
            <a:endParaRPr lang="en-US" sz="1200" b="1" dirty="0">
              <a:cs typeface="B Nazanin" pitchFamily="2" charset="-78"/>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t="-17000" b="-17000"/>
          </a:stretch>
        </a:blipFill>
        <a:effectLst/>
      </p:bgPr>
    </p:bg>
    <p:spTree>
      <p:nvGrpSpPr>
        <p:cNvPr id="1" name=""/>
        <p:cNvGrpSpPr/>
        <p:nvPr/>
      </p:nvGrpSpPr>
      <p:grpSpPr>
        <a:xfrm>
          <a:off x="0" y="0"/>
          <a:ext cx="0" cy="0"/>
          <a:chOff x="0" y="0"/>
          <a:chExt cx="0" cy="0"/>
        </a:xfrm>
      </p:grpSpPr>
      <p:pic>
        <p:nvPicPr>
          <p:cNvPr id="45058" name="Picture 2" descr="E:\aks\b\IMG_1110.JPG"/>
          <p:cNvPicPr>
            <a:picLocks noChangeAspect="1" noChangeArrowheads="1"/>
          </p:cNvPicPr>
          <p:nvPr/>
        </p:nvPicPr>
        <p:blipFill>
          <a:blip r:embed="rId3" cstate="print"/>
          <a:srcRect/>
          <a:stretch>
            <a:fillRect/>
          </a:stretch>
        </p:blipFill>
        <p:spPr bwMode="auto">
          <a:xfrm>
            <a:off x="457200" y="3619500"/>
            <a:ext cx="3251200" cy="1638300"/>
          </a:xfrm>
          <a:prstGeom prst="rect">
            <a:avLst/>
          </a:prstGeom>
          <a:noFill/>
        </p:spPr>
      </p:pic>
      <p:pic>
        <p:nvPicPr>
          <p:cNvPr id="45060" name="Picture 4" descr="E:\aks\b\IMG_1107.JPG"/>
          <p:cNvPicPr>
            <a:picLocks noChangeAspect="1" noChangeArrowheads="1"/>
          </p:cNvPicPr>
          <p:nvPr/>
        </p:nvPicPr>
        <p:blipFill>
          <a:blip r:embed="rId4" cstate="print"/>
          <a:srcRect/>
          <a:stretch>
            <a:fillRect/>
          </a:stretch>
        </p:blipFill>
        <p:spPr bwMode="auto">
          <a:xfrm>
            <a:off x="4876800" y="1638300"/>
            <a:ext cx="3200400" cy="1600200"/>
          </a:xfrm>
          <a:prstGeom prst="rect">
            <a:avLst/>
          </a:prstGeom>
          <a:noFill/>
        </p:spPr>
      </p:pic>
      <p:pic>
        <p:nvPicPr>
          <p:cNvPr id="45061" name="Picture 5" descr="E:\aks\b\IMG_1108.JPG"/>
          <p:cNvPicPr>
            <a:picLocks noChangeAspect="1" noChangeArrowheads="1"/>
          </p:cNvPicPr>
          <p:nvPr/>
        </p:nvPicPr>
        <p:blipFill>
          <a:blip r:embed="rId5" cstate="print"/>
          <a:srcRect/>
          <a:stretch>
            <a:fillRect/>
          </a:stretch>
        </p:blipFill>
        <p:spPr bwMode="auto">
          <a:xfrm>
            <a:off x="457200" y="1714500"/>
            <a:ext cx="3251200" cy="1600200"/>
          </a:xfrm>
          <a:prstGeom prst="rect">
            <a:avLst/>
          </a:prstGeom>
          <a:noFill/>
        </p:spPr>
      </p:pic>
      <p:pic>
        <p:nvPicPr>
          <p:cNvPr id="45062" name="Picture 6" descr="E:\aks\b\IMG_1109.JPG"/>
          <p:cNvPicPr>
            <a:picLocks noChangeAspect="1" noChangeArrowheads="1"/>
          </p:cNvPicPr>
          <p:nvPr/>
        </p:nvPicPr>
        <p:blipFill>
          <a:blip r:embed="rId6" cstate="print"/>
          <a:srcRect/>
          <a:stretch>
            <a:fillRect/>
          </a:stretch>
        </p:blipFill>
        <p:spPr bwMode="auto">
          <a:xfrm>
            <a:off x="4876800" y="3619500"/>
            <a:ext cx="3251200" cy="1600200"/>
          </a:xfrm>
          <a:prstGeom prst="rect">
            <a:avLst/>
          </a:prstGeom>
          <a:noFill/>
        </p:spPr>
      </p:pic>
      <p:sp>
        <p:nvSpPr>
          <p:cNvPr id="7" name="TextBox 6"/>
          <p:cNvSpPr txBox="1"/>
          <p:nvPr/>
        </p:nvSpPr>
        <p:spPr>
          <a:xfrm>
            <a:off x="609600" y="342900"/>
            <a:ext cx="8305800" cy="1077218"/>
          </a:xfrm>
          <a:prstGeom prst="rect">
            <a:avLst/>
          </a:prstGeom>
          <a:noFill/>
        </p:spPr>
        <p:txBody>
          <a:bodyPr wrap="square" rtlCol="0">
            <a:spAutoFit/>
          </a:bodyPr>
          <a:lstStyle/>
          <a:p>
            <a:pPr algn="r"/>
            <a:r>
              <a:rPr lang="fa-IR" sz="1600" b="1" dirty="0" smtClean="0">
                <a:cs typeface="B Nazanin" pitchFamily="2" charset="-78"/>
              </a:rPr>
              <a:t>نقشه ایزومتریک ساختار راسته بازار</a:t>
            </a:r>
          </a:p>
          <a:p>
            <a:pPr algn="r"/>
            <a:r>
              <a:rPr lang="fa-IR" sz="1600" b="1" dirty="0" smtClean="0">
                <a:cs typeface="B Nazanin" pitchFamily="2" charset="-78"/>
              </a:rPr>
              <a:t>1)پوشش نهایی از ورق گالوانیزه</a:t>
            </a:r>
          </a:p>
          <a:p>
            <a:pPr algn="r"/>
            <a:r>
              <a:rPr lang="fa-IR" sz="1600" b="1" dirty="0" smtClean="0">
                <a:cs typeface="B Nazanin" pitchFamily="2" charset="-78"/>
              </a:rPr>
              <a:t>2)تیر های فرعی چوبی</a:t>
            </a:r>
          </a:p>
          <a:p>
            <a:pPr algn="r"/>
            <a:r>
              <a:rPr lang="fa-IR" sz="1600" b="1" dirty="0" smtClean="0">
                <a:cs typeface="B Nazanin" pitchFamily="2" charset="-78"/>
              </a:rPr>
              <a:t>3)خرپاهای چوبی</a:t>
            </a:r>
            <a:endParaRPr lang="en-US" sz="1600" b="1" dirty="0">
              <a:cs typeface="B Nazanin" pitchFamily="2" charset="-78"/>
            </a:endParaRPr>
          </a:p>
        </p:txBody>
      </p:sp>
      <p:sp>
        <p:nvSpPr>
          <p:cNvPr id="8" name="TextBox 7"/>
          <p:cNvSpPr txBox="1"/>
          <p:nvPr/>
        </p:nvSpPr>
        <p:spPr>
          <a:xfrm>
            <a:off x="8305800" y="2933700"/>
            <a:ext cx="533400" cy="369332"/>
          </a:xfrm>
          <a:prstGeom prst="rect">
            <a:avLst/>
          </a:prstGeom>
          <a:noFill/>
        </p:spPr>
        <p:txBody>
          <a:bodyPr wrap="square" rtlCol="0">
            <a:spAutoFit/>
          </a:bodyPr>
          <a:lstStyle/>
          <a:p>
            <a:r>
              <a:rPr lang="fa-IR" dirty="0" smtClean="0"/>
              <a:t>1)</a:t>
            </a:r>
            <a:endParaRPr lang="en-US" dirty="0"/>
          </a:p>
        </p:txBody>
      </p:sp>
      <p:sp>
        <p:nvSpPr>
          <p:cNvPr id="9" name="Rectangle 8"/>
          <p:cNvSpPr/>
          <p:nvPr/>
        </p:nvSpPr>
        <p:spPr>
          <a:xfrm>
            <a:off x="3886200" y="2933700"/>
            <a:ext cx="372218" cy="369332"/>
          </a:xfrm>
          <a:prstGeom prst="rect">
            <a:avLst/>
          </a:prstGeom>
        </p:spPr>
        <p:txBody>
          <a:bodyPr wrap="none">
            <a:spAutoFit/>
          </a:bodyPr>
          <a:lstStyle/>
          <a:p>
            <a:r>
              <a:rPr lang="fa-IR" b="1" dirty="0" smtClean="0">
                <a:cs typeface="B Nazanin" pitchFamily="2" charset="-78"/>
              </a:rPr>
              <a:t>2)</a:t>
            </a:r>
            <a:endParaRPr lang="en-US" dirty="0"/>
          </a:p>
        </p:txBody>
      </p:sp>
      <p:sp>
        <p:nvSpPr>
          <p:cNvPr id="10" name="Rectangle 9"/>
          <p:cNvSpPr/>
          <p:nvPr/>
        </p:nvSpPr>
        <p:spPr>
          <a:xfrm>
            <a:off x="8382000" y="4762500"/>
            <a:ext cx="389850" cy="369332"/>
          </a:xfrm>
          <a:prstGeom prst="rect">
            <a:avLst/>
          </a:prstGeom>
        </p:spPr>
        <p:txBody>
          <a:bodyPr wrap="none">
            <a:spAutoFit/>
          </a:bodyPr>
          <a:lstStyle/>
          <a:p>
            <a:r>
              <a:rPr lang="fa-IR" b="1" dirty="0" smtClean="0">
                <a:cs typeface="B Nazanin" pitchFamily="2" charset="-78"/>
              </a:rPr>
              <a:t>3)</a:t>
            </a:r>
            <a:endParaRPr lang="en-US" dirty="0"/>
          </a:p>
        </p:txBody>
      </p:sp>
    </p:spTree>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Rectangle 2"/>
          <p:cNvSpPr/>
          <p:nvPr/>
        </p:nvSpPr>
        <p:spPr>
          <a:xfrm>
            <a:off x="304800" y="419100"/>
            <a:ext cx="8458200" cy="3416320"/>
          </a:xfrm>
          <a:prstGeom prst="rect">
            <a:avLst/>
          </a:prstGeom>
        </p:spPr>
        <p:txBody>
          <a:bodyPr wrap="square">
            <a:spAutoFit/>
          </a:bodyPr>
          <a:lstStyle/>
          <a:p>
            <a:pPr algn="r"/>
            <a:r>
              <a:rPr lang="fa-IR" b="1" dirty="0" smtClean="0">
                <a:cs typeface="B Nazanin" pitchFamily="2" charset="-78"/>
              </a:rPr>
              <a:t>بازار در نواحي كوهستاني و مرتفع (اقليم سرد و كوهستاني)،</a:t>
            </a:r>
          </a:p>
          <a:p>
            <a:pPr algn="r"/>
            <a:r>
              <a:rPr lang="fa-IR" b="1" dirty="0" smtClean="0">
                <a:cs typeface="B Nazanin" pitchFamily="2" charset="-78"/>
              </a:rPr>
              <a:t> «سرما و بوران از عوامل مهم و تعيين كننده در شكل ساختمان‌هاي اين مناطق، خصوصاً در نواحي شمال و شمال غرب كشور است. لذا راسته‌هاي بازار در شهرهاي نسبتاً بزرگ در اين نواحي عموماً طاق آجري دارند.</a:t>
            </a:r>
          </a:p>
          <a:p>
            <a:pPr algn="r"/>
            <a:endParaRPr lang="fa-IR" b="1" dirty="0" smtClean="0">
              <a:cs typeface="B Nazanin" pitchFamily="2" charset="-78"/>
            </a:endParaRPr>
          </a:p>
          <a:p>
            <a:pPr algn="r"/>
            <a:r>
              <a:rPr lang="fa-IR" b="1" dirty="0" smtClean="0">
                <a:cs typeface="B Nazanin" pitchFamily="2" charset="-78"/>
              </a:rPr>
              <a:t> ولي در اينجا عرض راسته‌ها و ارتفاع كف تا زير طاق آنها كمتر از بازارهاي مشابه در نواحي گرم و خشك است. </a:t>
            </a:r>
          </a:p>
          <a:p>
            <a:pPr algn="r"/>
            <a:endParaRPr lang="fa-IR" b="1" dirty="0" smtClean="0">
              <a:cs typeface="B Nazanin" pitchFamily="2" charset="-78"/>
            </a:endParaRPr>
          </a:p>
          <a:p>
            <a:pPr algn="r"/>
            <a:r>
              <a:rPr lang="fa-IR" b="1" dirty="0" smtClean="0">
                <a:cs typeface="B Nazanin" pitchFamily="2" charset="-78"/>
              </a:rPr>
              <a:t>وجود طاق مانع از تبادل حرارتي بيش از حد بين داخل و خارج راسته ها مي‌شود و ابعاد نسبتاً كوچك عرض و ارتفاع راسته‌ها باعث مي‌شود كه درجه حرارت در راسته‌ها در حد آسايش و قابل قبول براي انسان باشد. </a:t>
            </a:r>
          </a:p>
          <a:p>
            <a:pPr algn="r"/>
            <a:endParaRPr lang="fa-IR" b="1" dirty="0" smtClean="0">
              <a:cs typeface="B Nazanin" pitchFamily="2" charset="-78"/>
            </a:endParaRPr>
          </a:p>
          <a:p>
            <a:pPr algn="r"/>
            <a:r>
              <a:rPr lang="fa-IR" b="1" dirty="0" smtClean="0">
                <a:cs typeface="B Nazanin" pitchFamily="2" charset="-78"/>
              </a:rPr>
              <a:t>براي تأمين نور و تهويه در راسته‌ها، معمولاً منفذهاي نسبتاً كوچكي در بالاي طاق‌ها قرار دارند.(</a:t>
            </a:r>
            <a:r>
              <a:rPr lang="fa-IR" sz="1200" b="1" dirty="0" smtClean="0">
                <a:cs typeface="B Nazanin" pitchFamily="2" charset="-78"/>
              </a:rPr>
              <a:t>قبادیان،بی تا،ص186_188</a:t>
            </a:r>
            <a:r>
              <a:rPr lang="fa-IR" b="1" dirty="0" smtClean="0">
                <a:cs typeface="B Nazanin" pitchFamily="2" charset="-78"/>
              </a:rPr>
              <a:t>)</a:t>
            </a:r>
            <a:endParaRPr lang="en-US" b="1" dirty="0">
              <a:cs typeface="B Nazanin" pitchFamily="2" charset="-78"/>
            </a:endParaRPr>
          </a:p>
        </p:txBody>
      </p:sp>
      <p:pic>
        <p:nvPicPr>
          <p:cNvPr id="46082" name="Picture 2" descr="E:\aks\b\IMG_1070.JPG"/>
          <p:cNvPicPr>
            <a:picLocks noChangeAspect="1" noChangeArrowheads="1"/>
          </p:cNvPicPr>
          <p:nvPr/>
        </p:nvPicPr>
        <p:blipFill>
          <a:blip r:embed="rId2" cstate="print"/>
          <a:srcRect/>
          <a:stretch>
            <a:fillRect/>
          </a:stretch>
        </p:blipFill>
        <p:spPr bwMode="auto">
          <a:xfrm>
            <a:off x="2057400" y="3619500"/>
            <a:ext cx="5689600" cy="1562100"/>
          </a:xfrm>
          <a:prstGeom prst="rect">
            <a:avLst/>
          </a:prstGeom>
          <a:noFill/>
        </p:spPr>
      </p:pic>
      <p:sp>
        <p:nvSpPr>
          <p:cNvPr id="5" name="TextBox 4"/>
          <p:cNvSpPr txBox="1"/>
          <p:nvPr/>
        </p:nvSpPr>
        <p:spPr>
          <a:xfrm>
            <a:off x="762000" y="5295904"/>
            <a:ext cx="7467600" cy="276999"/>
          </a:xfrm>
          <a:prstGeom prst="rect">
            <a:avLst/>
          </a:prstGeom>
          <a:noFill/>
        </p:spPr>
        <p:txBody>
          <a:bodyPr wrap="square" rtlCol="0">
            <a:spAutoFit/>
          </a:bodyPr>
          <a:lstStyle/>
          <a:p>
            <a:pPr algn="r"/>
            <a:r>
              <a:rPr lang="fa-IR" sz="1200" dirty="0" smtClean="0"/>
              <a:t>مقطع راسته بازار ها در اقلیم سرد و کوهستانی(حفظ گرمای بازار توسط سقف های کوتاه)</a:t>
            </a:r>
            <a:endParaRPr lang="en-US" sz="1200"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grayscl/>
            <a:lum bright="13000"/>
          </a:blip>
          <a:srcRect/>
          <a:stretch>
            <a:fillRect t="-17000" r="-8000" b="-57000"/>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143000" y="190500"/>
            <a:ext cx="77724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تبريز</a:t>
            </a:r>
            <a:endParaRPr kumimoji="0" lang="en-US" altLang="zh-TW"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چگونگي شكل‌گيري و توسعه‌ي بازار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مسلماً قدمت بازار تبريز، مانند اغلب شهرهاي تاريخي ايران، به دوره‌هاي اوليه‌ي شهرسازي ايران پس از اسلام برمي‌گردد. ولي به‌دليل زلزله‌هاي متعدد، يافتن بنايي با قدمت زياد در بازار كه نشان‌دهنده‌ي شكل‌گيري هسته اوليه بازار باشد مقدور نيست.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 توجه به پيوند مستقيم مسجد جامع با بازار (همچنان كه امروزه نيز همين‌گونه است) احتمالاً هسته اوليه بازار در حوالي منطقه‌اي بوده كه امروزه به بازار صفي مشهور است. </a:t>
            </a:r>
            <a:endParaRPr kumimoji="0" lang="fa-IR" altLang="zh-TW" b="1" i="0" u="none" strike="noStrike" cap="none" normalizeH="0" baseline="0" dirty="0" smtClean="0">
              <a:ln>
                <a:noFill/>
              </a:ln>
              <a:solidFill>
                <a:schemeClr val="tx1"/>
              </a:solidFill>
              <a:effectLst/>
              <a:latin typeface="Arial" pitchFamily="34" charset="0"/>
              <a:cs typeface="Arial" pitchFamily="34" charset="0"/>
            </a:endParaRPr>
          </a:p>
        </p:txBody>
      </p:sp>
      <p:pic>
        <p:nvPicPr>
          <p:cNvPr id="59394" name="Picture 2" descr="E:\aks\sard\IMG_1119.JPG"/>
          <p:cNvPicPr>
            <a:picLocks noChangeAspect="1" noChangeArrowheads="1"/>
          </p:cNvPicPr>
          <p:nvPr/>
        </p:nvPicPr>
        <p:blipFill>
          <a:blip r:embed="rId3" cstate="print"/>
          <a:srcRect/>
          <a:stretch>
            <a:fillRect/>
          </a:stretch>
        </p:blipFill>
        <p:spPr bwMode="auto">
          <a:xfrm>
            <a:off x="381000" y="2628900"/>
            <a:ext cx="3505200" cy="2590800"/>
          </a:xfrm>
          <a:prstGeom prst="rect">
            <a:avLst/>
          </a:prstGeom>
          <a:noFill/>
        </p:spPr>
      </p:pic>
      <p:sp>
        <p:nvSpPr>
          <p:cNvPr id="4" name="TextBox 3"/>
          <p:cNvSpPr txBox="1"/>
          <p:nvPr/>
        </p:nvSpPr>
        <p:spPr>
          <a:xfrm>
            <a:off x="1752600" y="5219701"/>
            <a:ext cx="7391400" cy="276999"/>
          </a:xfrm>
          <a:prstGeom prst="rect">
            <a:avLst/>
          </a:prstGeom>
          <a:noFill/>
        </p:spPr>
        <p:txBody>
          <a:bodyPr wrap="square" rtlCol="0">
            <a:spAutoFit/>
          </a:bodyPr>
          <a:lstStyle/>
          <a:p>
            <a:pPr algn="r"/>
            <a:r>
              <a:rPr lang="fa-IR" sz="1200" b="1" dirty="0" smtClean="0">
                <a:cs typeface="B Nazanin" pitchFamily="2" charset="-78"/>
              </a:rPr>
              <a:t>تصویر 1_شکل گیری استخوان بندی بازار تبریز توسط دو محور عمود بر هم مسیر شمالی_جنوبی و مسیر شرقی غربی</a:t>
            </a:r>
            <a:endParaRPr lang="en-US" sz="1200" b="1" dirty="0">
              <a:cs typeface="B Nazanin" pitchFamily="2" charset="-78"/>
            </a:endParaRPr>
          </a:p>
        </p:txBody>
      </p:sp>
    </p:spTree>
  </p:cSld>
  <p:clrMapOvr>
    <a:masterClrMapping/>
  </p:clrMapOvr>
  <p:transition spd="med">
    <p:pull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grayscl/>
            <a:lum bright="28000"/>
          </a:blip>
          <a:srcRect/>
          <a:stretch>
            <a:fillRect t="-17000" b="-17000"/>
          </a:stretch>
        </a:blipFill>
        <a:effectLst/>
      </p:bgPr>
    </p:bg>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33400" y="495300"/>
            <a:ext cx="8610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خصوصيات كالبدي بازار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تبريز از جمله بزرگ‌ترين بازاهاي سنتي ايران و جهان است. اين بازارها تنها به صورت خطي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گسترده نشده بلكه با شكل‌گيري چندين راسته‌ اصلي و راسته‌هاي فرعي مرتبط، در چهار جهت گسترش پيدا كرده است. اين بازار از نوع بازارهاي چند محوري است.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تبريز يك شبكه ارتباطي متشكل از تعدادي راسته‌هاي موازي و متقاطع است. دو راسته اصلي‌تر آن راسته‌هاي شمالي-جنوبي است كه به طور تقريب و با اندكي اعوجاج و جابه جايي با يكديگر موازي هستند. </a:t>
            </a:r>
            <a:endParaRPr kumimoji="0" lang="fa-IR" altLang="zh-TW" b="1" i="0" u="none" strike="noStrike" cap="none" normalizeH="0" baseline="0" dirty="0" smtClean="0">
              <a:ln>
                <a:noFill/>
              </a:ln>
              <a:solidFill>
                <a:schemeClr val="tx1"/>
              </a:solidFill>
              <a:effectLst/>
              <a:latin typeface="Arial" pitchFamily="34" charset="0"/>
              <a:cs typeface="B Nazanin" pitchFamily="2" charset="-78"/>
            </a:endParaRPr>
          </a:p>
        </p:txBody>
      </p:sp>
      <p:pic>
        <p:nvPicPr>
          <p:cNvPr id="60418" name="Picture 2" descr="E:\aks\sard\IMG_1123.JPG"/>
          <p:cNvPicPr>
            <a:picLocks noChangeAspect="1" noChangeArrowheads="1"/>
          </p:cNvPicPr>
          <p:nvPr/>
        </p:nvPicPr>
        <p:blipFill>
          <a:blip r:embed="rId3" cstate="print"/>
          <a:srcRect/>
          <a:stretch>
            <a:fillRect/>
          </a:stretch>
        </p:blipFill>
        <p:spPr bwMode="auto">
          <a:xfrm>
            <a:off x="228600" y="2705100"/>
            <a:ext cx="3733800" cy="1981200"/>
          </a:xfrm>
          <a:prstGeom prst="rect">
            <a:avLst/>
          </a:prstGeom>
          <a:noFill/>
        </p:spPr>
      </p:pic>
      <p:pic>
        <p:nvPicPr>
          <p:cNvPr id="60419" name="Picture 3" descr="E:\aks\sard\IMG_1127.JPG"/>
          <p:cNvPicPr>
            <a:picLocks noChangeAspect="1" noChangeArrowheads="1"/>
          </p:cNvPicPr>
          <p:nvPr/>
        </p:nvPicPr>
        <p:blipFill>
          <a:blip r:embed="rId4" cstate="print"/>
          <a:srcRect/>
          <a:stretch>
            <a:fillRect/>
          </a:stretch>
        </p:blipFill>
        <p:spPr bwMode="auto">
          <a:xfrm>
            <a:off x="4648200" y="2705100"/>
            <a:ext cx="4267200" cy="1981200"/>
          </a:xfrm>
          <a:prstGeom prst="rect">
            <a:avLst/>
          </a:prstGeom>
          <a:noFill/>
        </p:spPr>
      </p:pic>
      <p:sp>
        <p:nvSpPr>
          <p:cNvPr id="5" name="TextBox 4"/>
          <p:cNvSpPr txBox="1"/>
          <p:nvPr/>
        </p:nvSpPr>
        <p:spPr>
          <a:xfrm>
            <a:off x="457200" y="4991101"/>
            <a:ext cx="8305800" cy="276999"/>
          </a:xfrm>
          <a:prstGeom prst="rect">
            <a:avLst/>
          </a:prstGeom>
          <a:noFill/>
        </p:spPr>
        <p:txBody>
          <a:bodyPr wrap="square" rtlCol="0">
            <a:spAutoFit/>
          </a:bodyPr>
          <a:lstStyle/>
          <a:p>
            <a:pPr algn="r"/>
            <a:r>
              <a:rPr lang="fa-IR" sz="1200" b="1" dirty="0" smtClean="0">
                <a:cs typeface="B Nazanin" pitchFamily="2" charset="-78"/>
              </a:rPr>
              <a:t> تصور 2_پلان سرای حاج حسین قدیم بازار  تبریز                                                                                تصویر 3)پلان سرای حاج حسین جدید بازارتبریز</a:t>
            </a:r>
            <a:endParaRPr lang="en-US" sz="1200" b="1" dirty="0">
              <a:cs typeface="B Nazanin" pitchFamily="2" charset="-78"/>
            </a:endParaRPr>
          </a:p>
        </p:txBody>
      </p:sp>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t="-17000" b="-17000"/>
          </a:stretch>
        </a:blipFill>
        <a:effectLst/>
      </p:bgPr>
    </p:bg>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143000" y="266701"/>
            <a:ext cx="7620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سراها</a:t>
            </a: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يكي از عناصر مهم بازار تبريز سراهاي آن است. سراهاي بازار تبريز به دليل اهميت تجارت عملكردهاي متنوعي دارند.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اين سراها با توجه به موقعيت خود به گونه‌اي متفاوت به راسته‌ها متصل شده‌اند.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اين بازار اغلب سراها دو طبقه و گاهي سه طبقه هستند. از اين ميان مي‌توان سراي سه طبقه‌ي درب عباسي را نام برد.</a:t>
            </a: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كاربري طبقه‌ي همكف و وسط عموماً انبار بوده و طبقات بالا به كارگاه‌هاي توليد، رفوگري، و ريسندگي و بافندگي اختصاص دارند. حياط بعضي از سراها بسيار وسيع است كه خود نمايانگر اهميت تجارت در آن سراست. از بزرگ‌ترين آنها مي‌توان سراي امير، سراي حاج حسين ميانه و سراي حاج حسين جديد را نام برد. </a:t>
            </a:r>
            <a:endParaRPr kumimoji="0" lang="fa-IR" altLang="zh-TW"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t="-17000" b="-17000"/>
          </a:stretch>
        </a:blipFill>
        <a:effectLst/>
      </p:bgPr>
    </p:bg>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81000" y="1"/>
            <a:ext cx="8763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تيمچه‌ها</a:t>
            </a: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تعداد تيمچه‌ها در بازار تبريز از ويژگي‌هاي اصلي اين بازار است. اين تيمچه ها عمدتاً براي نگهداري و عرضه كالاهاي با ارزشي چون فرش ساخته شده‌اند.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بازار تبريز نقشه‌ي تيمچه به دو صورت كلي ديده مي‌شود : تيمچه‌هاي مستطيل و كشيده و تيمچه‌هاي متمركز.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يكي از تركيبات متنوع تيمچه‌ها در بازار تبريز، تركيب زيباي سه تيمچه موازي و كشيده حاج شيخ اول، حاج شيخ دوم و حاج شيخ سوم است كه علاوه بر كاركردهاي اصلي خود از دو طرف پيوندي را ما بين يك راسته اصلي و يك راسته فرعي بازار برقرار مي‌سازند.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p:txBody>
      </p:sp>
      <p:pic>
        <p:nvPicPr>
          <p:cNvPr id="62466" name="Picture 2" descr="E:\aks\sard\IMG_1131.JPG"/>
          <p:cNvPicPr>
            <a:picLocks noChangeAspect="1" noChangeArrowheads="1"/>
          </p:cNvPicPr>
          <p:nvPr/>
        </p:nvPicPr>
        <p:blipFill>
          <a:blip r:embed="rId3" cstate="print"/>
          <a:srcRect/>
          <a:stretch>
            <a:fillRect/>
          </a:stretch>
        </p:blipFill>
        <p:spPr bwMode="auto">
          <a:xfrm>
            <a:off x="6019800" y="2628900"/>
            <a:ext cx="2438400" cy="2603500"/>
          </a:xfrm>
          <a:prstGeom prst="rect">
            <a:avLst/>
          </a:prstGeom>
          <a:noFill/>
        </p:spPr>
      </p:pic>
      <p:pic>
        <p:nvPicPr>
          <p:cNvPr id="62467" name="Picture 3" descr="E:\aks\sard\IMG_1132.JPG"/>
          <p:cNvPicPr>
            <a:picLocks noChangeAspect="1" noChangeArrowheads="1"/>
          </p:cNvPicPr>
          <p:nvPr/>
        </p:nvPicPr>
        <p:blipFill>
          <a:blip r:embed="rId4" cstate="print"/>
          <a:srcRect/>
          <a:stretch>
            <a:fillRect/>
          </a:stretch>
        </p:blipFill>
        <p:spPr bwMode="auto">
          <a:xfrm>
            <a:off x="3276600" y="2628900"/>
            <a:ext cx="2438400" cy="2514600"/>
          </a:xfrm>
          <a:prstGeom prst="rect">
            <a:avLst/>
          </a:prstGeom>
          <a:noFill/>
        </p:spPr>
      </p:pic>
      <p:pic>
        <p:nvPicPr>
          <p:cNvPr id="62468" name="Picture 4" descr="E:\aks\sard\IMG_1133.JPG"/>
          <p:cNvPicPr>
            <a:picLocks noChangeAspect="1" noChangeArrowheads="1"/>
          </p:cNvPicPr>
          <p:nvPr/>
        </p:nvPicPr>
        <p:blipFill>
          <a:blip r:embed="rId5" cstate="print"/>
          <a:srcRect/>
          <a:stretch>
            <a:fillRect/>
          </a:stretch>
        </p:blipFill>
        <p:spPr bwMode="auto">
          <a:xfrm>
            <a:off x="457200" y="2552700"/>
            <a:ext cx="2438400" cy="2667000"/>
          </a:xfrm>
          <a:prstGeom prst="rect">
            <a:avLst/>
          </a:prstGeom>
          <a:noFill/>
        </p:spPr>
      </p:pic>
      <p:sp>
        <p:nvSpPr>
          <p:cNvPr id="6" name="TextBox 5"/>
          <p:cNvSpPr txBox="1"/>
          <p:nvPr/>
        </p:nvSpPr>
        <p:spPr>
          <a:xfrm>
            <a:off x="152400" y="5448301"/>
            <a:ext cx="8305800" cy="276999"/>
          </a:xfrm>
          <a:prstGeom prst="rect">
            <a:avLst/>
          </a:prstGeom>
          <a:noFill/>
        </p:spPr>
        <p:txBody>
          <a:bodyPr wrap="square" rtlCol="0">
            <a:spAutoFit/>
          </a:bodyPr>
          <a:lstStyle/>
          <a:p>
            <a:pPr algn="r"/>
            <a:r>
              <a:rPr lang="fa-IR" sz="1200" b="1" dirty="0" smtClean="0">
                <a:cs typeface="B Nazanin" pitchFamily="2" charset="-78"/>
              </a:rPr>
              <a:t>تصویر 4)تیمچه حاج شیخ اول بازار تبریز                  تصویر5)تیمچه حاج شیخ دوم بازار تبریز                        تصویر6)تیمچه حاج شیخ سوم بازار تبریز</a:t>
            </a:r>
            <a:endParaRPr lang="en-US" sz="1200" b="1" dirty="0">
              <a:cs typeface="B Nazanin" pitchFamily="2" charset="-78"/>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aks\IMG_1001.JPG"/>
          <p:cNvPicPr>
            <a:picLocks noChangeAspect="1" noChangeArrowheads="1"/>
          </p:cNvPicPr>
          <p:nvPr/>
        </p:nvPicPr>
        <p:blipFill>
          <a:blip r:embed="rId2" cstate="print"/>
          <a:srcRect/>
          <a:stretch>
            <a:fillRect/>
          </a:stretch>
        </p:blipFill>
        <p:spPr bwMode="auto">
          <a:xfrm rot="5400000">
            <a:off x="1714511" y="-1714501"/>
            <a:ext cx="5714997" cy="9144000"/>
          </a:xfrm>
          <a:prstGeom prst="rect">
            <a:avLst/>
          </a:prstGeom>
          <a:noFill/>
          <a:effectLst>
            <a:softEdge rad="63500"/>
          </a:effectLst>
        </p:spPr>
      </p:pic>
      <p:sp>
        <p:nvSpPr>
          <p:cNvPr id="17413" name="Rectangle 5"/>
          <p:cNvSpPr>
            <a:spLocks noChangeArrowheads="1"/>
          </p:cNvSpPr>
          <p:nvPr/>
        </p:nvSpPr>
        <p:spPr bwMode="auto">
          <a:xfrm>
            <a:off x="1143000" y="647708"/>
            <a:ext cx="74676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8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شكل گيري كالبد </a:t>
            </a:r>
            <a:endParaRPr kumimoji="0" lang="en-US" altLang="zh-TW"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«درگذشته در روستاها و در شهرهاي كوچك و بزرگ، بازار در يك جا ثابت نبود و در محله‌هاي خاص و طي روزهاي معين به وجود مي‌آمد.» (پيرنيا، 1371، ص 120) به تدريج با ازدياد حجم مبادلات از يك‌ سو و رشد روستاهاي اوليه ازسوي ديگر، مراكزي به صورت مشترك براي رفع نيازهاي عمومي مبادله، به‌وجود آمد. </a:t>
            </a:r>
            <a:endParaRPr kumimoji="0" lang="fa-IR" altLang="zh-TW" b="1" i="0" u="none" strike="noStrike" cap="none" normalizeH="0" baseline="0" dirty="0" smtClean="0">
              <a:ln>
                <a:noFill/>
              </a:ln>
              <a:solidFill>
                <a:schemeClr val="tx1"/>
              </a:solidFill>
              <a:effectLst/>
              <a:latin typeface="Arial" pitchFamily="34" charset="0"/>
              <a:cs typeface="Arial" pitchFamily="34" charset="0"/>
            </a:endParaRPr>
          </a:p>
        </p:txBody>
      </p:sp>
      <p:pic>
        <p:nvPicPr>
          <p:cNvPr id="17414" name="Picture 6" descr="E:\aks\IMG_0964.JPG"/>
          <p:cNvPicPr>
            <a:picLocks noChangeAspect="1" noChangeArrowheads="1"/>
          </p:cNvPicPr>
          <p:nvPr/>
        </p:nvPicPr>
        <p:blipFill>
          <a:blip r:embed="rId3" cstate="print"/>
          <a:srcRect/>
          <a:stretch>
            <a:fillRect/>
          </a:stretch>
        </p:blipFill>
        <p:spPr bwMode="auto">
          <a:xfrm rot="5400000">
            <a:off x="1333500" y="2057400"/>
            <a:ext cx="2667000" cy="3810000"/>
          </a:xfrm>
          <a:prstGeom prst="rect">
            <a:avLst/>
          </a:prstGeom>
          <a:noFill/>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990600" y="114300"/>
            <a:ext cx="8001000" cy="2308324"/>
          </a:xfrm>
          <a:prstGeom prst="rect">
            <a:avLst/>
          </a:prstGeom>
        </p:spPr>
        <p:txBody>
          <a:bodyPr wrap="square">
            <a:spAutoFit/>
          </a:bodyPr>
          <a:lstStyle/>
          <a:p>
            <a:pPr lvl="0" indent="180975" algn="r" rtl="1" eaLnBrk="0" fontAlgn="base" hangingPunct="0">
              <a:spcBef>
                <a:spcPct val="0"/>
              </a:spcBef>
              <a:spcAft>
                <a:spcPct val="0"/>
              </a:spcAft>
            </a:pPr>
            <a:endParaRPr lang="en-US" altLang="zh-TW" b="1" dirty="0" smtClean="0">
              <a:latin typeface="Arial" pitchFamily="34" charset="0"/>
              <a:cs typeface="Arial" pitchFamily="34" charset="0"/>
            </a:endParaRPr>
          </a:p>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بازار تبريز به دليل اقليم سرد و گستردگي تجارت داراي بافت متراكم، فشرده و پوشيده است. اكثر فضاهاي كالبدي بازار دو طبقه و گاهي سه طبقه است. ارتفاع سقف راسته‌ها كم (حداكثر 6 متر) و عرض راسته‌ها بين 4 تا 5 متر است.</a:t>
            </a:r>
          </a:p>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 به طور كلي سقف راسته‌ها در مقايسه با سقف بازارهاي نواحي مركزي و گرمسيري كوتاه‌تر است و روزنه‌هاي سقفي كوچك، تأمين نور و تهويه را در فضاي بازار ميسر مي‌سازد. </a:t>
            </a:r>
            <a:endParaRPr lang="en-US" altLang="zh-TW" b="1" dirty="0" smtClean="0">
              <a:latin typeface="Calibri" pitchFamily="34" charset="0"/>
              <a:ea typeface="Times New Roman" pitchFamily="18" charset="0"/>
              <a:cs typeface="B Nazanin" pitchFamily="2" charset="-78"/>
            </a:endParaRPr>
          </a:p>
          <a:p>
            <a:pPr lvl="0" indent="180975" algn="r"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مسقف بودن راسته‌هاي طولاني بازار با پيچ و خم خود و تركيب فضايي منحصر به فرد، نوعي اعتدال حرارتي را موجب شده، زمستان‌هاي گرم و تابستان‌هايي خنك را در فضاي بازار ايجاد مي‌كند</a:t>
            </a:r>
            <a:endParaRPr lang="en-US" b="1" dirty="0"/>
          </a:p>
        </p:txBody>
      </p:sp>
      <p:pic>
        <p:nvPicPr>
          <p:cNvPr id="63490" name="Picture 2" descr="E:\aks\sard\IMG_1134.JPG"/>
          <p:cNvPicPr>
            <a:picLocks noChangeAspect="1" noChangeArrowheads="1"/>
          </p:cNvPicPr>
          <p:nvPr/>
        </p:nvPicPr>
        <p:blipFill>
          <a:blip r:embed="rId3" cstate="print"/>
          <a:srcRect/>
          <a:stretch>
            <a:fillRect/>
          </a:stretch>
        </p:blipFill>
        <p:spPr bwMode="auto">
          <a:xfrm>
            <a:off x="1524000" y="2552700"/>
            <a:ext cx="2438400" cy="2603500"/>
          </a:xfrm>
          <a:prstGeom prst="rect">
            <a:avLst/>
          </a:prstGeom>
          <a:noFill/>
        </p:spPr>
      </p:pic>
      <p:pic>
        <p:nvPicPr>
          <p:cNvPr id="63491" name="Picture 3" descr="E:\aks\sard\IMG_1138.JPG"/>
          <p:cNvPicPr>
            <a:picLocks noChangeAspect="1" noChangeArrowheads="1"/>
          </p:cNvPicPr>
          <p:nvPr/>
        </p:nvPicPr>
        <p:blipFill>
          <a:blip r:embed="rId4" cstate="print"/>
          <a:srcRect/>
          <a:stretch>
            <a:fillRect/>
          </a:stretch>
        </p:blipFill>
        <p:spPr bwMode="auto">
          <a:xfrm>
            <a:off x="4724400" y="2552700"/>
            <a:ext cx="4241800" cy="2438400"/>
          </a:xfrm>
          <a:prstGeom prst="rect">
            <a:avLst/>
          </a:prstGeom>
          <a:noFill/>
        </p:spPr>
      </p:pic>
      <p:sp>
        <p:nvSpPr>
          <p:cNvPr id="5" name="TextBox 4"/>
          <p:cNvSpPr txBox="1"/>
          <p:nvPr/>
        </p:nvSpPr>
        <p:spPr>
          <a:xfrm>
            <a:off x="2057400" y="5295901"/>
            <a:ext cx="6934200" cy="276999"/>
          </a:xfrm>
          <a:prstGeom prst="rect">
            <a:avLst/>
          </a:prstGeom>
          <a:noFill/>
        </p:spPr>
        <p:txBody>
          <a:bodyPr wrap="square" rtlCol="0">
            <a:spAutoFit/>
          </a:bodyPr>
          <a:lstStyle/>
          <a:p>
            <a:pPr algn="r"/>
            <a:r>
              <a:rPr lang="fa-IR" sz="1200" b="1" dirty="0" smtClean="0">
                <a:cs typeface="B Nazanin" pitchFamily="2" charset="-78"/>
              </a:rPr>
              <a:t>تصویر7)برش طولی از تیمچه حاج صفر علی بازار تبریز</a:t>
            </a:r>
            <a:endParaRPr lang="en-US" sz="1200" b="1" dirty="0">
              <a:cs typeface="B Nazanin" pitchFamily="2" charset="-78"/>
            </a:endParaRPr>
          </a:p>
        </p:txBody>
      </p:sp>
    </p:spTree>
  </p:cSld>
  <p:clrMapOvr>
    <a:masterClrMapping/>
  </p:clrMapOvr>
  <p:transition spd="med">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1000"/>
            <a:lum/>
          </a:blip>
          <a:srcRect/>
          <a:stretch>
            <a:fillRect l="-10000" t="-32000" r="-12000" b="-1000"/>
          </a:stretch>
        </a:blipFill>
        <a:effectLst/>
      </p:bgPr>
    </p:bg>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143000" y="266700"/>
            <a:ext cx="7620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زنجان </a:t>
            </a:r>
          </a:p>
          <a:p>
            <a:pPr marL="0" marR="0" lvl="0" indent="180975" algn="justLow" defTabSz="914400" rtl="1" eaLnBrk="1" fontAlgn="base"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چگونگي شكل‌گيري و تكامل بازار </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مجموعه بازار زنجان قطب منحصر به فردي است كه با توجه به كاركردهاي اقتصادي، فرهنگي و مذهبي خود در شكل‌گيري شهر و نحوه گسترش آن بسيار مهم بوده است.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خطي زنجان به طول تقريبي يك كيلومتر از بلندترين بازارهاي ايران است. اين بازار بر سر راه تجاري ري قديم به آذربايجان و در مقياس گسترده‌تر در امتداد جاده ابريشم شكل گرفته است و به سبب موقعيت خاص جغرافيايي و ايجاد ارتباط بين شهرهاي بزرگ آن روز مانند قزوين، تبريز، رشت، همدان و كرمانشاه اهميت ويژه اقتصادي داشته است.</a:t>
            </a:r>
            <a:endParaRPr kumimoji="0" lang="fa-IR" altLang="zh-TW" b="1" i="0" u="none" strike="noStrike" cap="none" normalizeH="0" baseline="0" dirty="0" smtClean="0">
              <a:ln>
                <a:noFill/>
              </a:ln>
              <a:solidFill>
                <a:schemeClr val="tx1"/>
              </a:solidFill>
              <a:effectLst/>
              <a:latin typeface="Arial" pitchFamily="34" charset="0"/>
              <a:cs typeface="B Nazanin" pitchFamily="2" charset="-78"/>
            </a:endParaRPr>
          </a:p>
        </p:txBody>
      </p:sp>
      <p:pic>
        <p:nvPicPr>
          <p:cNvPr id="64514" name="Picture 2" descr="E:\aks\sard\IMG_1159.JPG"/>
          <p:cNvPicPr>
            <a:picLocks noChangeAspect="1" noChangeArrowheads="1"/>
          </p:cNvPicPr>
          <p:nvPr/>
        </p:nvPicPr>
        <p:blipFill>
          <a:blip r:embed="rId3" cstate="print"/>
          <a:srcRect/>
          <a:stretch>
            <a:fillRect/>
          </a:stretch>
        </p:blipFill>
        <p:spPr bwMode="auto">
          <a:xfrm>
            <a:off x="4953000" y="3238500"/>
            <a:ext cx="3505200" cy="2286000"/>
          </a:xfrm>
          <a:prstGeom prst="rect">
            <a:avLst/>
          </a:prstGeom>
          <a:noFill/>
        </p:spPr>
      </p:pic>
      <p:sp>
        <p:nvSpPr>
          <p:cNvPr id="4" name="TextBox 3"/>
          <p:cNvSpPr txBox="1"/>
          <p:nvPr/>
        </p:nvSpPr>
        <p:spPr>
          <a:xfrm>
            <a:off x="381000" y="4838701"/>
            <a:ext cx="4419600" cy="276999"/>
          </a:xfrm>
          <a:prstGeom prst="rect">
            <a:avLst/>
          </a:prstGeom>
          <a:noFill/>
        </p:spPr>
        <p:txBody>
          <a:bodyPr wrap="square" rtlCol="0">
            <a:spAutoFit/>
          </a:bodyPr>
          <a:lstStyle/>
          <a:p>
            <a:pPr algn="r"/>
            <a:r>
              <a:rPr lang="fa-IR" sz="1200" b="1" dirty="0" smtClean="0">
                <a:cs typeface="B Nazanin" pitchFamily="2" charset="-78"/>
              </a:rPr>
              <a:t>ساختار شهروبازار زنجان در دوره قاجار</a:t>
            </a:r>
            <a:endParaRPr lang="en-US" sz="1200" b="1" dirty="0">
              <a:cs typeface="B Nazanin" pitchFamily="2" charset="-78"/>
            </a:endParaRPr>
          </a:p>
        </p:txBody>
      </p:sp>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stretch>
            <a:fillRect l="-17000" t="-27000" r="-7000" b="-5000"/>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 y="190500"/>
            <a:ext cx="8686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اقليم و آب و هواي سرد منطقه، ارتفاع كوتاه فضاهاي مختلف بازار را موجب شده است. برعكس بازارهاي مناطق كويري و گرم و خشك ايران كه داراي سقف بلند و نورگيري‌هاي جانبي هستند، سقف بازار زنجان ارتفاع كوتاهي دارد و نسبت عرض به دهانه در آن حدوداً يك به يك يا كمي بيشتر است. </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نورگيري و تهويه فقط از روشندان‌هاي مركزي سقف صورت مي‌گيرد (كه براي ورود و خروج هوا قابل كنترل است) و روزنه‌هاي جانبي در راسته‌هاي اصلي ديده نمي‌شود. اين روشندان‌هاي سقفي به اشكال شش ضلعي و مدور شكل گرفته‌اند و از شاخص‌هاي شكلي بازار محسوب مي‌شوند. </a:t>
            </a:r>
            <a:endParaRPr kumimoji="0" lang="fa-IR" altLang="zh-TW" b="1" i="0" u="none" strike="noStrike" cap="none" normalizeH="0" baseline="0" dirty="0" smtClean="0">
              <a:ln>
                <a:noFill/>
              </a:ln>
              <a:solidFill>
                <a:schemeClr val="tx1"/>
              </a:solidFill>
              <a:effectLst/>
              <a:latin typeface="Arial" pitchFamily="34" charset="0"/>
              <a:cs typeface="Arial" pitchFamily="34" charset="0"/>
            </a:endParaRPr>
          </a:p>
        </p:txBody>
      </p:sp>
      <p:pic>
        <p:nvPicPr>
          <p:cNvPr id="65539" name="Picture 3" descr="E:\aks\sard\IMG_1161.JPG"/>
          <p:cNvPicPr>
            <a:picLocks noChangeAspect="1" noChangeArrowheads="1"/>
          </p:cNvPicPr>
          <p:nvPr/>
        </p:nvPicPr>
        <p:blipFill>
          <a:blip r:embed="rId3" cstate="print"/>
          <a:srcRect/>
          <a:stretch>
            <a:fillRect/>
          </a:stretch>
        </p:blipFill>
        <p:spPr bwMode="auto">
          <a:xfrm>
            <a:off x="6248400" y="2247900"/>
            <a:ext cx="2895600" cy="2667000"/>
          </a:xfrm>
          <a:prstGeom prst="rect">
            <a:avLst/>
          </a:prstGeom>
          <a:noFill/>
        </p:spPr>
      </p:pic>
      <p:sp>
        <p:nvSpPr>
          <p:cNvPr id="5" name="TextBox 4"/>
          <p:cNvSpPr txBox="1"/>
          <p:nvPr/>
        </p:nvSpPr>
        <p:spPr>
          <a:xfrm>
            <a:off x="4648200" y="5143501"/>
            <a:ext cx="4191000" cy="276999"/>
          </a:xfrm>
          <a:prstGeom prst="rect">
            <a:avLst/>
          </a:prstGeom>
          <a:noFill/>
        </p:spPr>
        <p:txBody>
          <a:bodyPr wrap="square" rtlCol="0">
            <a:spAutoFit/>
          </a:bodyPr>
          <a:lstStyle/>
          <a:p>
            <a:pPr algn="r"/>
            <a:r>
              <a:rPr lang="fa-IR" sz="1200" b="1" dirty="0" smtClean="0">
                <a:cs typeface="B Nazanin" pitchFamily="2" charset="-78"/>
              </a:rPr>
              <a:t>گونه عمومی راسته بازارهای زنجان با ارتفاع کوتاه </a:t>
            </a:r>
            <a:endParaRPr lang="en-US" sz="1200" b="1" dirty="0">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t="-17000" r="-10000" b="-2000"/>
          </a:stretch>
        </a:blipFill>
        <a:effectLst/>
      </p:bgPr>
    </p:bg>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057400" y="1"/>
            <a:ext cx="70866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سراهاي بازار </a:t>
            </a:r>
            <a:endParaRPr kumimoji="0" lang="en-US" altLang="zh-TW" sz="2400" b="0" i="0" u="none" strike="noStrike" cap="none" normalizeH="0" baseline="0" dirty="0" smtClean="0">
              <a:ln>
                <a:noFill/>
              </a:ln>
              <a:solidFill>
                <a:schemeClr val="tx1"/>
              </a:solidFill>
              <a:effectLst/>
              <a:latin typeface="Arial" pitchFamily="34" charset="0"/>
              <a:cs typeface="B Nazanin" pitchFamily="2" charset="-78"/>
            </a:endParaRPr>
          </a:p>
          <a:p>
            <a:pPr indent="180975" algn="r" rtl="1" eaLnBrk="0" fontAlgn="base" hangingPunct="0">
              <a:spcBef>
                <a:spcPct val="0"/>
              </a:spcBef>
              <a:spcAft>
                <a:spcPct val="0"/>
              </a:spcAft>
            </a:pPr>
            <a:r>
              <a:rPr kumimoji="0" lang="fa-IR" altLang="zh-TW"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وجود سراهاي متعدد در بازار بيانگر نقش مهم بازار زنجان در تجارت منطقه‌اي، شهري و حتي </a:t>
            </a:r>
            <a:r>
              <a:rPr lang="fa-IR" altLang="zh-TW" sz="2000" dirty="0" smtClean="0">
                <a:latin typeface="Calibri" pitchFamily="34" charset="0"/>
                <a:ea typeface="Times New Roman" pitchFamily="18" charset="0"/>
                <a:cs typeface="B Nazanin" pitchFamily="2" charset="-78"/>
              </a:rPr>
              <a:t>بين‌الملي مي‌باشد.</a:t>
            </a:r>
          </a:p>
          <a:p>
            <a:pPr indent="180975" algn="r" rtl="1" eaLnBrk="0" fontAlgn="base" hangingPunct="0">
              <a:spcBef>
                <a:spcPct val="0"/>
              </a:spcBef>
              <a:spcAft>
                <a:spcPct val="0"/>
              </a:spcAft>
            </a:pP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20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اين سراها به صورت يك طبقه و كاملاً گسترده هستند. حياط‌ها از طريق دالان‌ها با راسته‌هاي اصلي بازار و از طريق راه‌هاي تغذيه‌كننده پشت بازار با شبكه دسترسي شهر ارتباط مي‌يابند و حيات خويش را تضمين مي‌كنند. </a:t>
            </a:r>
            <a:endParaRPr kumimoji="0" lang="en-US" altLang="zh-TW"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Arial" pitchFamily="34" charset="0"/>
                <a:cs typeface="B Nazanin" pitchFamily="2" charset="-78"/>
              </a:rPr>
              <a:t> </a:t>
            </a:r>
          </a:p>
        </p:txBody>
      </p:sp>
      <p:pic>
        <p:nvPicPr>
          <p:cNvPr id="66562" name="Picture 2" descr="E:\aks\sard\IMG_1162.JPG"/>
          <p:cNvPicPr>
            <a:picLocks noChangeAspect="1" noChangeArrowheads="1"/>
          </p:cNvPicPr>
          <p:nvPr/>
        </p:nvPicPr>
        <p:blipFill>
          <a:blip r:embed="rId3" cstate="print"/>
          <a:srcRect/>
          <a:stretch>
            <a:fillRect/>
          </a:stretch>
        </p:blipFill>
        <p:spPr bwMode="auto">
          <a:xfrm>
            <a:off x="1066800" y="2476500"/>
            <a:ext cx="2895600" cy="2438400"/>
          </a:xfrm>
          <a:prstGeom prst="rect">
            <a:avLst/>
          </a:prstGeom>
          <a:ln>
            <a:noFill/>
          </a:ln>
          <a:effectLst>
            <a:outerShdw blurRad="190500" algn="tl" rotWithShape="0">
              <a:srgbClr val="000000">
                <a:alpha val="70000"/>
              </a:srgbClr>
            </a:outerShdw>
          </a:effectLst>
        </p:spPr>
      </p:pic>
      <p:pic>
        <p:nvPicPr>
          <p:cNvPr id="66563" name="Picture 3" descr="E:\aks\sard\IMG_1177.JPG"/>
          <p:cNvPicPr>
            <a:picLocks noChangeAspect="1" noChangeArrowheads="1"/>
          </p:cNvPicPr>
          <p:nvPr/>
        </p:nvPicPr>
        <p:blipFill>
          <a:blip r:embed="rId4" cstate="print"/>
          <a:srcRect/>
          <a:stretch>
            <a:fillRect/>
          </a:stretch>
        </p:blipFill>
        <p:spPr bwMode="auto">
          <a:xfrm>
            <a:off x="5791200" y="2476500"/>
            <a:ext cx="2667000" cy="2438400"/>
          </a:xfrm>
          <a:prstGeom prst="rect">
            <a:avLst/>
          </a:prstGeom>
          <a:noFill/>
        </p:spPr>
      </p:pic>
      <p:sp>
        <p:nvSpPr>
          <p:cNvPr id="5" name="TextBox 4"/>
          <p:cNvSpPr txBox="1"/>
          <p:nvPr/>
        </p:nvSpPr>
        <p:spPr>
          <a:xfrm>
            <a:off x="1066800" y="5219701"/>
            <a:ext cx="7391400" cy="276999"/>
          </a:xfrm>
          <a:prstGeom prst="rect">
            <a:avLst/>
          </a:prstGeom>
          <a:noFill/>
        </p:spPr>
        <p:txBody>
          <a:bodyPr wrap="square" rtlCol="0">
            <a:spAutoFit/>
          </a:bodyPr>
          <a:lstStyle/>
          <a:p>
            <a:pPr algn="r"/>
            <a:r>
              <a:rPr lang="fa-IR" sz="1200" b="1" dirty="0" smtClean="0">
                <a:cs typeface="B Nazanin" pitchFamily="2" charset="-78"/>
              </a:rPr>
              <a:t>پلان سرای ملک بازار زنجان                                                                                       پلان سرای حاج قلی بازار زنجان</a:t>
            </a:r>
            <a:endParaRPr lang="en-US" sz="1200" b="1" dirty="0">
              <a:cs typeface="B Nazanin" pitchFamily="2" charset="-78"/>
            </a:endParaRPr>
          </a:p>
        </p:txBody>
      </p:sp>
    </p:spTree>
  </p:cSld>
  <p:clrMapOvr>
    <a:masterClrMapping/>
  </p:clrMapOvr>
  <p:transition spd="med">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t="-30000" r="-3000" b="-12000"/>
          </a:stretch>
        </a:blipFill>
        <a:effectLst/>
      </p:bgPr>
    </p:bg>
    <p:spTree>
      <p:nvGrpSpPr>
        <p:cNvPr id="1" name=""/>
        <p:cNvGrpSpPr/>
        <p:nvPr/>
      </p:nvGrpSpPr>
      <p:grpSpPr>
        <a:xfrm>
          <a:off x="0" y="0"/>
          <a:ext cx="0" cy="0"/>
          <a:chOff x="0" y="0"/>
          <a:chExt cx="0" cy="0"/>
        </a:xfrm>
      </p:grpSpPr>
      <p:sp>
        <p:nvSpPr>
          <p:cNvPr id="2" name="Rectangle 1"/>
          <p:cNvSpPr/>
          <p:nvPr/>
        </p:nvSpPr>
        <p:spPr>
          <a:xfrm>
            <a:off x="1143000" y="419101"/>
            <a:ext cx="7467600" cy="2031325"/>
          </a:xfrm>
          <a:prstGeom prst="rect">
            <a:avLst/>
          </a:prstGeom>
        </p:spPr>
        <p:txBody>
          <a:bodyPr wrap="square">
            <a:spAutoFit/>
          </a:bodyPr>
          <a:lstStyle/>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پوشش سقف رواق‌هاي كنار سراها اغلب به صورت قوس نيم بيضي و يا قسمتي از دايره و بدون تيزه است و پشت بندهاي چوبي كه رانش دهانه‌ها را مهار مي‌كند در دهانه قوس‌ها ديده مي‌شود. </a:t>
            </a:r>
          </a:p>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رواق‌ها پوشش‌هاي گنبدي يا چوبي (تير پوش) داشته‌اند و ستون‌هاي آنها اكثراً آجري و مدور بوده‌اند. قوس‌هاي بدون تيزه‌ي رواق‌هاي حياط خود نشان‌دهنده‌ي معماري اواخر قاجاريه است.</a:t>
            </a:r>
          </a:p>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 اين قوس‌ها به‌صورت تويزه‌ها و لنگه باربر بدون تيزه، نه تنها در سراها بلكه در بعضي راسته‌هاي اصلي بازار به‌صورت كم‌خيز استفاده شده‌اند. </a:t>
            </a:r>
            <a:endParaRPr lang="en-US" altLang="zh-TW" sz="800" b="1" dirty="0" smtClean="0">
              <a:latin typeface="Arial" pitchFamily="34" charset="0"/>
              <a:cs typeface="B Nazanin" pitchFamily="2" charset="-78"/>
            </a:endParaRPr>
          </a:p>
        </p:txBody>
      </p:sp>
      <p:pic>
        <p:nvPicPr>
          <p:cNvPr id="67586" name="Picture 2" descr="E:\aks\sard\IMG_1164.JPG"/>
          <p:cNvPicPr>
            <a:picLocks noChangeAspect="1" noChangeArrowheads="1"/>
          </p:cNvPicPr>
          <p:nvPr/>
        </p:nvPicPr>
        <p:blipFill>
          <a:blip r:embed="rId3" cstate="print"/>
          <a:srcRect/>
          <a:stretch>
            <a:fillRect/>
          </a:stretch>
        </p:blipFill>
        <p:spPr bwMode="auto">
          <a:xfrm>
            <a:off x="533400" y="2552700"/>
            <a:ext cx="3251200" cy="2209800"/>
          </a:xfrm>
          <a:prstGeom prst="rect">
            <a:avLst/>
          </a:prstGeom>
          <a:noFill/>
        </p:spPr>
      </p:pic>
      <p:pic>
        <p:nvPicPr>
          <p:cNvPr id="67587" name="Picture 3" descr="E:\aks\sard\IMG_1166.JPG"/>
          <p:cNvPicPr>
            <a:picLocks noChangeAspect="1" noChangeArrowheads="1"/>
          </p:cNvPicPr>
          <p:nvPr/>
        </p:nvPicPr>
        <p:blipFill>
          <a:blip r:embed="rId4" cstate="print"/>
          <a:srcRect/>
          <a:stretch>
            <a:fillRect/>
          </a:stretch>
        </p:blipFill>
        <p:spPr bwMode="auto">
          <a:xfrm>
            <a:off x="5105400" y="2628900"/>
            <a:ext cx="3251200" cy="2133600"/>
          </a:xfrm>
          <a:prstGeom prst="rect">
            <a:avLst/>
          </a:prstGeom>
          <a:noFill/>
        </p:spPr>
      </p:pic>
      <p:sp>
        <p:nvSpPr>
          <p:cNvPr id="5" name="TextBox 4"/>
          <p:cNvSpPr txBox="1"/>
          <p:nvPr/>
        </p:nvSpPr>
        <p:spPr>
          <a:xfrm>
            <a:off x="609600" y="5219701"/>
            <a:ext cx="7848600" cy="276999"/>
          </a:xfrm>
          <a:prstGeom prst="rect">
            <a:avLst/>
          </a:prstGeom>
          <a:noFill/>
        </p:spPr>
        <p:txBody>
          <a:bodyPr wrap="square" rtlCol="0">
            <a:spAutoFit/>
          </a:bodyPr>
          <a:lstStyle/>
          <a:p>
            <a:pPr algn="r"/>
            <a:r>
              <a:rPr lang="fa-IR" sz="1200" b="1" dirty="0" smtClean="0">
                <a:cs typeface="B Nazanin" pitchFamily="2" charset="-78"/>
              </a:rPr>
              <a:t>سرای ناصریه بازار زنجان                                                                                               سرای بهجت بازار زنجان</a:t>
            </a:r>
            <a:endParaRPr lang="en-US" sz="1200" b="1" dirty="0">
              <a:cs typeface="B Nazanin" pitchFamily="2" charset="-78"/>
            </a:endParaRPr>
          </a:p>
        </p:txBody>
      </p:sp>
    </p:spTree>
  </p:cSld>
  <p:clrMapOvr>
    <a:masterClrMapping/>
  </p:clrMapOvr>
  <p:transition spd="med">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t="-30000" r="-3000" b="-12000"/>
          </a:stretch>
        </a:blipFill>
        <a:effectLst/>
      </p:bgPr>
    </p:bg>
    <p:spTree>
      <p:nvGrpSpPr>
        <p:cNvPr id="1" name=""/>
        <p:cNvGrpSpPr/>
        <p:nvPr/>
      </p:nvGrpSpPr>
      <p:grpSpPr>
        <a:xfrm>
          <a:off x="0" y="0"/>
          <a:ext cx="0" cy="0"/>
          <a:chOff x="0" y="0"/>
          <a:chExt cx="0" cy="0"/>
        </a:xfrm>
      </p:grpSpPr>
      <p:sp>
        <p:nvSpPr>
          <p:cNvPr id="2" name="Rectangle 1"/>
          <p:cNvSpPr/>
          <p:nvPr/>
        </p:nvSpPr>
        <p:spPr>
          <a:xfrm>
            <a:off x="1219200" y="342900"/>
            <a:ext cx="7620000" cy="1754326"/>
          </a:xfrm>
          <a:prstGeom prst="rect">
            <a:avLst/>
          </a:prstGeom>
        </p:spPr>
        <p:txBody>
          <a:bodyPr wrap="square">
            <a:spAutoFit/>
          </a:bodyPr>
          <a:lstStyle/>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مصالح اصلي در ساخت ديوارها و طاق‌هاي بازار آجر بوده و در ازاره برخي از ستون‌هاي رواق‌هاي سراها سنگ تيشه‌اي به كار رفته است. تزئينات بسيار كم از كاشي آبي رنگ به همراه آجر نيز در سقف بعضي از راسته‌ها به كار رفته است. </a:t>
            </a:r>
            <a:endParaRPr lang="en-US" altLang="zh-TW" dirty="0" smtClean="0">
              <a:latin typeface="Arial" pitchFamily="34" charset="0"/>
              <a:cs typeface="B Nazanin" pitchFamily="2" charset="-78"/>
            </a:endParaRPr>
          </a:p>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تيمچه حاج ابراهيم </a:t>
            </a:r>
            <a:endParaRPr lang="en-US" altLang="zh-TW" dirty="0" smtClean="0">
              <a:latin typeface="Calibri" pitchFamily="34" charset="0"/>
              <a:ea typeface="Times New Roman" pitchFamily="18" charset="0"/>
              <a:cs typeface="B Nazanin" pitchFamily="2" charset="-78"/>
            </a:endParaRPr>
          </a:p>
          <a:p>
            <a:pPr lvl="0" indent="180975" algn="r"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در بازار زنجان سه تيمچه وجود دارد كه مهمترين آنها تيمچه حاج ابراهيم است. كاربندي پوشش سقف بسيار شبيه كاربندي چار سوق بزرگ گنجعلي خان كرمان مي‌باشد</a:t>
            </a:r>
            <a:endParaRPr lang="en-US" dirty="0">
              <a:cs typeface="B Nazanin" pitchFamily="2" charset="-78"/>
            </a:endParaRPr>
          </a:p>
        </p:txBody>
      </p:sp>
      <p:pic>
        <p:nvPicPr>
          <p:cNvPr id="68610" name="Picture 2" descr="E:\aks\sard\IMG_1175.JPG"/>
          <p:cNvPicPr>
            <a:picLocks noChangeAspect="1" noChangeArrowheads="1"/>
          </p:cNvPicPr>
          <p:nvPr/>
        </p:nvPicPr>
        <p:blipFill>
          <a:blip r:embed="rId3" cstate="print"/>
          <a:srcRect/>
          <a:stretch>
            <a:fillRect/>
          </a:stretch>
        </p:blipFill>
        <p:spPr bwMode="auto">
          <a:xfrm>
            <a:off x="4800600" y="2400300"/>
            <a:ext cx="38608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611" name="Picture 3" descr="E:\aks\sard\IMG_1174.JPG"/>
          <p:cNvPicPr>
            <a:picLocks noChangeAspect="1" noChangeArrowheads="1"/>
          </p:cNvPicPr>
          <p:nvPr/>
        </p:nvPicPr>
        <p:blipFill>
          <a:blip r:embed="rId4" cstate="print"/>
          <a:srcRect/>
          <a:stretch>
            <a:fillRect/>
          </a:stretch>
        </p:blipFill>
        <p:spPr bwMode="auto">
          <a:xfrm>
            <a:off x="228600" y="1790700"/>
            <a:ext cx="3251200" cy="3429000"/>
          </a:xfrm>
          <a:prstGeom prst="rect">
            <a:avLst/>
          </a:prstGeom>
          <a:noFill/>
        </p:spPr>
      </p:pic>
      <p:sp>
        <p:nvSpPr>
          <p:cNvPr id="5" name="TextBox 4"/>
          <p:cNvSpPr txBox="1"/>
          <p:nvPr/>
        </p:nvSpPr>
        <p:spPr>
          <a:xfrm>
            <a:off x="2743200" y="4838701"/>
            <a:ext cx="5943600" cy="276999"/>
          </a:xfrm>
          <a:prstGeom prst="rect">
            <a:avLst/>
          </a:prstGeom>
          <a:noFill/>
        </p:spPr>
        <p:txBody>
          <a:bodyPr wrap="square" rtlCol="0">
            <a:spAutoFit/>
          </a:bodyPr>
          <a:lstStyle/>
          <a:p>
            <a:pPr algn="r"/>
            <a:r>
              <a:rPr lang="fa-IR" sz="1200" b="1" dirty="0" smtClean="0">
                <a:cs typeface="B Nazanin" pitchFamily="2" charset="-78"/>
              </a:rPr>
              <a:t>پوشش تیمچه حاج ابراهیم به عناصر شاخص بازار زنجان</a:t>
            </a:r>
            <a:endParaRPr lang="en-US" sz="1200" b="1" dirty="0">
              <a:cs typeface="B Nazanin" pitchFamily="2" charset="-78"/>
            </a:endParaRPr>
          </a:p>
        </p:txBody>
      </p:sp>
      <p:sp>
        <p:nvSpPr>
          <p:cNvPr id="6" name="TextBox 5"/>
          <p:cNvSpPr txBox="1"/>
          <p:nvPr/>
        </p:nvSpPr>
        <p:spPr>
          <a:xfrm>
            <a:off x="457200" y="5295901"/>
            <a:ext cx="3048000" cy="276999"/>
          </a:xfrm>
          <a:prstGeom prst="rect">
            <a:avLst/>
          </a:prstGeom>
          <a:noFill/>
        </p:spPr>
        <p:txBody>
          <a:bodyPr wrap="square" rtlCol="0">
            <a:spAutoFit/>
          </a:bodyPr>
          <a:lstStyle/>
          <a:p>
            <a:pPr algn="r"/>
            <a:r>
              <a:rPr lang="fa-IR" sz="1200" b="1" dirty="0" smtClean="0">
                <a:cs typeface="B Nazanin" pitchFamily="2" charset="-78"/>
              </a:rPr>
              <a:t>فضای داخلی تیمچه حاج ابراهیم بازار زنجان</a:t>
            </a:r>
            <a:endParaRPr lang="en-US" sz="1200" b="1" dirty="0">
              <a:cs typeface="B Nazanin" pitchFamily="2" charset="-78"/>
            </a:endParaRPr>
          </a:p>
        </p:txBody>
      </p:sp>
    </p:spTree>
  </p:cSld>
  <p:clrMapOvr>
    <a:masterClrMapping/>
  </p:clrMapOvr>
  <p:transition spd="med">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50000"/>
              </a:schemeClr>
            </a:gs>
            <a:gs pos="100000">
              <a:schemeClr val="accent1">
                <a:tint val="44500"/>
                <a:satMod val="160000"/>
                <a:alpha val="69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04800" y="190500"/>
            <a:ext cx="84582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در اقليم گرم و خشك، </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اين اقليم نيز مانند نواحي كوهستاني و مرتفع، اكثر راسته‌هاي بازار، داراي طاق با مصالح بنايي هستند. </a:t>
            </a:r>
          </a:p>
          <a:p>
            <a:pPr marL="0" marR="0" lvl="0" indent="180975" algn="r" defTabSz="914400" rtl="1" eaLnBrk="1" fontAlgn="base" latinLnBrk="0" hangingPunct="1">
              <a:lnSpc>
                <a:spcPct val="100000"/>
              </a:lnSpc>
              <a:spcBef>
                <a:spcPct val="0"/>
              </a:spcBef>
              <a:spcAft>
                <a:spcPct val="0"/>
              </a:spcAft>
              <a:buClrTx/>
              <a:buSzTx/>
              <a:buFontTx/>
              <a:buNone/>
              <a:tabLst/>
            </a:pPr>
            <a:endParaRPr lang="fa-IR" altLang="zh-TW" sz="1600" b="1" dirty="0" smtClean="0">
              <a:latin typeface="Calibri" pitchFamily="34" charset="0"/>
              <a:ea typeface="Times New Roman" pitchFamily="18" charset="0"/>
              <a:cs typeface="B Nazanin" pitchFamily="2" charset="-78"/>
            </a:endParaRP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منتها دراينجا به دليل آنكه از لحاظ زيستي اقليمي، گرماي هوا و تابش آفتاب، بيش از سرماي زمستان مشكل آفرين است، لذا طاق‌ها بلندتر، عرض راسته‌ها بيشتر و منفذهاي بالاي طاق‌ها بزرگ‌تر هستند.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علاوه بر منفذهاي بام، مشاهده مي‌شود كه در بعضي از بازارها، مخصوصاً در نواحي جنوبي مانند بازار وكيل شيراز و قيصريه ابراهيم‌خان در كرمان باز شوهايي در زير طاق قرار دارند كه </a:t>
            </a:r>
            <a:endParaRPr kumimoji="0" lang="en-US" altLang="zh-TW" sz="1600" b="1"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به تأمين نور و تهويه و كاهش حرارت در راسته‌ها كمك مي‌كند. </a:t>
            </a:r>
            <a:endParaRPr kumimoji="0" lang="fa-IR" altLang="zh-TW" sz="16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spd="med">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571500"/>
            <a:ext cx="4526280" cy="4267200"/>
          </a:xfrm>
        </p:spPr>
        <p:txBody>
          <a:bodyPr>
            <a:noAutofit/>
          </a:bodyPr>
          <a:lstStyle/>
          <a:p>
            <a:pPr algn="r"/>
            <a:r>
              <a:rPr lang="fa-IR" sz="1800" b="1" dirty="0" smtClean="0">
                <a:solidFill>
                  <a:schemeClr val="tx1">
                    <a:lumMod val="95000"/>
                    <a:lumOff val="5000"/>
                  </a:schemeClr>
                </a:solidFill>
              </a:rPr>
              <a:t>بازار وکیل</a:t>
            </a:r>
            <a:r>
              <a:rPr lang="fa-IR" sz="1800" dirty="0" smtClean="0">
                <a:solidFill>
                  <a:schemeClr val="tx1">
                    <a:lumMod val="95000"/>
                    <a:lumOff val="5000"/>
                  </a:schemeClr>
                </a:solidFill>
              </a:rPr>
              <a:t> </a:t>
            </a:r>
            <a:r>
              <a:rPr lang="en-US" sz="1800" dirty="0" smtClean="0">
                <a:solidFill>
                  <a:schemeClr val="tx1">
                    <a:lumMod val="95000"/>
                    <a:lumOff val="5000"/>
                  </a:schemeClr>
                </a:solidFill>
              </a:rPr>
              <a:t/>
            </a:r>
            <a:br>
              <a:rPr lang="en-US" sz="1800" dirty="0" smtClean="0">
                <a:solidFill>
                  <a:schemeClr val="tx1">
                    <a:lumMod val="95000"/>
                    <a:lumOff val="5000"/>
                  </a:schemeClr>
                </a:solidFill>
              </a:rPr>
            </a:br>
            <a:r>
              <a:rPr lang="fa-IR" sz="1800" dirty="0" smtClean="0">
                <a:solidFill>
                  <a:schemeClr val="tx1">
                    <a:lumMod val="95000"/>
                    <a:lumOff val="5000"/>
                  </a:schemeClr>
                </a:solidFill>
              </a:rPr>
              <a:t>شهر </a:t>
            </a:r>
            <a:r>
              <a:rPr lang="fa-IR" sz="1800" dirty="0" smtClean="0">
                <a:solidFill>
                  <a:schemeClr val="tx1">
                    <a:lumMod val="95000"/>
                    <a:lumOff val="5000"/>
                  </a:schemeClr>
                </a:solidFill>
                <a:hlinkClick r:id="rId3" tooltip="شیراز"/>
              </a:rPr>
              <a:t>شیراز</a:t>
            </a:r>
            <a:r>
              <a:rPr lang="fa-IR" sz="1800" dirty="0" smtClean="0">
                <a:solidFill>
                  <a:schemeClr val="tx1">
                    <a:lumMod val="95000"/>
                    <a:lumOff val="5000"/>
                  </a:schemeClr>
                </a:solidFill>
              </a:rPr>
              <a:t> یکی از مشهورترین بازارهای سنتی و تاریخی </a:t>
            </a:r>
            <a:r>
              <a:rPr lang="fa-IR" sz="1800" dirty="0" smtClean="0">
                <a:solidFill>
                  <a:schemeClr val="tx1">
                    <a:lumMod val="95000"/>
                    <a:lumOff val="5000"/>
                  </a:schemeClr>
                </a:solidFill>
                <a:hlinkClick r:id="rId4" tooltip="ایران"/>
              </a:rPr>
              <a:t>ایران</a:t>
            </a:r>
            <a:r>
              <a:rPr lang="fa-IR" sz="1800" dirty="0" smtClean="0">
                <a:solidFill>
                  <a:schemeClr val="tx1">
                    <a:lumMod val="95000"/>
                    <a:lumOff val="5000"/>
                  </a:schemeClr>
                </a:solidFill>
              </a:rPr>
              <a:t> است. این بازار که به فرمان کریم خان زند (۱۱۷۲ - ۱۱۹۳ ه.ق) ساخته شده، اکنون در مرکز شهر شیراز (شرق میدان شهدا) قرار گرفته‌است. (</a:t>
            </a:r>
            <a:r>
              <a:rPr lang="fa-IR" sz="1800" dirty="0" smtClean="0">
                <a:solidFill>
                  <a:schemeClr val="tx1">
                    <a:lumMod val="95000"/>
                    <a:lumOff val="5000"/>
                  </a:schemeClr>
                </a:solidFill>
                <a:hlinkClick r:id="rId5" tooltip="مسجد وکیل"/>
              </a:rPr>
              <a:t>مسجد</a:t>
            </a:r>
            <a:r>
              <a:rPr lang="fa-IR" sz="1800" dirty="0" smtClean="0">
                <a:solidFill>
                  <a:schemeClr val="tx1">
                    <a:lumMod val="95000"/>
                    <a:lumOff val="5000"/>
                  </a:schemeClr>
                </a:solidFill>
              </a:rPr>
              <a:t> و </a:t>
            </a:r>
            <a:r>
              <a:rPr lang="fa-IR" sz="1800" dirty="0" smtClean="0">
                <a:solidFill>
                  <a:schemeClr val="tx1">
                    <a:lumMod val="95000"/>
                    <a:lumOff val="5000"/>
                  </a:schemeClr>
                </a:solidFill>
                <a:hlinkClick r:id="rId6" tooltip="حمام وکیل"/>
              </a:rPr>
              <a:t>حمام</a:t>
            </a:r>
            <a:r>
              <a:rPr lang="fa-IR" sz="1800" dirty="0" smtClean="0">
                <a:solidFill>
                  <a:schemeClr val="tx1">
                    <a:lumMod val="95000"/>
                    <a:lumOff val="5000"/>
                  </a:schemeClr>
                </a:solidFill>
              </a:rPr>
              <a:t> تاریخی وکیل (</a:t>
            </a:r>
            <a:r>
              <a:rPr lang="en-US" sz="1800" dirty="0" smtClean="0">
                <a:solidFill>
                  <a:schemeClr val="tx1">
                    <a:lumMod val="95000"/>
                    <a:lumOff val="5000"/>
                  </a:schemeClr>
                </a:solidFill>
              </a:rPr>
              <a:t> </a:t>
            </a:r>
            <a:r>
              <a:rPr lang="fa-IR" sz="1800" dirty="0" smtClean="0">
                <a:solidFill>
                  <a:schemeClr val="tx1">
                    <a:lumMod val="95000"/>
                    <a:lumOff val="5000"/>
                  </a:schemeClr>
                </a:solidFill>
              </a:rPr>
              <a:t>نیز در کنار این بازار قرار دارند)</a:t>
            </a:r>
            <a:r>
              <a:rPr lang="en-US" sz="1800" dirty="0" smtClean="0">
                <a:solidFill>
                  <a:schemeClr val="tx1">
                    <a:lumMod val="95000"/>
                    <a:lumOff val="5000"/>
                  </a:schemeClr>
                </a:solidFill>
              </a:rPr>
              <a:t/>
            </a:r>
            <a:br>
              <a:rPr lang="en-US" sz="1800" dirty="0" smtClean="0">
                <a:solidFill>
                  <a:schemeClr val="tx1">
                    <a:lumMod val="95000"/>
                    <a:lumOff val="5000"/>
                  </a:schemeClr>
                </a:solidFill>
              </a:rPr>
            </a:br>
            <a:r>
              <a:rPr lang="fa-IR" sz="1100" dirty="0" smtClean="0">
                <a:solidFill>
                  <a:schemeClr val="tx1">
                    <a:lumMod val="95000"/>
                    <a:lumOff val="5000"/>
                  </a:schemeClr>
                </a:solidFill>
              </a:rPr>
              <a:t>(بهاری،فخری،مجله هنر ومردم،دوره 14،شماره 14)</a:t>
            </a:r>
            <a:endParaRPr lang="en-US" sz="1100" dirty="0">
              <a:solidFill>
                <a:schemeClr val="tx1">
                  <a:lumMod val="95000"/>
                  <a:lumOff val="5000"/>
                </a:schemeClr>
              </a:solidFill>
            </a:endParaRPr>
          </a:p>
        </p:txBody>
      </p:sp>
      <p:pic>
        <p:nvPicPr>
          <p:cNvPr id="4" name="Content Placeholder 3" descr="Khan bazaar vakil shiraz.jpg">
            <a:hlinkClick r:id="rId7"/>
          </p:cNvPr>
          <p:cNvPicPr>
            <a:picLocks noGrp="1"/>
          </p:cNvPicPr>
          <p:nvPr>
            <p:ph idx="1"/>
          </p:nvPr>
        </p:nvPicPr>
        <p:blipFill>
          <a:blip r:embed="rId8" cstate="print"/>
          <a:srcRect/>
          <a:stretch>
            <a:fillRect/>
          </a:stretch>
        </p:blipFill>
        <p:spPr bwMode="auto">
          <a:xfrm>
            <a:off x="609600" y="1409700"/>
            <a:ext cx="2831757" cy="37719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495300"/>
            <a:ext cx="4953000" cy="4495800"/>
          </a:xfrm>
        </p:spPr>
        <p:txBody>
          <a:bodyPr>
            <a:normAutofit/>
          </a:bodyPr>
          <a:lstStyle/>
          <a:p>
            <a:r>
              <a:rPr lang="fa-IR" sz="1600" dirty="0" smtClean="0"/>
              <a:t>بازار طویل خوش طرحی که از بهترین آثار کریم خان زند است و هنوز تقریباً سالم و پابرجای در شیراز باقیمانده، بنام «بازار وکیل» مشهور است و تصور می‌رود شهریار زند پس از ملاحظه بازار قدیمی لار (از آثار زمان شاه عباس کبیر) طرح آنرا در شیراز ریخته‌است. تمام کارهای بازرگانی، خرید و فروش کالاهای داخلی و خارجی و مبادلات پایاپای، صدور یا دریافت حوالجات و صرافیها همگی در حجره‌های این بازار انجام می‌گرفته و در واقع بازار وکیل مانند قلب واقعی شیراز بوده و تمام امور بازرگانی در آنجا به جریان می‌افتاده‌است.</a:t>
            </a:r>
            <a:r>
              <a:rPr lang="en-US" sz="1600" dirty="0" smtClean="0"/>
              <a:t/>
            </a:r>
            <a:br>
              <a:rPr lang="en-US" sz="1600" dirty="0" smtClean="0"/>
            </a:br>
            <a:endParaRPr lang="en-US" sz="1600" dirty="0"/>
          </a:p>
        </p:txBody>
      </p:sp>
      <p:pic>
        <p:nvPicPr>
          <p:cNvPr id="83970" name="Picture 2" descr="E:\tahghigh\memari eslami\bazar\SHIRAZ\2[1].jpg"/>
          <p:cNvPicPr>
            <a:picLocks noGrp="1" noChangeAspect="1" noChangeArrowheads="1"/>
          </p:cNvPicPr>
          <p:nvPr>
            <p:ph idx="1"/>
          </p:nvPr>
        </p:nvPicPr>
        <p:blipFill>
          <a:blip r:embed="rId3" cstate="print"/>
          <a:srcRect/>
          <a:stretch>
            <a:fillRect/>
          </a:stretch>
        </p:blipFill>
        <p:spPr bwMode="auto">
          <a:xfrm>
            <a:off x="609600" y="1104900"/>
            <a:ext cx="2514600" cy="3771900"/>
          </a:xfrm>
          <a:prstGeom prst="rect">
            <a:avLst/>
          </a:prstGeom>
          <a:noFill/>
        </p:spPr>
      </p:pic>
      <p:sp>
        <p:nvSpPr>
          <p:cNvPr id="4" name="Rectangle 3"/>
          <p:cNvSpPr/>
          <p:nvPr/>
        </p:nvSpPr>
        <p:spPr>
          <a:xfrm>
            <a:off x="5867400" y="3619500"/>
            <a:ext cx="2852063" cy="276999"/>
          </a:xfrm>
          <a:prstGeom prst="rect">
            <a:avLst/>
          </a:prstGeom>
        </p:spPr>
        <p:txBody>
          <a:bodyPr wrap="none">
            <a:spAutoFit/>
          </a:bodyPr>
          <a:lstStyle/>
          <a:p>
            <a:r>
              <a:rPr lang="fa-IR" sz="1200" dirty="0" smtClean="0">
                <a:solidFill>
                  <a:schemeClr val="tx1">
                    <a:lumMod val="95000"/>
                    <a:lumOff val="5000"/>
                  </a:schemeClr>
                </a:solidFill>
              </a:rPr>
              <a:t>(بهاری،فخری،مجله هنر ومردم،دوره 14،شماره 14)</a:t>
            </a:r>
            <a:endParaRPr 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419100"/>
            <a:ext cx="5410200" cy="3048000"/>
          </a:xfrm>
        </p:spPr>
        <p:txBody>
          <a:bodyPr>
            <a:noAutofit/>
          </a:bodyPr>
          <a:lstStyle/>
          <a:p>
            <a:pPr rtl="1"/>
            <a:r>
              <a:rPr lang="fa-IR" sz="1600" dirty="0" smtClean="0"/>
              <a:t>بازار وکیل تشکیلاتی داشته که بازرگانان می‌توانستند با اطمینان کامل کالاهای خود را در آن به امانت بسپارند و در موقع لازم از آن استفاده نمایند.</a:t>
            </a:r>
            <a:r>
              <a:rPr lang="en-US" sz="1600" dirty="0" smtClean="0"/>
              <a:t/>
            </a:r>
            <a:br>
              <a:rPr lang="en-US" sz="1600" dirty="0" smtClean="0"/>
            </a:br>
            <a:r>
              <a:rPr lang="fa-IR" sz="1600" dirty="0" smtClean="0"/>
              <a:t>این بازار از نزدیکی دروازه اصفهان تا مدخل بازارهای قدیم امتداد دارد و مشتمل بر حجره‌هائی با سکوی پهن در طرفین و ۷۴ دهانه طاقهای بلند و خوش تناسب بوده‌است و چهار سوق بلندی در میان آن قرار داشته که بازارهای فرعی و غربی و شرقی آنرا قطع می‌نموده‌است.</a:t>
            </a:r>
            <a:r>
              <a:rPr lang="en-US" sz="1600" dirty="0" smtClean="0"/>
              <a:t/>
            </a:r>
            <a:br>
              <a:rPr lang="en-US" sz="1600" dirty="0" smtClean="0"/>
            </a:br>
            <a:endParaRPr lang="en-US" sz="1600" dirty="0"/>
          </a:p>
        </p:txBody>
      </p:sp>
      <p:pic>
        <p:nvPicPr>
          <p:cNvPr id="84994" name="Picture 2" descr="E:\tahghigh\memari eslami\bazar\khoshk\وکیل_files\213_data\shiraz_9.jpg"/>
          <p:cNvPicPr>
            <a:picLocks noGrp="1" noChangeAspect="1" noChangeArrowheads="1"/>
          </p:cNvPicPr>
          <p:nvPr>
            <p:ph idx="1"/>
          </p:nvPr>
        </p:nvPicPr>
        <p:blipFill>
          <a:blip r:embed="rId3" cstate="print"/>
          <a:srcRect/>
          <a:stretch>
            <a:fillRect/>
          </a:stretch>
        </p:blipFill>
        <p:spPr bwMode="auto">
          <a:xfrm>
            <a:off x="1143000" y="2171700"/>
            <a:ext cx="5791200" cy="2849880"/>
          </a:xfrm>
          <a:prstGeom prst="rect">
            <a:avLst/>
          </a:prstGeom>
          <a:noFill/>
        </p:spPr>
      </p:pic>
      <p:sp>
        <p:nvSpPr>
          <p:cNvPr id="4" name="Rectangle 3"/>
          <p:cNvSpPr/>
          <p:nvPr/>
        </p:nvSpPr>
        <p:spPr>
          <a:xfrm>
            <a:off x="5867400" y="1714500"/>
            <a:ext cx="2852063" cy="276999"/>
          </a:xfrm>
          <a:prstGeom prst="rect">
            <a:avLst/>
          </a:prstGeom>
        </p:spPr>
        <p:txBody>
          <a:bodyPr wrap="none">
            <a:spAutoFit/>
          </a:bodyPr>
          <a:lstStyle/>
          <a:p>
            <a:r>
              <a:rPr lang="fa-IR" sz="1200" dirty="0" smtClean="0">
                <a:solidFill>
                  <a:schemeClr val="tx1">
                    <a:lumMod val="95000"/>
                    <a:lumOff val="5000"/>
                  </a:schemeClr>
                </a:solidFill>
              </a:rPr>
              <a:t>(بهاری،فخری،مجله هنر ومردم،دوره 14،شماره 14)</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ks\IMG_1001.JPG"/>
          <p:cNvPicPr>
            <a:picLocks noChangeAspect="1" noChangeArrowheads="1"/>
          </p:cNvPicPr>
          <p:nvPr/>
        </p:nvPicPr>
        <p:blipFill>
          <a:blip r:embed="rId2" cstate="print">
            <a:lum contrast="-30000"/>
          </a:blip>
          <a:stretch>
            <a:fillRect/>
          </a:stretch>
        </p:blipFill>
        <p:spPr bwMode="auto">
          <a:xfrm rot="5400000">
            <a:off x="1714502" y="-1714500"/>
            <a:ext cx="5715000" cy="9144001"/>
          </a:xfrm>
          <a:prstGeom prst="rect">
            <a:avLst/>
          </a:prstGeom>
          <a:ln>
            <a:solidFill>
              <a:schemeClr val="accent6">
                <a:lumMod val="60000"/>
                <a:lumOff val="40000"/>
              </a:schemeClr>
            </a:solidFill>
          </a:ln>
          <a:effectLst>
            <a:softEdge rad="112500"/>
          </a:effectLst>
        </p:spPr>
      </p:pic>
      <p:sp>
        <p:nvSpPr>
          <p:cNvPr id="4" name="Subtitle 3"/>
          <p:cNvSpPr>
            <a:spLocks noGrp="1"/>
          </p:cNvSpPr>
          <p:nvPr>
            <p:ph type="subTitle" idx="1"/>
          </p:nvPr>
        </p:nvSpPr>
        <p:spPr>
          <a:xfrm>
            <a:off x="2590800" y="266700"/>
            <a:ext cx="6400800" cy="3136900"/>
          </a:xfrm>
        </p:spPr>
        <p:txBody>
          <a:bodyPr>
            <a:normAutofit fontScale="32500" lnSpcReduction="20000"/>
          </a:bodyPr>
          <a:lstStyle/>
          <a:p>
            <a:pPr rtl="1"/>
            <a:r>
              <a:rPr lang="fa-IR" sz="4800" dirty="0" smtClean="0">
                <a:solidFill>
                  <a:schemeClr val="tx1"/>
                </a:solidFill>
              </a:rPr>
              <a:t>خصوصيات بعضي از عناصر اصلي بازار به شرح زير است :‌</a:t>
            </a:r>
            <a:endParaRPr lang="en-US" sz="4800" dirty="0" smtClean="0">
              <a:solidFill>
                <a:schemeClr val="tx1"/>
              </a:solidFill>
            </a:endParaRPr>
          </a:p>
          <a:p>
            <a:pPr rtl="1"/>
            <a:r>
              <a:rPr lang="fa-IR" sz="4800" b="1" dirty="0" smtClean="0">
                <a:solidFill>
                  <a:schemeClr val="tx1"/>
                </a:solidFill>
              </a:rPr>
              <a:t>1-راسته،</a:t>
            </a:r>
            <a:r>
              <a:rPr lang="fa-IR" sz="4800" dirty="0" smtClean="0">
                <a:solidFill>
                  <a:schemeClr val="tx1"/>
                </a:solidFill>
              </a:rPr>
              <a:t> يا گذرگاه اصلي و فرعي بازار، مسيري نسبتاً طولاني است كه در دو طرف آن دكان‌ها و فروشگاه‌هاي به هم پيوسته، رو به گذر قرار گرفته‌اند. </a:t>
            </a:r>
            <a:endParaRPr lang="en-US" sz="4800" dirty="0" smtClean="0">
              <a:solidFill>
                <a:schemeClr val="tx1"/>
              </a:solidFill>
            </a:endParaRPr>
          </a:p>
          <a:p>
            <a:pPr rtl="1"/>
            <a:r>
              <a:rPr lang="fa-IR" sz="4800" dirty="0" smtClean="0">
                <a:solidFill>
                  <a:schemeClr val="tx1"/>
                </a:solidFill>
              </a:rPr>
              <a:t>از خصوصيات مهم راسته‌ها به عنوان عنصر بنيادي بازار، نبود خانه‌هاي مسكوني ميان آنهاست. مگر در انتهاي راسته‌هاي فرعي كه بازار به كوچه‌هاي خانه‌دار معمولي مي‌پيوندد.</a:t>
            </a:r>
            <a:endParaRPr lang="en-US" sz="4800" dirty="0" smtClean="0">
              <a:solidFill>
                <a:schemeClr val="tx1"/>
              </a:solidFill>
            </a:endParaRPr>
          </a:p>
          <a:p>
            <a:pPr rtl="1"/>
            <a:r>
              <a:rPr lang="fa-IR" sz="4800" b="1" dirty="0" smtClean="0">
                <a:solidFill>
                  <a:schemeClr val="tx1"/>
                </a:solidFill>
              </a:rPr>
              <a:t>2-سرا و كاروانسرا (خان)، </a:t>
            </a:r>
            <a:r>
              <a:rPr lang="fa-IR" sz="4800" dirty="0" smtClean="0">
                <a:solidFill>
                  <a:schemeClr val="tx1"/>
                </a:solidFill>
              </a:rPr>
              <a:t>شمار كاروانسراها و وسعت آنها در ميان بازار يا در وسط شهر دلالت بر اهميت اقتصادي و داد و ستد بين‌المللي شهر داشته است. </a:t>
            </a:r>
            <a:endParaRPr lang="en-US" sz="4800" dirty="0" smtClean="0">
              <a:solidFill>
                <a:schemeClr val="tx1"/>
              </a:solidFill>
            </a:endParaRPr>
          </a:p>
          <a:p>
            <a:pPr rtl="1"/>
            <a:r>
              <a:rPr lang="fa-IR" sz="4800" dirty="0" smtClean="0">
                <a:solidFill>
                  <a:schemeClr val="tx1"/>
                </a:solidFill>
              </a:rPr>
              <a:t>سرا به طور كلي شامل يك حياط مياني است كه حجره‌هاي به هم پيوسته گرد آن را فرا گرفته است. </a:t>
            </a:r>
            <a:endParaRPr lang="en-US" sz="4800" dirty="0" smtClean="0">
              <a:solidFill>
                <a:schemeClr val="tx1"/>
              </a:solidFill>
            </a:endParaRPr>
          </a:p>
          <a:p>
            <a:pPr rtl="1"/>
            <a:r>
              <a:rPr lang="fa-IR" sz="4800" dirty="0" smtClean="0">
                <a:solidFill>
                  <a:schemeClr val="tx1"/>
                </a:solidFill>
              </a:rPr>
              <a:t>تفاوت سراها بيشتر در شكل زمين، تعداد طبقات و نوع ايوان و رواق و راهروهاست. معمول‌ترين نوع سرا دو طبقه است. </a:t>
            </a:r>
            <a:endParaRPr lang="en-US" sz="4800" dirty="0" smtClean="0">
              <a:solidFill>
                <a:schemeClr val="tx1"/>
              </a:solidFill>
            </a:endParaRPr>
          </a:p>
          <a:p>
            <a:endParaRPr lang="en-US" dirty="0"/>
          </a:p>
        </p:txBody>
      </p:sp>
      <p:pic>
        <p:nvPicPr>
          <p:cNvPr id="1026" name="Picture 2" descr="E:\tahghigh\memari eslami\bazar\AX1\21709190[1].jpg"/>
          <p:cNvPicPr>
            <a:picLocks noChangeAspect="1" noChangeArrowheads="1"/>
          </p:cNvPicPr>
          <p:nvPr/>
        </p:nvPicPr>
        <p:blipFill>
          <a:blip r:embed="rId3" cstate="print"/>
          <a:srcRect/>
          <a:stretch>
            <a:fillRect/>
          </a:stretch>
        </p:blipFill>
        <p:spPr bwMode="auto">
          <a:xfrm>
            <a:off x="381000" y="2781300"/>
            <a:ext cx="3352800" cy="2665412"/>
          </a:xfrm>
          <a:prstGeom prst="rect">
            <a:avLst/>
          </a:prstGeom>
          <a:noFill/>
        </p:spPr>
      </p:pic>
      <p:pic>
        <p:nvPicPr>
          <p:cNvPr id="1027" name="Picture 3" descr="E:\tahghigh\memari eslami\bazar\AX1\ir446186[1].jpg"/>
          <p:cNvPicPr>
            <a:picLocks noChangeAspect="1" noChangeArrowheads="1"/>
          </p:cNvPicPr>
          <p:nvPr/>
        </p:nvPicPr>
        <p:blipFill>
          <a:blip r:embed="rId4" cstate="print"/>
          <a:srcRect/>
          <a:stretch>
            <a:fillRect/>
          </a:stretch>
        </p:blipFill>
        <p:spPr bwMode="auto">
          <a:xfrm>
            <a:off x="4953000" y="2781300"/>
            <a:ext cx="3276600" cy="2590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2400035"/>
          </a:xfrm>
        </p:spPr>
        <p:txBody>
          <a:bodyPr>
            <a:normAutofit/>
          </a:bodyPr>
          <a:lstStyle/>
          <a:p>
            <a:pPr algn="r"/>
            <a:r>
              <a:rPr lang="fa-IR" sz="1400" dirty="0" smtClean="0"/>
              <a:t>مصالح ساختمانی این بازارها گچ و آجر وآهک بوده که روی پایه‌هائی از تخته سنگ‌های تراشیده قرار گرفته‌است. سقف چهار سوق که از چهار طرف آن چهار بازار منشعب می‌شود بسیار بلند و با سبک ساختمانی دلپسندی بنا شده‌است.</a:t>
            </a:r>
            <a:endParaRPr lang="en-US" sz="1400" dirty="0"/>
          </a:p>
        </p:txBody>
      </p:sp>
      <p:pic>
        <p:nvPicPr>
          <p:cNvPr id="86018" name="Picture 2" descr="E:\tahghigh\memari eslami\bazar\SHIRAZ\2[1].jpg"/>
          <p:cNvPicPr>
            <a:picLocks noGrp="1" noChangeAspect="1" noChangeArrowheads="1"/>
          </p:cNvPicPr>
          <p:nvPr>
            <p:ph idx="1"/>
          </p:nvPr>
        </p:nvPicPr>
        <p:blipFill>
          <a:blip r:embed="rId3" cstate="print"/>
          <a:srcRect/>
          <a:stretch>
            <a:fillRect/>
          </a:stretch>
        </p:blipFill>
        <p:spPr bwMode="auto">
          <a:xfrm>
            <a:off x="609600" y="1562100"/>
            <a:ext cx="2514600" cy="3771900"/>
          </a:xfrm>
          <a:prstGeom prst="rect">
            <a:avLst/>
          </a:prstGeom>
          <a:noFill/>
        </p:spPr>
      </p:pic>
      <p:sp>
        <p:nvSpPr>
          <p:cNvPr id="5" name="Rectangle 4"/>
          <p:cNvSpPr/>
          <p:nvPr/>
        </p:nvSpPr>
        <p:spPr>
          <a:xfrm>
            <a:off x="3429000" y="1562100"/>
            <a:ext cx="5181600" cy="2893100"/>
          </a:xfrm>
          <a:prstGeom prst="rect">
            <a:avLst/>
          </a:prstGeom>
        </p:spPr>
        <p:txBody>
          <a:bodyPr wrap="square">
            <a:spAutoFit/>
          </a:bodyPr>
          <a:lstStyle/>
          <a:p>
            <a:pPr algn="r"/>
            <a:r>
              <a:rPr lang="fa-IR" sz="1400" dirty="0" smtClean="0"/>
              <a:t>معماری این بنا بر گرفته از </a:t>
            </a:r>
            <a:r>
              <a:rPr lang="fa-IR" sz="1400" u="sng" dirty="0" smtClean="0">
                <a:hlinkClick r:id="rId4" tooltip="بازار قیصریه لار"/>
              </a:rPr>
              <a:t>بازار قیصریه لار</a:t>
            </a:r>
            <a:r>
              <a:rPr lang="fa-IR" sz="1400" dirty="0" smtClean="0"/>
              <a:t> و همچون بازارچه بلند </a:t>
            </a:r>
            <a:r>
              <a:rPr lang="fa-IR" sz="1400" u="sng" dirty="0" smtClean="0">
                <a:hlinkClick r:id="rId5" tooltip="اصفهان"/>
              </a:rPr>
              <a:t>اصفهان</a:t>
            </a:r>
            <a:r>
              <a:rPr lang="fa-IR" sz="1400" dirty="0" smtClean="0"/>
              <a:t> ساخته </a:t>
            </a:r>
            <a:r>
              <a:rPr lang="fa-IR" sz="1400" u="sng" dirty="0" smtClean="0">
                <a:hlinkClick r:id="rId6" tooltip="شاه عباس"/>
              </a:rPr>
              <a:t>شاه عباس</a:t>
            </a:r>
            <a:r>
              <a:rPr lang="fa-IR" sz="1400" dirty="0" smtClean="0"/>
              <a:t> کبیر است اما عرض بازار وکیل بیش از سایر بازارهاست. همچنین ۷۴ دهانه </a:t>
            </a:r>
            <a:r>
              <a:rPr lang="fa-IR" sz="1400" u="sng" dirty="0" smtClean="0">
                <a:hlinkClick r:id="rId7" tooltip="طاق ضربی (صفحه وجود ندارد)"/>
              </a:rPr>
              <a:t>طاق ضربی</a:t>
            </a:r>
            <a:r>
              <a:rPr lang="fa-IR" sz="1400" dirty="0" smtClean="0"/>
              <a:t> بازار با ارتفاع بیش از ۱۱ متر مرتفع تر از طاق سایر بازارهاست که البته هم اینک به علت خاکریزی کف بازار، ارتفاع طاق‌ها به ده متر تقلیل یافته‌است.</a:t>
            </a:r>
            <a:br>
              <a:rPr lang="fa-IR" sz="1400" dirty="0" smtClean="0"/>
            </a:br>
            <a:r>
              <a:rPr lang="fa-IR" sz="1400" dirty="0" smtClean="0"/>
              <a:t>این بازار که از نظرمعماری دارای سه فضای عبور و مرور (فضایی برای گذر مشتریان)، حریم مغازه (به ارتفاع تقریبی ۲ پله بالاتر از سطح زمین)، فضای مغازه (محل فروش) است. دارای پنج در بزرگ است که در چهار سوی آن قرار گرفته‌است. هم چنین شامل دو رشته شمالی - جنوبی و شرقی - غربی است که چون صلیبی یکدیگر را قطع کرده‌اند. در تقاطع این دو رشته چهار سوق قرار گرفته‌است که بر روی یک هشتی قرار دارد. این چهار سوق دارای طاق بزرگ ضربی محکمی است و در پای طاق نیز چند ترنج آجرکاری شده‌است.</a:t>
            </a:r>
            <a:br>
              <a:rPr lang="fa-IR" sz="1400" dirty="0" smtClean="0"/>
            </a:br>
            <a:r>
              <a:rPr lang="fa-IR" sz="1400" dirty="0" smtClean="0"/>
              <a:t>در هشتی نیز مغازه‌هایی چهارگوش در دو طبقه وجود دارد.</a:t>
            </a:r>
            <a:br>
              <a:rPr lang="fa-IR" sz="1400" dirty="0" smtClean="0"/>
            </a:br>
            <a:endParaRPr lang="en-US" sz="1400" dirty="0"/>
          </a:p>
        </p:txBody>
      </p:sp>
      <p:sp>
        <p:nvSpPr>
          <p:cNvPr id="6" name="Rectangle 5"/>
          <p:cNvSpPr/>
          <p:nvPr/>
        </p:nvSpPr>
        <p:spPr>
          <a:xfrm>
            <a:off x="5715000" y="4229100"/>
            <a:ext cx="2852063" cy="276999"/>
          </a:xfrm>
          <a:prstGeom prst="rect">
            <a:avLst/>
          </a:prstGeom>
        </p:spPr>
        <p:txBody>
          <a:bodyPr wrap="none">
            <a:spAutoFit/>
          </a:bodyPr>
          <a:lstStyle/>
          <a:p>
            <a:r>
              <a:rPr lang="fa-IR" sz="1200" dirty="0" smtClean="0">
                <a:solidFill>
                  <a:schemeClr val="tx1">
                    <a:lumMod val="95000"/>
                    <a:lumOff val="5000"/>
                  </a:schemeClr>
                </a:solidFill>
              </a:rPr>
              <a:t>(بهاری،فخری،مجله هنر ومردم،دوره 14،شماره 14)</a:t>
            </a:r>
            <a:endParaRPr 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419100"/>
            <a:ext cx="4953000" cy="3352800"/>
          </a:xfrm>
        </p:spPr>
        <p:txBody>
          <a:bodyPr>
            <a:normAutofit/>
          </a:bodyPr>
          <a:lstStyle/>
          <a:p>
            <a:pPr algn="r" rtl="1"/>
            <a:r>
              <a:rPr lang="fa-IR" sz="1400" dirty="0" smtClean="0"/>
              <a:t>ضلع شمالی - جنوبی بازار از دروازه اصفهان شروع می‌شود و تا کوچه جنوبی </a:t>
            </a:r>
            <a:r>
              <a:rPr lang="fa-IR" sz="1400" dirty="0" smtClean="0">
                <a:hlinkClick r:id="rId3" tooltip="سرای مشیر"/>
              </a:rPr>
              <a:t>سرای مشیر</a:t>
            </a:r>
            <a:r>
              <a:rPr lang="fa-IR" sz="1400" dirty="0" smtClean="0"/>
              <a:t> ادامه می‌یابد. در دو طرف این راسته هر قسمت ۴۱ جفت (۸۲ باب) مغازه وجود دارد که در جلو هر یک سکویی از قطعات سنگی بزرگ که بر روی آن، ترنج‌هایی برجسته حجاری شده‌است. در این بازار برای مصونیت از رطوبت، مغازه‌ها را در حدود یک متر فراتر از سطح زمین ساخته‌اند. مغازه‌ها اغلب دارای پستو بوده و در دو طبقه طراحی شده‌اند.</a:t>
            </a:r>
            <a:r>
              <a:rPr lang="en-US" sz="1400" dirty="0" smtClean="0"/>
              <a:t/>
            </a:r>
            <a:br>
              <a:rPr lang="en-US" sz="1400" dirty="0" smtClean="0"/>
            </a:br>
            <a:r>
              <a:rPr lang="fa-IR" sz="1400" dirty="0" smtClean="0"/>
              <a:t>در شمال شرقی این راسته، چند کاروانسرای قدیمی به نام‌های روغنی، گمرک و احمدی ساخته شده‌است که </a:t>
            </a:r>
            <a:r>
              <a:rPr lang="fa-IR" sz="1600" dirty="0" smtClean="0"/>
              <a:t>در</a:t>
            </a:r>
            <a:r>
              <a:rPr lang="fa-IR" sz="1400" dirty="0" smtClean="0"/>
              <a:t> ورودی آنها در درون بازار است. هر یک از این کاروانسراها دارای چندین حجره می‌باشند. راسته شمالی - جنوبی را بازار بزازان نیز نامیده‌اند. در سال ۱۳۱۵ به علت گسترش خیابان زند ۱۱ حجره از حجره‌های این ضلع از بین رفته‌است. ضلع شرقی - غربی نیز دارای دو بخش است:</a:t>
            </a:r>
            <a:br>
              <a:rPr lang="fa-IR" sz="1400" dirty="0" smtClean="0"/>
            </a:br>
            <a:endParaRPr lang="en-US" sz="1400" dirty="0"/>
          </a:p>
        </p:txBody>
      </p:sp>
      <p:pic>
        <p:nvPicPr>
          <p:cNvPr id="4" name="Content Placeholder 3" descr="Shiraz - Bazaar-e Vakil.jpg">
            <a:hlinkClick r:id="rId4"/>
          </p:cNvPr>
          <p:cNvPicPr>
            <a:picLocks noGrp="1"/>
          </p:cNvPicPr>
          <p:nvPr>
            <p:ph idx="1"/>
          </p:nvPr>
        </p:nvPicPr>
        <p:blipFill>
          <a:blip r:embed="rId5" cstate="print"/>
          <a:srcRect/>
          <a:stretch>
            <a:fillRect/>
          </a:stretch>
        </p:blipFill>
        <p:spPr bwMode="auto">
          <a:xfrm>
            <a:off x="304800" y="495300"/>
            <a:ext cx="3175000" cy="2120900"/>
          </a:xfrm>
          <a:prstGeom prst="rect">
            <a:avLst/>
          </a:prstGeom>
          <a:noFill/>
          <a:ln w="9525">
            <a:noFill/>
            <a:miter lim="800000"/>
            <a:headEnd/>
            <a:tailEnd/>
          </a:ln>
        </p:spPr>
      </p:pic>
      <p:pic>
        <p:nvPicPr>
          <p:cNvPr id="7" name="Picture 2" descr="E:\tahghigh\memari eslami\bazar\SHIRAZ\2[1].jpg"/>
          <p:cNvPicPr>
            <a:picLocks noChangeAspect="1" noChangeArrowheads="1"/>
          </p:cNvPicPr>
          <p:nvPr/>
        </p:nvPicPr>
        <p:blipFill>
          <a:blip r:embed="rId6" cstate="print"/>
          <a:srcRect/>
          <a:stretch>
            <a:fillRect/>
          </a:stretch>
        </p:blipFill>
        <p:spPr bwMode="auto">
          <a:xfrm>
            <a:off x="304800" y="3238500"/>
            <a:ext cx="3581400" cy="2209800"/>
          </a:xfrm>
          <a:prstGeom prst="rect">
            <a:avLst/>
          </a:prstGeom>
          <a:noFill/>
        </p:spPr>
      </p:pic>
      <p:sp>
        <p:nvSpPr>
          <p:cNvPr id="8" name="Rectangle 7"/>
          <p:cNvSpPr/>
          <p:nvPr/>
        </p:nvSpPr>
        <p:spPr>
          <a:xfrm>
            <a:off x="5486400" y="3238500"/>
            <a:ext cx="2852063" cy="276999"/>
          </a:xfrm>
          <a:prstGeom prst="rect">
            <a:avLst/>
          </a:prstGeom>
        </p:spPr>
        <p:txBody>
          <a:bodyPr wrap="none">
            <a:spAutoFit/>
          </a:bodyPr>
          <a:lstStyle/>
          <a:p>
            <a:r>
              <a:rPr lang="fa-IR" sz="1200" dirty="0" smtClean="0">
                <a:solidFill>
                  <a:schemeClr val="tx1">
                    <a:lumMod val="95000"/>
                    <a:lumOff val="5000"/>
                  </a:schemeClr>
                </a:solidFill>
              </a:rPr>
              <a:t>(بهاری،فخری،مجله هنر ومردم،دوره 14،شماره 14)</a:t>
            </a:r>
            <a:endParaRPr 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90500"/>
            <a:ext cx="5867400" cy="2895600"/>
          </a:xfrm>
        </p:spPr>
        <p:txBody>
          <a:bodyPr>
            <a:normAutofit/>
          </a:bodyPr>
          <a:lstStyle/>
          <a:p>
            <a:pPr algn="r"/>
            <a:r>
              <a:rPr lang="fa-IR" sz="1400" dirty="0" smtClean="0"/>
              <a:t>در زیر چهار سوق، حوض بزرگی از سنگ مرمر قرار داشته که آب آن از مجرایی که از زیر بازار ترکش دوزها می‌گذشته، تأمین می‌شده‌است. این مجرا به صورت طاق ضربی است و از آجر و ساروج ساخته شده‌است و هم اینک نیز وجود دارد اما حوض مریری به علت بالا آمدن کف بازار، از بین رفته‌است. سیستم تهویه هوا به علت ارتفاع زیاد سقف طاق و تویزه‌ای بازار کامل بوده. این امر به وسیله بادگیرهایی ساده انجام می‌گرفته هم چنین دریچه‌ها و روزنه‌هایی به نام جامخانه یا هورنور در زیر سقف تعبیه شده بوده که هوا و نور کافی را به بازار می‌رسانند اما هم اینک پس از مرمت، این روزنه‌ها بسته شده‌اند. هم اینک در بالای مغازه‌ها مشبک‌هایی جهت تهویه هوا و روشنایی وجود دارد.</a:t>
            </a:r>
            <a:endParaRPr lang="en-US" sz="1400" dirty="0"/>
          </a:p>
        </p:txBody>
      </p:sp>
      <p:pic>
        <p:nvPicPr>
          <p:cNvPr id="88066" name="Picture 2" descr="E:\tahghigh\memari eslami\bazar\SHIRAZ\4_8807141144_L600[1].jpg"/>
          <p:cNvPicPr>
            <a:picLocks noGrp="1" noChangeAspect="1" noChangeArrowheads="1"/>
          </p:cNvPicPr>
          <p:nvPr>
            <p:ph idx="1"/>
          </p:nvPr>
        </p:nvPicPr>
        <p:blipFill>
          <a:blip r:embed="rId2" cstate="print"/>
          <a:srcRect/>
          <a:stretch>
            <a:fillRect/>
          </a:stretch>
        </p:blipFill>
        <p:spPr bwMode="auto">
          <a:xfrm>
            <a:off x="381000" y="2476500"/>
            <a:ext cx="4191000" cy="3124200"/>
          </a:xfrm>
          <a:prstGeom prst="rect">
            <a:avLst/>
          </a:prstGeom>
          <a:noFill/>
        </p:spPr>
      </p:pic>
      <p:sp>
        <p:nvSpPr>
          <p:cNvPr id="4" name="Rectangle 3"/>
          <p:cNvSpPr/>
          <p:nvPr/>
        </p:nvSpPr>
        <p:spPr>
          <a:xfrm>
            <a:off x="5715000" y="2400300"/>
            <a:ext cx="2852063" cy="276999"/>
          </a:xfrm>
          <a:prstGeom prst="rect">
            <a:avLst/>
          </a:prstGeom>
        </p:spPr>
        <p:txBody>
          <a:bodyPr wrap="none">
            <a:spAutoFit/>
          </a:bodyPr>
          <a:lstStyle/>
          <a:p>
            <a:r>
              <a:rPr lang="fa-IR" sz="1200" dirty="0" smtClean="0">
                <a:solidFill>
                  <a:schemeClr val="tx1">
                    <a:lumMod val="95000"/>
                    <a:lumOff val="5000"/>
                  </a:schemeClr>
                </a:solidFill>
              </a:rPr>
              <a:t>(بهاری،فخری،مجله هنر ومردم،دوره 14،شماره 14)</a:t>
            </a:r>
            <a:endParaRPr 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grayscl/>
          </a:blip>
          <a:srcRect/>
          <a:stretch>
            <a:fillRect l="-6000" t="-17000" r="-9000" b="-18000"/>
          </a:stretch>
        </a:blipFill>
        <a:effectLst/>
      </p:bgPr>
    </p:bg>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590800" y="342900"/>
            <a:ext cx="60960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سمنان</a:t>
            </a:r>
          </a:p>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altLang="zh-TW"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چگونگي شكل‌گيري و توسعه بازار</a:t>
            </a: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اوليه سمنان، مانند اغلب شهرهاي اين خطه‌، منطبق بر راه‌هاي مهم شهر بوده و در امتداد راه ابريشم، در فاصله ميان دروازه عراق در غرب و دروازه خراسان در شرق و در جوار مسجد جامع به صورت شرقي- غربي شكل گرفته است. </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70658" name="Picture 2" descr="E:\aks\khoshk\IMG_1179.JPG"/>
          <p:cNvPicPr>
            <a:picLocks noChangeAspect="1" noChangeArrowheads="1"/>
          </p:cNvPicPr>
          <p:nvPr/>
        </p:nvPicPr>
        <p:blipFill>
          <a:blip r:embed="rId3" cstate="print"/>
          <a:srcRect/>
          <a:stretch>
            <a:fillRect/>
          </a:stretch>
        </p:blipFill>
        <p:spPr bwMode="auto">
          <a:xfrm>
            <a:off x="3886200" y="2476500"/>
            <a:ext cx="46990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990600" y="5219700"/>
            <a:ext cx="5715000" cy="276999"/>
          </a:xfrm>
          <a:prstGeom prst="rect">
            <a:avLst/>
          </a:prstGeom>
          <a:noFill/>
        </p:spPr>
        <p:txBody>
          <a:bodyPr wrap="square" rtlCol="0">
            <a:spAutoFit/>
          </a:bodyPr>
          <a:lstStyle/>
          <a:p>
            <a:pPr algn="r"/>
            <a:r>
              <a:rPr lang="fa-IR" sz="1200" b="1" dirty="0" smtClean="0">
                <a:cs typeface="B Nazanin" pitchFamily="2" charset="-78"/>
              </a:rPr>
              <a:t>ساختار شهر سمنان در دوره قاجاریه</a:t>
            </a:r>
            <a:endParaRPr lang="en-US" sz="1200" b="1" dirty="0">
              <a:cs typeface="B Nazanin" pitchFamily="2" charset="-78"/>
            </a:endParaRPr>
          </a:p>
        </p:txBody>
      </p:sp>
    </p:spTree>
  </p:cSld>
  <p:clrMapOvr>
    <a:masterClrMapping/>
  </p:clrMapOvr>
  <p:transition spd="med">
    <p:pull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grayscl/>
          </a:blip>
          <a:srcRect/>
          <a:stretch>
            <a:fillRect l="-6000" t="-17000" r="-9000" b="-18000"/>
          </a:stretch>
        </a:blipFill>
        <a:effectLst/>
      </p:bgPr>
    </p:bg>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3886200" y="342900"/>
            <a:ext cx="44958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خصوصيات كالبدي بازار</a:t>
            </a:r>
          </a:p>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altLang="zh-TW"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بازار سمنان خود از چهار بازار تشكيل شده است </a:t>
            </a:r>
          </a:p>
          <a:p>
            <a:pPr marL="0" marR="0" lvl="0" indent="180975" algn="justLow" defTabSz="914400" rtl="1" eaLnBrk="0" fontAlgn="base" latinLnBrk="0" hangingPunct="0">
              <a:lnSpc>
                <a:spcPct val="100000"/>
              </a:lnSpc>
              <a:spcBef>
                <a:spcPct val="0"/>
              </a:spcBef>
              <a:spcAft>
                <a:spcPct val="0"/>
              </a:spcAft>
              <a:buClrTx/>
              <a:buSzTx/>
              <a:buFontTx/>
              <a:buNone/>
              <a:tabLst/>
            </a:pPr>
            <a:endParaRPr lang="fa-IR" altLang="zh-TW" sz="1400" dirty="0" smtClean="0">
              <a:latin typeface="Calibri" pitchFamily="34" charset="0"/>
              <a:ea typeface="Times New Roman" pitchFamily="18" charset="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1)بازار شيخ علاءالدوله، </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2)بازار جلوخان، بازار </a:t>
            </a:r>
          </a:p>
          <a:p>
            <a:pPr marL="0" marR="0" lvl="0" indent="180975" algn="justLow" defTabSz="914400" rtl="1" eaLnBrk="0" fontAlgn="base" latinLnBrk="0" hangingPunct="0">
              <a:lnSpc>
                <a:spcPct val="100000"/>
              </a:lnSpc>
              <a:spcBef>
                <a:spcPct val="0"/>
              </a:spcBef>
              <a:spcAft>
                <a:spcPct val="0"/>
              </a:spcAft>
              <a:buClrTx/>
              <a:buSzTx/>
              <a:buFontTx/>
              <a:buNone/>
              <a:tabLst/>
            </a:pPr>
            <a:endParaRPr kumimoji="0" lang="en-US" altLang="zh-TW"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3) بازار شمالي و بازار جنوبي.</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grayscl/>
          </a:blip>
          <a:srcRect/>
          <a:stretch>
            <a:fillRect l="-6000" t="-17000" r="-9000" b="-18000"/>
          </a:stretch>
        </a:blipFill>
        <a:effectLst/>
      </p:bgPr>
    </p:bg>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524000" y="342900"/>
            <a:ext cx="7391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بازار شيخ علاءالدوله،</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اولين بازار سرپوشيده شهر بوده و بر سر راه ارتباطي جاده ابريشم بنا شده است.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طاق‌هاي بلند بازار باعث خنك شدن محيط آن در تابستان مي‌شود. در شمال مسجد جامع در اين بازار باز مي‌شود. </a:t>
            </a:r>
            <a:endParaRPr kumimoji="0" lang="en-US" altLang="zh-TW" b="1" i="0" u="none" strike="noStrike" cap="none" normalizeH="0" baseline="0" dirty="0" smtClean="0">
              <a:ln>
                <a:noFill/>
              </a:ln>
              <a:solidFill>
                <a:schemeClr val="tx1"/>
              </a:solidFill>
              <a:effectLst/>
              <a:latin typeface="Arial" pitchFamily="34" charset="0"/>
              <a:cs typeface="B Nazanin" pitchFamily="2" charset="-78"/>
            </a:endParaRPr>
          </a:p>
        </p:txBody>
      </p:sp>
      <p:pic>
        <p:nvPicPr>
          <p:cNvPr id="3" name="Picture 2" descr="E:\aks\sard\IMG_1161.JPG"/>
          <p:cNvPicPr>
            <a:picLocks noChangeAspect="1" noChangeArrowheads="1"/>
          </p:cNvPicPr>
          <p:nvPr/>
        </p:nvPicPr>
        <p:blipFill>
          <a:blip r:embed="rId3" cstate="print"/>
          <a:srcRect/>
          <a:stretch>
            <a:fillRect/>
          </a:stretch>
        </p:blipFill>
        <p:spPr bwMode="auto">
          <a:xfrm>
            <a:off x="457200" y="1638300"/>
            <a:ext cx="1828800" cy="325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838200" y="5143500"/>
            <a:ext cx="2667000" cy="276999"/>
          </a:xfrm>
          <a:prstGeom prst="rect">
            <a:avLst/>
          </a:prstGeom>
          <a:noFill/>
        </p:spPr>
        <p:txBody>
          <a:bodyPr wrap="square" rtlCol="0">
            <a:spAutoFit/>
          </a:bodyPr>
          <a:lstStyle/>
          <a:p>
            <a:pPr algn="r"/>
            <a:r>
              <a:rPr lang="fa-IR" sz="1200" b="1" dirty="0" smtClean="0">
                <a:cs typeface="B Nazanin" pitchFamily="2" charset="-78"/>
              </a:rPr>
              <a:t>رسته بازار شیخ علا ء الدوله سمنان</a:t>
            </a:r>
            <a:endParaRPr lang="en-US" sz="1200" b="1" dirty="0">
              <a:cs typeface="B Nazanin" pitchFamily="2" charset="-78"/>
            </a:endParaRPr>
          </a:p>
        </p:txBody>
      </p:sp>
      <p:pic>
        <p:nvPicPr>
          <p:cNvPr id="5" name="Picture 3" descr="E:\aks\khoshk\IMG_1186.JPG"/>
          <p:cNvPicPr>
            <a:picLocks noChangeAspect="1" noChangeArrowheads="1"/>
          </p:cNvPicPr>
          <p:nvPr/>
        </p:nvPicPr>
        <p:blipFill>
          <a:blip r:embed="rId4" cstate="print"/>
          <a:srcRect/>
          <a:stretch>
            <a:fillRect/>
          </a:stretch>
        </p:blipFill>
        <p:spPr bwMode="auto">
          <a:xfrm>
            <a:off x="3200400" y="1638300"/>
            <a:ext cx="1981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5000" t="-17000" r="-10000" b="-20000"/>
          </a:stretch>
        </a:blipFill>
        <a:effectLst/>
      </p:bgPr>
    </p:bg>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133600" y="266700"/>
            <a:ext cx="6781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بازار شمالي، </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شمالي تقريباً 640 متر طول دارد و كماكان به نام قديمي خود، «راسته بازار» خوانده مي‌شود. اين راسته بازار شامل تعداد زيادي حجره، سه حمام، پنج مسجد و چهار كاروانسراي مخروبه و يك تكيه به نام ناسار است.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بازار جنوبي (بازار حضرت)،</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قسمت دوم بازار عمومي كه در امتداد راسته اصلي (راسته بازار) بوده بازار حضرت است كه به سبب نزديكي به حرم مطهر يحيي بن موسي به اين نام خواننده مي‌شود. </a:t>
            </a:r>
            <a:endParaRPr kumimoji="0" lang="fa-IR" altLang="zh-TW"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89090" name="Picture 2" descr="E:\aks\khoshk\IMG_1192.JPG"/>
          <p:cNvPicPr>
            <a:picLocks noChangeAspect="1" noChangeArrowheads="1"/>
          </p:cNvPicPr>
          <p:nvPr/>
        </p:nvPicPr>
        <p:blipFill>
          <a:blip r:embed="rId3" cstate="print"/>
          <a:srcRect/>
          <a:stretch>
            <a:fillRect/>
          </a:stretch>
        </p:blipFill>
        <p:spPr bwMode="auto">
          <a:xfrm>
            <a:off x="5791200" y="2324100"/>
            <a:ext cx="2870200" cy="2438400"/>
          </a:xfrm>
          <a:prstGeom prst="rect">
            <a:avLst/>
          </a:prstGeom>
          <a:noFill/>
        </p:spPr>
      </p:pic>
      <p:sp>
        <p:nvSpPr>
          <p:cNvPr id="4" name="TextBox 3"/>
          <p:cNvSpPr txBox="1"/>
          <p:nvPr/>
        </p:nvSpPr>
        <p:spPr>
          <a:xfrm>
            <a:off x="4038600" y="4991100"/>
            <a:ext cx="2667000" cy="276999"/>
          </a:xfrm>
          <a:prstGeom prst="rect">
            <a:avLst/>
          </a:prstGeom>
          <a:noFill/>
        </p:spPr>
        <p:txBody>
          <a:bodyPr wrap="square" rtlCol="0">
            <a:spAutoFit/>
          </a:bodyPr>
          <a:lstStyle/>
          <a:p>
            <a:pPr algn="r"/>
            <a:r>
              <a:rPr lang="fa-IR" sz="1200" b="1" dirty="0" smtClean="0">
                <a:cs typeface="B Nazanin" pitchFamily="2" charset="-78"/>
              </a:rPr>
              <a:t>رسته بازار شمالی و جنوبی سمنان</a:t>
            </a:r>
            <a:endParaRPr lang="en-US" sz="1200" b="1" dirty="0">
              <a:cs typeface="B Nazanin" pitchFamily="2" charset="-78"/>
            </a:endParaRPr>
          </a:p>
        </p:txBody>
      </p:sp>
      <p:pic>
        <p:nvPicPr>
          <p:cNvPr id="5" name="Picture 4" descr="E:\aks\khoshk\IMG_1192.JPG"/>
          <p:cNvPicPr>
            <a:picLocks noChangeAspect="1" noChangeArrowheads="1"/>
          </p:cNvPicPr>
          <p:nvPr/>
        </p:nvPicPr>
        <p:blipFill>
          <a:blip r:embed="rId3" cstate="print"/>
          <a:srcRect/>
          <a:stretch>
            <a:fillRect/>
          </a:stretch>
        </p:blipFill>
        <p:spPr bwMode="auto">
          <a:xfrm>
            <a:off x="1828800" y="2400300"/>
            <a:ext cx="2184400" cy="2438400"/>
          </a:xfrm>
          <a:prstGeom prst="rect">
            <a:avLst/>
          </a:prstGeom>
          <a:noFill/>
        </p:spPr>
      </p:pic>
    </p:spTree>
  </p:cSld>
  <p:clrMapOvr>
    <a:masterClrMapping/>
  </p:clrMapOvr>
  <p:transition spd="med">
    <p:pull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5000" t="-17000" r="-10000" b="-20000"/>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667000" y="114300"/>
            <a:ext cx="6324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تكاياي اصلي، </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تكيه‌هاي اصلي بازار سمنان عبارتند از :</a:t>
            </a:r>
          </a:p>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تكيه پهنه، </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در بازار جنوبي واقع شده و داراي دكان‌هاي متعدد، ايوان و يك محوطه سرپوشيده‌ي بزرگ است و طرفين دكان‌ها با كاشي‌كاري زيبا زينت داده شده است. </a:t>
            </a: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پوشش سقف اين تكيه نيز شيرواني است. امتيازي كه تكيه پهنه نسبت به تكيه‌ي ناسار دارد وجود آثار تاريخي متعددي است كه در اطراف آن به چشم مي‌خورد.</a:t>
            </a:r>
          </a:p>
          <a:p>
            <a:pPr marL="0" marR="0" lvl="0" indent="180975" algn="r" defTabSz="914400" rtl="1" eaLnBrk="0" fontAlgn="base" latinLnBrk="0" hangingPunct="0">
              <a:lnSpc>
                <a:spcPct val="100000"/>
              </a:lnSpc>
              <a:spcBef>
                <a:spcPct val="0"/>
              </a:spcBef>
              <a:spcAft>
                <a:spcPct val="0"/>
              </a:spcAft>
              <a:buClrTx/>
              <a:buSzTx/>
              <a:buFontTx/>
              <a:buNone/>
              <a:tabLst/>
            </a:pPr>
            <a:endPar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در جنوب شرقي آن مسجد امام، در جنوب، مقبره‌ي طوطي، در جنوب غربي، امامزاده يحيي و در شمال غربي، حمام پهنه و مسجد جامع و در سمت شرق تيمچه سلطاني واقع شده است.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88066" name="Picture 2" descr="E:\aks\khoshk\IMG_1197.JPG"/>
          <p:cNvPicPr>
            <a:picLocks noChangeAspect="1" noChangeArrowheads="1"/>
          </p:cNvPicPr>
          <p:nvPr/>
        </p:nvPicPr>
        <p:blipFill>
          <a:blip r:embed="rId3" cstate="print"/>
          <a:srcRect/>
          <a:stretch>
            <a:fillRect/>
          </a:stretch>
        </p:blipFill>
        <p:spPr bwMode="auto">
          <a:xfrm>
            <a:off x="228600" y="800100"/>
            <a:ext cx="2438400" cy="3251200"/>
          </a:xfrm>
          <a:prstGeom prst="rect">
            <a:avLst/>
          </a:prstGeom>
          <a:noFill/>
        </p:spPr>
      </p:pic>
      <p:pic>
        <p:nvPicPr>
          <p:cNvPr id="88067" name="Picture 3" descr="E:\aks\khoshk\IMG_1205.JPG"/>
          <p:cNvPicPr>
            <a:picLocks noChangeAspect="1" noChangeArrowheads="1"/>
          </p:cNvPicPr>
          <p:nvPr/>
        </p:nvPicPr>
        <p:blipFill>
          <a:blip r:embed="rId4" cstate="print"/>
          <a:srcRect/>
          <a:stretch>
            <a:fillRect/>
          </a:stretch>
        </p:blipFill>
        <p:spPr bwMode="auto">
          <a:xfrm>
            <a:off x="5334000" y="2781300"/>
            <a:ext cx="2438400" cy="2552700"/>
          </a:xfrm>
          <a:prstGeom prst="rect">
            <a:avLst/>
          </a:prstGeom>
          <a:noFill/>
        </p:spPr>
      </p:pic>
      <p:sp>
        <p:nvSpPr>
          <p:cNvPr id="5" name="TextBox 4"/>
          <p:cNvSpPr txBox="1"/>
          <p:nvPr/>
        </p:nvSpPr>
        <p:spPr>
          <a:xfrm>
            <a:off x="4648200" y="5295900"/>
            <a:ext cx="3276600" cy="276999"/>
          </a:xfrm>
          <a:prstGeom prst="rect">
            <a:avLst/>
          </a:prstGeom>
          <a:noFill/>
        </p:spPr>
        <p:txBody>
          <a:bodyPr wrap="square" rtlCol="0">
            <a:spAutoFit/>
          </a:bodyPr>
          <a:lstStyle/>
          <a:p>
            <a:pPr algn="r"/>
            <a:r>
              <a:rPr lang="fa-IR" sz="1200" b="1" dirty="0" smtClean="0">
                <a:cs typeface="B Nazanin" pitchFamily="2" charset="-78"/>
              </a:rPr>
              <a:t>ورودی اصلی و دور نمای تکیه پهنه</a:t>
            </a:r>
            <a:endParaRPr lang="en-US" sz="1200" b="1" dirty="0">
              <a:cs typeface="B Nazanin" pitchFamily="2" charset="-78"/>
            </a:endParaRPr>
          </a:p>
        </p:txBody>
      </p:sp>
      <p:sp>
        <p:nvSpPr>
          <p:cNvPr id="6" name="TextBox 5"/>
          <p:cNvSpPr txBox="1"/>
          <p:nvPr/>
        </p:nvSpPr>
        <p:spPr>
          <a:xfrm>
            <a:off x="228600" y="4229100"/>
            <a:ext cx="2514600" cy="276999"/>
          </a:xfrm>
          <a:prstGeom prst="rect">
            <a:avLst/>
          </a:prstGeom>
          <a:noFill/>
        </p:spPr>
        <p:txBody>
          <a:bodyPr wrap="square" rtlCol="0">
            <a:spAutoFit/>
          </a:bodyPr>
          <a:lstStyle/>
          <a:p>
            <a:pPr algn="r"/>
            <a:r>
              <a:rPr lang="fa-IR" sz="1200" b="1" dirty="0" smtClean="0">
                <a:cs typeface="B Nazanin" pitchFamily="2" charset="-78"/>
              </a:rPr>
              <a:t>فضای داخلی تکیه پهنه بازار سمنان</a:t>
            </a:r>
            <a:endParaRPr lang="en-US" sz="1200" b="1" dirty="0">
              <a:cs typeface="B Nazanin" pitchFamily="2" charset="-78"/>
            </a:endParaRPr>
          </a:p>
        </p:txBody>
      </p:sp>
    </p:spTree>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5000" t="-17000" r="-10000" b="-20000"/>
          </a:stretch>
        </a:blipFill>
        <a:effectLst/>
      </p:bgPr>
    </p:bg>
    <p:spTree>
      <p:nvGrpSpPr>
        <p:cNvPr id="1" name=""/>
        <p:cNvGrpSpPr/>
        <p:nvPr/>
      </p:nvGrpSpPr>
      <p:grpSpPr>
        <a:xfrm>
          <a:off x="0" y="0"/>
          <a:ext cx="0" cy="0"/>
          <a:chOff x="0" y="0"/>
          <a:chExt cx="0" cy="0"/>
        </a:xfrm>
      </p:grpSpPr>
      <p:sp>
        <p:nvSpPr>
          <p:cNvPr id="2" name="Rectangle 1"/>
          <p:cNvSpPr/>
          <p:nvPr/>
        </p:nvSpPr>
        <p:spPr>
          <a:xfrm>
            <a:off x="762000" y="419100"/>
            <a:ext cx="8077200" cy="1200329"/>
          </a:xfrm>
          <a:prstGeom prst="rect">
            <a:avLst/>
          </a:prstGeom>
        </p:spPr>
        <p:txBody>
          <a:bodyPr wrap="square">
            <a:spAutoFit/>
          </a:bodyPr>
          <a:lstStyle/>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 تكيه ناسار،</a:t>
            </a:r>
          </a:p>
          <a:p>
            <a:pPr lvl="0" indent="180975" algn="r" rtl="1" eaLnBrk="0" fontAlgn="base" hangingPunct="0">
              <a:spcBef>
                <a:spcPct val="0"/>
              </a:spcBef>
              <a:spcAft>
                <a:spcPct val="0"/>
              </a:spcAft>
            </a:pPr>
            <a:r>
              <a:rPr lang="fa-IR" altLang="zh-TW" b="1" dirty="0" smtClean="0">
                <a:latin typeface="Calibri" pitchFamily="34" charset="0"/>
                <a:ea typeface="Times New Roman" pitchFamily="18" charset="0"/>
                <a:cs typeface="B Nazanin" pitchFamily="2" charset="-78"/>
              </a:rPr>
              <a:t> </a:t>
            </a:r>
            <a:r>
              <a:rPr lang="fa-IR" altLang="zh-TW" dirty="0" smtClean="0">
                <a:latin typeface="Calibri" pitchFamily="34" charset="0"/>
                <a:ea typeface="Times New Roman" pitchFamily="18" charset="0"/>
                <a:cs typeface="B Nazanin" pitchFamily="2" charset="-78"/>
              </a:rPr>
              <a:t> اين تكيه در انتهاي بازار شمالي واقع شده است. در حال حاضر ساختار سقف آن كاملاً چوبي است و در گرداگردش مغاز‌ه‌هايي ساده و آجري قرار دارد. تكيه با محوطه‌اي وسيع حدود 25 حجره </a:t>
            </a:r>
            <a:endParaRPr lang="en-US" altLang="zh-TW" dirty="0" smtClean="0">
              <a:latin typeface="Arial" pitchFamily="34" charset="0"/>
              <a:cs typeface="B Nazanin" pitchFamily="2" charset="-78"/>
            </a:endParaRP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دارد و بر بالاي آن‌ها ايوان‌ها و بالكن سرتاسري به چشم مي‌خورد. </a:t>
            </a:r>
            <a:endParaRPr lang="fa-IR" altLang="zh-TW" dirty="0" smtClean="0">
              <a:latin typeface="Arial" pitchFamily="34" charset="0"/>
              <a:cs typeface="B Nazanin" pitchFamily="2" charset="-78"/>
            </a:endParaRPr>
          </a:p>
        </p:txBody>
      </p:sp>
      <p:pic>
        <p:nvPicPr>
          <p:cNvPr id="87041" name="Picture 1" descr="E:\aks\khoshk\IMG_1193.JPG"/>
          <p:cNvPicPr>
            <a:picLocks noChangeAspect="1" noChangeArrowheads="1"/>
          </p:cNvPicPr>
          <p:nvPr/>
        </p:nvPicPr>
        <p:blipFill>
          <a:blip r:embed="rId3" cstate="print"/>
          <a:srcRect/>
          <a:stretch>
            <a:fillRect/>
          </a:stretch>
        </p:blipFill>
        <p:spPr bwMode="auto">
          <a:xfrm>
            <a:off x="1066800" y="1714500"/>
            <a:ext cx="2438400" cy="325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7042" name="Picture 2" descr="E:\aks\khoshk\IMG_1208.JPG"/>
          <p:cNvPicPr>
            <a:picLocks noChangeAspect="1" noChangeArrowheads="1"/>
          </p:cNvPicPr>
          <p:nvPr/>
        </p:nvPicPr>
        <p:blipFill>
          <a:blip r:embed="rId4" cstate="print"/>
          <a:srcRect/>
          <a:stretch>
            <a:fillRect/>
          </a:stretch>
        </p:blipFill>
        <p:spPr bwMode="auto">
          <a:xfrm>
            <a:off x="5867400" y="1866900"/>
            <a:ext cx="2438400" cy="304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514600" y="5067300"/>
            <a:ext cx="4343400" cy="276999"/>
          </a:xfrm>
          <a:prstGeom prst="rect">
            <a:avLst/>
          </a:prstGeom>
          <a:noFill/>
        </p:spPr>
        <p:txBody>
          <a:bodyPr wrap="square" rtlCol="0">
            <a:spAutoFit/>
          </a:bodyPr>
          <a:lstStyle/>
          <a:p>
            <a:pPr algn="ctr"/>
            <a:r>
              <a:rPr lang="fa-IR" sz="1200" b="1" dirty="0" smtClean="0">
                <a:cs typeface="B Nazanin" pitchFamily="2" charset="-78"/>
              </a:rPr>
              <a:t>فضای داخلی تیمچه ناسار</a:t>
            </a:r>
            <a:endParaRPr lang="en-US" sz="1200" b="1" dirty="0">
              <a:cs typeface="B Nazanin" pitchFamily="2" charset="-78"/>
            </a:endParaRPr>
          </a:p>
        </p:txBody>
      </p:sp>
    </p:spTree>
  </p:cSld>
  <p:clrMapOvr>
    <a:masterClrMapping/>
  </p:clrMapOvr>
  <p:transition spd="med">
    <p:wipe dir="u"/>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grayscl/>
          </a:blip>
          <a:srcRect/>
          <a:stretch>
            <a:fillRect t="-17000" b="-17000"/>
          </a:stretch>
        </a:blipFill>
        <a:effectLst/>
      </p:bgPr>
    </p:bg>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1676400" y="190500"/>
            <a:ext cx="6858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لار</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خصوصيات كالبدي بازار </a:t>
            </a: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 لار كه به شكل صليبي ساخته شده، شكل و طرح خود را حداقل در چهاردرصد سال اخير حفظ كرده است. </a:t>
            </a:r>
            <a:endParaRPr kumimoji="0" lang="en-US" altLang="zh-TW"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روند شكل‌گيري و استقرار بازار لار در شهر، چون الگوي سنتي شكل‌گيري بازار در بسياري شهرهاي ايران (به معناي استقرار و رشد در جوار دروازه‌ها و گذرهاي عمده شهري) نيست. در عين حال پيوند فضايي بين عناصري چون ميدان، كاروانسراها و مقر حكومتي با بازار در طراحي شهر قديم لار وجود دارد. </a:t>
            </a:r>
            <a:endParaRPr kumimoji="0" lang="en-US" altLang="zh-TW" i="0" u="none" strike="noStrike" cap="none" normalizeH="0" baseline="0" dirty="0" smtClean="0">
              <a:ln>
                <a:noFill/>
              </a:ln>
              <a:solidFill>
                <a:schemeClr val="tx1"/>
              </a:solidFill>
              <a:effectLst/>
              <a:latin typeface="Arial" pitchFamily="34" charset="0"/>
              <a:cs typeface="Arial" pitchFamily="34" charset="0"/>
            </a:endParaRPr>
          </a:p>
        </p:txBody>
      </p:sp>
      <p:pic>
        <p:nvPicPr>
          <p:cNvPr id="91138" name="Picture 2" descr="E:\aks\khoshk\lar\IMG_1209.JPG"/>
          <p:cNvPicPr>
            <a:picLocks noChangeAspect="1" noChangeArrowheads="1"/>
          </p:cNvPicPr>
          <p:nvPr/>
        </p:nvPicPr>
        <p:blipFill>
          <a:blip r:embed="rId3" cstate="print"/>
          <a:srcRect/>
          <a:stretch>
            <a:fillRect/>
          </a:stretch>
        </p:blipFill>
        <p:spPr bwMode="auto">
          <a:xfrm>
            <a:off x="3276600" y="2476500"/>
            <a:ext cx="3251200" cy="2438400"/>
          </a:xfrm>
          <a:prstGeom prst="rect">
            <a:avLst/>
          </a:prstGeom>
          <a:noFill/>
        </p:spPr>
      </p:pic>
      <p:sp>
        <p:nvSpPr>
          <p:cNvPr id="5" name="TextBox 4"/>
          <p:cNvSpPr txBox="1"/>
          <p:nvPr/>
        </p:nvSpPr>
        <p:spPr>
          <a:xfrm>
            <a:off x="838200" y="5067300"/>
            <a:ext cx="5334000" cy="276999"/>
          </a:xfrm>
          <a:prstGeom prst="rect">
            <a:avLst/>
          </a:prstGeom>
          <a:noFill/>
        </p:spPr>
        <p:txBody>
          <a:bodyPr wrap="square" rtlCol="0">
            <a:spAutoFit/>
          </a:bodyPr>
          <a:lstStyle/>
          <a:p>
            <a:pPr algn="r"/>
            <a:r>
              <a:rPr lang="fa-IR" sz="1200" b="1" dirty="0" smtClean="0">
                <a:cs typeface="B Nazanin" pitchFamily="2" charset="-78"/>
              </a:rPr>
              <a:t>سیر تحول ساختاری شهر لار</a:t>
            </a:r>
            <a:endParaRPr lang="en-US" sz="1200" b="1" dirty="0">
              <a:cs typeface="B Nazanin" pitchFamily="2" charset="-78"/>
            </a:endParaRPr>
          </a:p>
        </p:txBody>
      </p:sp>
    </p:spTree>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ks\IMG_1001.JPG"/>
          <p:cNvPicPr>
            <a:picLocks noChangeAspect="1" noChangeArrowheads="1"/>
          </p:cNvPicPr>
          <p:nvPr/>
        </p:nvPicPr>
        <p:blipFill>
          <a:blip r:embed="rId2" cstate="print">
            <a:lum contrast="-30000"/>
          </a:blip>
          <a:stretch>
            <a:fillRect/>
          </a:stretch>
        </p:blipFill>
        <p:spPr bwMode="auto">
          <a:xfrm rot="5400000">
            <a:off x="1714501" y="-1714492"/>
            <a:ext cx="5715000" cy="9144001"/>
          </a:xfrm>
          <a:prstGeom prst="rect">
            <a:avLst/>
          </a:prstGeom>
          <a:ln>
            <a:solidFill>
              <a:schemeClr val="accent6">
                <a:lumMod val="60000"/>
                <a:lumOff val="40000"/>
              </a:schemeClr>
            </a:solidFill>
          </a:ln>
          <a:effectLst>
            <a:softEdge rad="112500"/>
          </a:effectLst>
        </p:spPr>
      </p:pic>
      <p:sp>
        <p:nvSpPr>
          <p:cNvPr id="1025" name="Rectangle 1"/>
          <p:cNvSpPr>
            <a:spLocks noGrp="1" noChangeArrowheads="1"/>
          </p:cNvSpPr>
          <p:nvPr>
            <p:ph type="subTitle" idx="1"/>
          </p:nvPr>
        </p:nvSpPr>
        <p:spPr bwMode="auto">
          <a:xfrm>
            <a:off x="1828800" y="1028700"/>
            <a:ext cx="7162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charset="-78"/>
              </a:rPr>
              <a:t>-تيمچه، </a:t>
            </a: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«در تهران و اصفهان به فضاي سرپوشيده وسيعي با حجره‌هاي 2 يا 3 طبقه دور تا دور و در </a:t>
            </a:r>
            <a:endParaRPr kumimoji="0" lang="en-US" altLang="zh-TW"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تبريز و در چندين شهر ديگر به راسته بازار كوتاه و پهن و مسقفي گفته مي‌شود كه از دو سو مي‌توان آن را بست. (مانند تيمچه مظفريه، تيمچه گرجي لر و امير) </a:t>
            </a:r>
            <a:endParaRPr kumimoji="0" lang="en-US" altLang="zh-TW"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در معماري تيمچه‌ها، كه متأثر از دوران بعد از صفوي است، سه نوع رايج‌تر را مي‌توان تشخيص داد : </a:t>
            </a:r>
            <a:endParaRPr kumimoji="0" lang="en-US" altLang="zh-TW"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Char char="•"/>
              <a:tabLst/>
            </a:pP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معمولي‌ترين شكل آن، دو طبقه مسقف و به شكل مربع يا مستطيل است؛ مانند : تيمچه عتيقه فروشي‌ها در اصفهان و مظفريه تبريز و حاجب‌الدوله تهران؛ </a:t>
            </a:r>
            <a:endParaRPr kumimoji="0" lang="en-US" altLang="zh-TW"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Char char="•"/>
              <a:tabLst/>
            </a:pP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دو طبقه بي‌سقف شبيه به معماري سرا با راهروهاي دور تا دور سرپوشيده يا بي‌سقف؛ مانند تيمچه نبي و ملك اصفهان؛ </a:t>
            </a:r>
            <a:endParaRPr kumimoji="0" lang="en-US" altLang="zh-TW"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Char char="•"/>
              <a:tabLst/>
            </a:pP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يك طبقه، با سقف يا بي‌سقف؛ مانند تيمچه‌ي سعادت در اصفهان؛ </a:t>
            </a:r>
            <a:endParaRPr kumimoji="0" lang="en-US" altLang="zh-TW"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charset="-78"/>
              </a:rPr>
              <a:t>4-قيصريه، </a:t>
            </a:r>
            <a:r>
              <a:rPr kumimoji="0" lang="fa-IR" altLang="zh-TW" sz="1400" b="0" i="0" u="none" strike="noStrike" cap="none" normalizeH="0" baseline="0" dirty="0" smtClean="0">
                <a:ln>
                  <a:noFill/>
                </a:ln>
                <a:solidFill>
                  <a:schemeClr val="tx1"/>
                </a:solidFill>
                <a:effectLst/>
                <a:latin typeface="Calibri" pitchFamily="34" charset="0"/>
                <a:ea typeface="Times New Roman" pitchFamily="18" charset="0"/>
                <a:cs typeface="B Nazanin" charset="-78"/>
              </a:rPr>
              <a:t>«به مجموعه‌هاي تجاري يا فروشگاهي سرپوشيده با شكل‌ها و معماري‌هاي متفاوت اطلاق مي‌شده است كه غالباً به دستور پادشاهان و حكام وقت ساخته مي‌شد و معمولاً جدا از مجموعه بازار (بيشتر به لحاظ حقوقي و شأن تجاري) به داد و ستد يك نوع كالا اختصاص داشت و فاقد محل اقامت بود. قيصريه‌ها سه خصوصيت مشترك دارند : اول داشتن در و دربند، دوم محل فروش منسوجات عالي و كالاهاي ظريف و گران‌بها، سوم برخورداري از زيبايي و شكوه معماري.» (دانشنامه جهان اسلام، ج 3، 1372، ص 330-331)</a:t>
            </a:r>
            <a:endParaRPr kumimoji="0" lang="fa-IR" altLang="zh-TW"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E:\tahghigh\memari eslami\bazar\AX1\bazar_vakil2[1].jpg"/>
          <p:cNvPicPr>
            <a:picLocks noChangeAspect="1" noChangeArrowheads="1"/>
          </p:cNvPicPr>
          <p:nvPr/>
        </p:nvPicPr>
        <p:blipFill>
          <a:blip r:embed="rId3" cstate="print"/>
          <a:srcRect/>
          <a:stretch>
            <a:fillRect/>
          </a:stretch>
        </p:blipFill>
        <p:spPr bwMode="auto">
          <a:xfrm>
            <a:off x="381000" y="3619500"/>
            <a:ext cx="2730500" cy="1895475"/>
          </a:xfrm>
          <a:prstGeom prst="rect">
            <a:avLst/>
          </a:prstGeom>
          <a:noFill/>
        </p:spPr>
      </p:pic>
      <p:pic>
        <p:nvPicPr>
          <p:cNvPr id="2051" name="Picture 3" descr="E:\tahghigh\memari eslami\bazar\AX1\tooba_05120000_1_Fixed[1].jpg"/>
          <p:cNvPicPr>
            <a:picLocks noChangeAspect="1" noChangeArrowheads="1"/>
          </p:cNvPicPr>
          <p:nvPr/>
        </p:nvPicPr>
        <p:blipFill>
          <a:blip r:embed="rId4" cstate="print"/>
          <a:srcRect/>
          <a:stretch>
            <a:fillRect/>
          </a:stretch>
        </p:blipFill>
        <p:spPr bwMode="auto">
          <a:xfrm>
            <a:off x="3810000" y="3695700"/>
            <a:ext cx="3181350" cy="1752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blip>
          <a:srcRect/>
          <a:stretch>
            <a:fillRect t="-17000" b="-17000"/>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914400" y="190500"/>
            <a:ext cx="7772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به طور كلي مي‌توان بازار لار را به سه بخش تقسيم نمود :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1-راسته‌ها؛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2- فضاي مركزي (چارسوق)؛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3- غلام گردش‌ها. </a:t>
            </a:r>
          </a:p>
          <a:p>
            <a:pPr marL="0" marR="0" lvl="0" indent="180975" algn="r" defTabSz="914400" rtl="1" eaLnBrk="0" fontAlgn="base" latinLnBrk="0" hangingPunct="0">
              <a:lnSpc>
                <a:spcPct val="100000"/>
              </a:lnSpc>
              <a:spcBef>
                <a:spcPct val="0"/>
              </a:spcBef>
              <a:spcAft>
                <a:spcPct val="0"/>
              </a:spcAft>
              <a:buClrTx/>
              <a:buSzTx/>
              <a:buFontTx/>
              <a:buNone/>
              <a:tabLst/>
            </a:pP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راسته‌ها، </a:t>
            </a: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راسته‌هاي بازار به صورت چهار راسته عمود بر هم شكل صليبي آن‌را مي‌سازند. طول سه راسته شمالي، شرقي و غربي كاملاً برابر بوده و از آغاز اولين پله در ورودي از كف بازار تا آخرين مغازه و آغاز غلام گردش‌ها حدوداً 7/43 متر است. در راسته ميدان يا راسته جنوبي طويل‌تر از سه راسته ديگر و طول آن برابر 52 متر است. </a:t>
            </a:r>
            <a:endParaRPr kumimoji="0" lang="en-US" altLang="zh-TW"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94211" name="Picture 3" descr="E:\aks\khoshk\lar\IMG_1210.JPG"/>
          <p:cNvPicPr>
            <a:picLocks noChangeAspect="1" noChangeArrowheads="1"/>
          </p:cNvPicPr>
          <p:nvPr/>
        </p:nvPicPr>
        <p:blipFill>
          <a:blip r:embed="rId3" cstate="print"/>
          <a:srcRect/>
          <a:stretch>
            <a:fillRect/>
          </a:stretch>
        </p:blipFill>
        <p:spPr bwMode="auto">
          <a:xfrm>
            <a:off x="838200" y="2552700"/>
            <a:ext cx="2438400" cy="2514600"/>
          </a:xfrm>
          <a:prstGeom prst="rect">
            <a:avLst/>
          </a:prstGeom>
          <a:noFill/>
        </p:spPr>
      </p:pic>
      <p:pic>
        <p:nvPicPr>
          <p:cNvPr id="94212" name="Picture 4" descr="E:\aks\khoshk\lar\IMG_1211.JPG"/>
          <p:cNvPicPr>
            <a:picLocks noChangeAspect="1" noChangeArrowheads="1"/>
          </p:cNvPicPr>
          <p:nvPr/>
        </p:nvPicPr>
        <p:blipFill>
          <a:blip r:embed="rId4" cstate="print"/>
          <a:srcRect/>
          <a:stretch>
            <a:fillRect/>
          </a:stretch>
        </p:blipFill>
        <p:spPr bwMode="auto">
          <a:xfrm>
            <a:off x="3962400" y="2552700"/>
            <a:ext cx="3251200" cy="2438400"/>
          </a:xfrm>
          <a:prstGeom prst="rect">
            <a:avLst/>
          </a:prstGeom>
          <a:noFill/>
        </p:spPr>
      </p:pic>
      <p:sp>
        <p:nvSpPr>
          <p:cNvPr id="6" name="TextBox 5"/>
          <p:cNvSpPr txBox="1"/>
          <p:nvPr/>
        </p:nvSpPr>
        <p:spPr>
          <a:xfrm>
            <a:off x="1143000" y="5219700"/>
            <a:ext cx="5715000" cy="276999"/>
          </a:xfrm>
          <a:prstGeom prst="rect">
            <a:avLst/>
          </a:prstGeom>
          <a:noFill/>
        </p:spPr>
        <p:txBody>
          <a:bodyPr wrap="square" rtlCol="0">
            <a:spAutoFit/>
          </a:bodyPr>
          <a:lstStyle/>
          <a:p>
            <a:pPr algn="ctr"/>
            <a:r>
              <a:rPr lang="fa-IR" sz="1200" b="1" dirty="0" smtClean="0">
                <a:cs typeface="B Nazanin" pitchFamily="2" charset="-78"/>
              </a:rPr>
              <a:t>پوشش رسته بازار لار</a:t>
            </a:r>
            <a:endParaRPr lang="en-US" sz="1200" b="1" dirty="0">
              <a:cs typeface="B Nazanin" pitchFamily="2" charset="-78"/>
            </a:endParaRPr>
          </a:p>
        </p:txBody>
      </p:sp>
    </p:spTree>
  </p:cSld>
  <p:clrMapOvr>
    <a:masterClrMapping/>
  </p:clrMapOvr>
  <p:transition spd="med">
    <p:strips dir="ld"/>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grayscl/>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2057400" y="266700"/>
            <a:ext cx="6858000" cy="1477328"/>
          </a:xfrm>
          <a:prstGeom prst="rect">
            <a:avLst/>
          </a:prstGeom>
        </p:spPr>
        <p:txBody>
          <a:bodyPr wrap="square">
            <a:spAutoFit/>
          </a:bodyPr>
          <a:lstStyle/>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به دليل پائين بودن كف بازار از بافت اطراف ارتباط راسته‌ها با ميدان و گذرهاي اطراف از طريق 5 الي 6 پله برقرار مي‌شود. </a:t>
            </a:r>
          </a:p>
          <a:p>
            <a:pPr lvl="0" indent="180975" algn="r" rtl="1" eaLnBrk="0" fontAlgn="base" hangingPunct="0">
              <a:spcBef>
                <a:spcPct val="0"/>
              </a:spcBef>
              <a:spcAft>
                <a:spcPct val="0"/>
              </a:spcAft>
            </a:pPr>
            <a:r>
              <a:rPr lang="fa-IR" altLang="zh-TW" dirty="0" smtClean="0">
                <a:latin typeface="Calibri" pitchFamily="34" charset="0"/>
                <a:ea typeface="Times New Roman" pitchFamily="18" charset="0"/>
                <a:cs typeface="B Nazanin" pitchFamily="2" charset="-78"/>
              </a:rPr>
              <a:t>در دو طرف راسته‌ها نيز مغازه‌ها كاملاً منظم و قرينه قرار گرفته‌اند. كف مغازه‌ها به شكل سنتي حدود 60 سانتي متر از كف بازار بلندتر است و جلوي هر مغازه يك سكو به پهناي 50 و ارتفاع 60 سانتي‌متر وجود دارد. </a:t>
            </a:r>
            <a:endParaRPr lang="fa-IR" altLang="zh-TW" dirty="0" smtClean="0">
              <a:latin typeface="Arial" pitchFamily="34" charset="0"/>
              <a:cs typeface="B Nazanin" pitchFamily="2" charset="-78"/>
            </a:endParaRPr>
          </a:p>
        </p:txBody>
      </p:sp>
      <p:pic>
        <p:nvPicPr>
          <p:cNvPr id="93185" name="Picture 1" descr="E:\aks\khoshk\lar\IMG_1212.JPG"/>
          <p:cNvPicPr>
            <a:picLocks noChangeAspect="1" noChangeArrowheads="1"/>
          </p:cNvPicPr>
          <p:nvPr/>
        </p:nvPicPr>
        <p:blipFill>
          <a:blip r:embed="rId3" cstate="print"/>
          <a:srcRect/>
          <a:stretch>
            <a:fillRect/>
          </a:stretch>
        </p:blipFill>
        <p:spPr bwMode="auto">
          <a:xfrm>
            <a:off x="4495800" y="1943100"/>
            <a:ext cx="4130675" cy="2438400"/>
          </a:xfrm>
          <a:prstGeom prst="rect">
            <a:avLst/>
          </a:prstGeom>
          <a:noFill/>
        </p:spPr>
      </p:pic>
      <p:pic>
        <p:nvPicPr>
          <p:cNvPr id="93186" name="Picture 2" descr="E:\aks\khoshk\lar\IMG_1213.JPG"/>
          <p:cNvPicPr>
            <a:picLocks noChangeAspect="1" noChangeArrowheads="1"/>
          </p:cNvPicPr>
          <p:nvPr/>
        </p:nvPicPr>
        <p:blipFill>
          <a:blip r:embed="rId4" cstate="print"/>
          <a:srcRect/>
          <a:stretch>
            <a:fillRect/>
          </a:stretch>
        </p:blipFill>
        <p:spPr bwMode="auto">
          <a:xfrm>
            <a:off x="914400" y="1714500"/>
            <a:ext cx="3251200" cy="1447800"/>
          </a:xfrm>
          <a:prstGeom prst="rect">
            <a:avLst/>
          </a:prstGeom>
          <a:noFill/>
        </p:spPr>
      </p:pic>
      <p:pic>
        <p:nvPicPr>
          <p:cNvPr id="93187" name="Picture 3" descr="E:\aks\khoshk\lar\IMG_1214.JPG"/>
          <p:cNvPicPr>
            <a:picLocks noChangeAspect="1" noChangeArrowheads="1"/>
          </p:cNvPicPr>
          <p:nvPr/>
        </p:nvPicPr>
        <p:blipFill>
          <a:blip r:embed="rId5" cstate="print"/>
          <a:srcRect/>
          <a:stretch>
            <a:fillRect/>
          </a:stretch>
        </p:blipFill>
        <p:spPr bwMode="auto">
          <a:xfrm>
            <a:off x="914400" y="3238500"/>
            <a:ext cx="3251200" cy="1714500"/>
          </a:xfrm>
          <a:prstGeom prst="rect">
            <a:avLst/>
          </a:prstGeom>
          <a:noFill/>
        </p:spPr>
      </p:pic>
      <p:sp>
        <p:nvSpPr>
          <p:cNvPr id="6" name="TextBox 5"/>
          <p:cNvSpPr txBox="1"/>
          <p:nvPr/>
        </p:nvSpPr>
        <p:spPr>
          <a:xfrm>
            <a:off x="6324600" y="4457700"/>
            <a:ext cx="2209800" cy="276999"/>
          </a:xfrm>
          <a:prstGeom prst="rect">
            <a:avLst/>
          </a:prstGeom>
          <a:noFill/>
        </p:spPr>
        <p:txBody>
          <a:bodyPr wrap="square" rtlCol="0">
            <a:spAutoFit/>
          </a:bodyPr>
          <a:lstStyle/>
          <a:p>
            <a:pPr algn="r"/>
            <a:r>
              <a:rPr lang="fa-IR" sz="1200" b="1" dirty="0" smtClean="0">
                <a:cs typeface="B Nazanin" pitchFamily="2" charset="-78"/>
              </a:rPr>
              <a:t>پلان بازار لار</a:t>
            </a:r>
            <a:endParaRPr lang="en-US" sz="1200" b="1" dirty="0">
              <a:cs typeface="B Nazanin" pitchFamily="2" charset="-78"/>
            </a:endParaRPr>
          </a:p>
        </p:txBody>
      </p:sp>
      <p:sp>
        <p:nvSpPr>
          <p:cNvPr id="7" name="TextBox 6"/>
          <p:cNvSpPr txBox="1"/>
          <p:nvPr/>
        </p:nvSpPr>
        <p:spPr>
          <a:xfrm>
            <a:off x="990600" y="5067300"/>
            <a:ext cx="3124200" cy="276999"/>
          </a:xfrm>
          <a:prstGeom prst="rect">
            <a:avLst/>
          </a:prstGeom>
          <a:noFill/>
        </p:spPr>
        <p:txBody>
          <a:bodyPr wrap="square" rtlCol="0">
            <a:spAutoFit/>
          </a:bodyPr>
          <a:lstStyle/>
          <a:p>
            <a:pPr algn="r"/>
            <a:r>
              <a:rPr lang="fa-IR" sz="1200" b="1" dirty="0" smtClean="0">
                <a:cs typeface="B Nazanin" pitchFamily="2" charset="-78"/>
              </a:rPr>
              <a:t>مقطع چهار سوق بازار لار </a:t>
            </a:r>
            <a:endParaRPr lang="en-US" sz="1200" b="1" dirty="0">
              <a:cs typeface="B Nazanin" pitchFamily="2" charset="-78"/>
            </a:endParaRPr>
          </a:p>
        </p:txBody>
      </p:sp>
    </p:spTree>
  </p:cSld>
  <p:clrMapOvr>
    <a:masterClrMapping/>
  </p:clrMapOvr>
  <p:transition spd="med">
    <p:split orient="vert" dir="in"/>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grayscl/>
          </a:blip>
          <a:srcRect/>
          <a:stretch>
            <a:fillRect t="-17000" b="-17000"/>
          </a:stretch>
        </a:blipFill>
        <a:effectLst/>
      </p:bgPr>
    </p:bg>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381000" y="266700"/>
            <a:ext cx="8610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ارتفاع بلند سقف و نورگير راسته‌ها و ديوارهاي مشبك تعبيه شده داخل جداره‌هاي كناري، موجب شده است تا علاوه بر روشن‌شدن فضاي داخلي راسته، تبادل هوا نيز صورت بگيرد. </a:t>
            </a:r>
          </a:p>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ورود نور به وسيله اين روزن‌ها و ديوارهاي مشبك، به نحو خاصي هدايت مي‌شود و زيبايي منحصر به فردي به فضاي داخلي مي‌بخشد. شايان ذكر است كه امنيت بازار نيز از طريق مشبك نمودن اين جدارها تأمين شده است. </a:t>
            </a:r>
          </a:p>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حقيقت ارتفاع بلند طاق‌هاي بازار لار، روزنه‌هاي سقفي، ديواره‌هاي مشبك، اختلاف ارتفاع كف راسته ها نسبت به ميدان و گذرهاي اطراف، بادگير چارسوق و فرم صليبي شكل بازار متأثر از هماهنگي معماري با اقليم خاص شهر است كه هوايي مطبوع را در محيط گرم و خشك لار براي فضاي بازار تأمين نموده است. </a:t>
            </a:r>
            <a:endParaRPr kumimoji="0" lang="fa-IR"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62" name="Picture 2" descr="E:\aks\khoshk\lar\IMG_1215.JPG"/>
          <p:cNvPicPr>
            <a:picLocks noChangeAspect="1" noChangeArrowheads="1"/>
          </p:cNvPicPr>
          <p:nvPr/>
        </p:nvPicPr>
        <p:blipFill>
          <a:blip r:embed="rId3" cstate="print"/>
          <a:srcRect/>
          <a:stretch>
            <a:fillRect/>
          </a:stretch>
        </p:blipFill>
        <p:spPr bwMode="auto">
          <a:xfrm>
            <a:off x="762000" y="2019300"/>
            <a:ext cx="2438400" cy="3251200"/>
          </a:xfrm>
          <a:prstGeom prst="rect">
            <a:avLst/>
          </a:prstGeom>
          <a:ln>
            <a:noFill/>
          </a:ln>
          <a:effectLst>
            <a:softEdge rad="112500"/>
          </a:effectLst>
        </p:spPr>
      </p:pic>
      <p:pic>
        <p:nvPicPr>
          <p:cNvPr id="92163" name="Picture 3" descr="E:\aks\khoshk\lar\IMG_1218.JPG"/>
          <p:cNvPicPr>
            <a:picLocks noChangeAspect="1" noChangeArrowheads="1"/>
          </p:cNvPicPr>
          <p:nvPr/>
        </p:nvPicPr>
        <p:blipFill>
          <a:blip r:embed="rId4" cstate="print"/>
          <a:srcRect/>
          <a:stretch>
            <a:fillRect/>
          </a:stretch>
        </p:blipFill>
        <p:spPr bwMode="auto">
          <a:xfrm>
            <a:off x="5105400" y="2552700"/>
            <a:ext cx="2438400" cy="2057400"/>
          </a:xfrm>
          <a:prstGeom prst="rect">
            <a:avLst/>
          </a:prstGeom>
          <a:ln>
            <a:noFill/>
          </a:ln>
          <a:effectLst>
            <a:softEdge rad="112500"/>
          </a:effectLst>
        </p:spPr>
      </p:pic>
      <p:sp>
        <p:nvSpPr>
          <p:cNvPr id="5" name="TextBox 4"/>
          <p:cNvSpPr txBox="1"/>
          <p:nvPr/>
        </p:nvSpPr>
        <p:spPr>
          <a:xfrm>
            <a:off x="3429000" y="4991100"/>
            <a:ext cx="3581400" cy="276999"/>
          </a:xfrm>
          <a:prstGeom prst="rect">
            <a:avLst/>
          </a:prstGeom>
          <a:noFill/>
        </p:spPr>
        <p:txBody>
          <a:bodyPr wrap="square" rtlCol="0">
            <a:spAutoFit/>
          </a:bodyPr>
          <a:lstStyle/>
          <a:p>
            <a:pPr algn="ctr"/>
            <a:r>
              <a:rPr lang="fa-IR" sz="1200" b="1" dirty="0" smtClean="0">
                <a:cs typeface="B Nazanin" pitchFamily="2" charset="-78"/>
              </a:rPr>
              <a:t>نورگیر،تهویه،حفاظت راسته بازار</a:t>
            </a:r>
            <a:endParaRPr lang="en-US" sz="1200" b="1" dirty="0">
              <a:cs typeface="B Nazanin" pitchFamily="2" charset="-78"/>
            </a:endParaRPr>
          </a:p>
        </p:txBody>
      </p:sp>
    </p:spTree>
  </p:cSld>
  <p:clrMapOvr>
    <a:masterClrMapping/>
  </p:clrMapOvr>
  <p:transition spd="med">
    <p:strips dir="ru"/>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t="-17000" b="-17000"/>
          </a:stretch>
        </a:blipFill>
        <a:effectLst/>
      </p:bgPr>
    </p:bg>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47800" y="190500"/>
            <a:ext cx="72390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1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altLang="zh-TW"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فضاي مركزي (چار سوق بازار) </a:t>
            </a:r>
          </a:p>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چارسوق زيباي قيصريه با طرح هشت گوش و طول و عرض 6/13 متر و گنبد سنگي بلند، به ارتفاع 18 متر از آثار ارزشمند معماري ايران است. دالان‌هاي سرپوشيده، از ويژگي‌هاي خاص چارسوق لار به شمار مي‌رود. بر روي طاق جنوبي چارسوق، بادگير ساده‌اي بنا شده كه در </a:t>
            </a:r>
            <a:endParaRPr kumimoji="0" lang="en-US" altLang="zh-TW"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تهويه بازار لار كمك شاياني مي‌كند. </a:t>
            </a:r>
            <a:endParaRPr kumimoji="0" lang="en-US" altLang="zh-TW"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فضاي مركزي در هر يك از هشت گوش بزرگ چارسوق، يك ستون سنگي به ابعاد 5/1 * 5/1 متر وجود دارد؛ يعني جمعاً هشت ستون سنگي بار سقف را حمل مي‌كنند. نظم در تراش و تركيب قرار‌گيري سنگ‌ها كه جلوه‌ي خاصي به فضاي مركزي بخشيده، نه تنها در سقف گنبد هشت گوش و سقف مغازه‌ها ديده مي‌شود، بلكه تمامي ستون‌ها سنگي نيز از آن تبعيت مي‌كنند. </a:t>
            </a:r>
            <a:endParaRPr kumimoji="0" lang="fa-IR" altLang="zh-TW"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Picture 2" descr="E:\aks\khoshk\lar\IMG_1221.JPG"/>
          <p:cNvPicPr>
            <a:picLocks noChangeAspect="1" noChangeArrowheads="1"/>
          </p:cNvPicPr>
          <p:nvPr/>
        </p:nvPicPr>
        <p:blipFill>
          <a:blip r:embed="rId3" cstate="print"/>
          <a:srcRect/>
          <a:stretch>
            <a:fillRect/>
          </a:stretch>
        </p:blipFill>
        <p:spPr bwMode="auto">
          <a:xfrm>
            <a:off x="990600" y="2628900"/>
            <a:ext cx="3251200" cy="2438400"/>
          </a:xfrm>
          <a:prstGeom prst="rect">
            <a:avLst/>
          </a:prstGeom>
          <a:noFill/>
        </p:spPr>
      </p:pic>
      <p:pic>
        <p:nvPicPr>
          <p:cNvPr id="90115" name="Picture 3" descr="E:\aks\khoshk\lar\IMG_1219.JPG"/>
          <p:cNvPicPr>
            <a:picLocks noChangeAspect="1" noChangeArrowheads="1"/>
          </p:cNvPicPr>
          <p:nvPr/>
        </p:nvPicPr>
        <p:blipFill>
          <a:blip r:embed="rId4" cstate="print"/>
          <a:srcRect/>
          <a:stretch>
            <a:fillRect/>
          </a:stretch>
        </p:blipFill>
        <p:spPr bwMode="auto">
          <a:xfrm>
            <a:off x="4800600" y="2705100"/>
            <a:ext cx="4038600" cy="2438400"/>
          </a:xfrm>
          <a:prstGeom prst="rect">
            <a:avLst/>
          </a:prstGeom>
          <a:noFill/>
        </p:spPr>
      </p:pic>
      <p:sp>
        <p:nvSpPr>
          <p:cNvPr id="5" name="TextBox 4"/>
          <p:cNvSpPr txBox="1"/>
          <p:nvPr/>
        </p:nvSpPr>
        <p:spPr>
          <a:xfrm>
            <a:off x="5638800" y="5295900"/>
            <a:ext cx="2743200" cy="276999"/>
          </a:xfrm>
          <a:prstGeom prst="rect">
            <a:avLst/>
          </a:prstGeom>
          <a:noFill/>
        </p:spPr>
        <p:txBody>
          <a:bodyPr wrap="square" rtlCol="0">
            <a:spAutoFit/>
          </a:bodyPr>
          <a:lstStyle/>
          <a:p>
            <a:pPr algn="r"/>
            <a:r>
              <a:rPr lang="fa-IR" sz="1200" b="1" dirty="0" smtClean="0">
                <a:cs typeface="B Nazanin" pitchFamily="2" charset="-78"/>
              </a:rPr>
              <a:t>پلان چارسوق بازار در امتداد راسته ها</a:t>
            </a:r>
            <a:endParaRPr lang="en-US" sz="1200" b="1" dirty="0">
              <a:cs typeface="B Nazanin" pitchFamily="2" charset="-78"/>
            </a:endParaRPr>
          </a:p>
        </p:txBody>
      </p:sp>
      <p:sp>
        <p:nvSpPr>
          <p:cNvPr id="6" name="TextBox 5"/>
          <p:cNvSpPr txBox="1"/>
          <p:nvPr/>
        </p:nvSpPr>
        <p:spPr>
          <a:xfrm>
            <a:off x="1066800" y="5219700"/>
            <a:ext cx="3200400" cy="307777"/>
          </a:xfrm>
          <a:prstGeom prst="rect">
            <a:avLst/>
          </a:prstGeom>
          <a:noFill/>
        </p:spPr>
        <p:txBody>
          <a:bodyPr wrap="square" rtlCol="0">
            <a:spAutoFit/>
          </a:bodyPr>
          <a:lstStyle/>
          <a:p>
            <a:pPr algn="r"/>
            <a:r>
              <a:rPr lang="fa-IR" sz="1400" b="1" dirty="0" smtClean="0">
                <a:cs typeface="B Nazanin" pitchFamily="2" charset="-78"/>
              </a:rPr>
              <a:t>نماهای از پوشش چهار سوق</a:t>
            </a:r>
            <a:endParaRPr lang="en-US" sz="1400" b="1" dirty="0">
              <a:cs typeface="B Nazanin" pitchFamily="2" charset="-78"/>
            </a:endParaRPr>
          </a:p>
        </p:txBody>
      </p:sp>
    </p:spTree>
  </p:cSld>
  <p:clrMapOvr>
    <a:masterClrMapping/>
  </p:clrMapOvr>
  <p:transition spd="med">
    <p:cover dir="ru"/>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53000" b="-53000"/>
          </a:stretch>
        </a:blipFill>
        <a:effectLst/>
      </p:bgPr>
    </p:bg>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1371600" y="0"/>
            <a:ext cx="7620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r>
              <a:rPr kumimoji="0" lang="fa-IR" altLang="zh-TW" sz="28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غلام گردش </a:t>
            </a:r>
            <a:endParaRPr kumimoji="0" lang="en-US" altLang="zh-TW"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Low"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اطراف فضاي مركزي (دور تا دور) چهار گذر وجود دارد كه چهار راسته صليبي شكل و نيز فضاي مركزي را به يكديگر مرتبط مي‌سازد. عرض اين گذرها برابر راسته‌ها و يا به بيان صحيح‌‌تر همگي از طول اضلاع هشت ضلعي فضاي مركزي، منهاي پهناي ستون‌ها، تبعيت مي‌كند. در گوشه‌ي هر غلام گردش، روبروي گذرها، چهار مغازه قرينه قرار دارند كه دهنه‌ي هريك از آنها حدود 90/1 متر و كوچك‌تر از دهنه‌ي ساير مغازه‌هاي بازار است. علت اين امر در محاسبه اوليه ساختمان بازار است، كه كوشش شده از اشكال منظم هندسي، به‌ويژه مثلث و مربع، در كار طراحي آن استفاده شود تا عرض تمامي گذرها و راسته‌ها برابر و شاهكار قرينه‌سازي در آن رعايت شود. </a:t>
            </a:r>
            <a:endParaRPr kumimoji="0" lang="fa-IR" altLang="zh-TW" b="1" i="0" u="none" strike="noStrike" cap="none" normalizeH="0" baseline="0" dirty="0" smtClean="0">
              <a:ln>
                <a:noFill/>
              </a:ln>
              <a:solidFill>
                <a:schemeClr val="tx1"/>
              </a:solidFill>
              <a:effectLst/>
              <a:latin typeface="Arial" pitchFamily="34" charset="0"/>
              <a:cs typeface="Arial" pitchFamily="34" charset="0"/>
            </a:endParaRPr>
          </a:p>
        </p:txBody>
      </p:sp>
      <p:pic>
        <p:nvPicPr>
          <p:cNvPr id="95234" name="Picture 2" descr="E:\aks\khoshk\lar\IMG_1222.JPG"/>
          <p:cNvPicPr>
            <a:picLocks noChangeAspect="1" noChangeArrowheads="1"/>
          </p:cNvPicPr>
          <p:nvPr/>
        </p:nvPicPr>
        <p:blipFill>
          <a:blip r:embed="rId3" cstate="print"/>
          <a:srcRect/>
          <a:stretch>
            <a:fillRect/>
          </a:stretch>
        </p:blipFill>
        <p:spPr bwMode="auto">
          <a:xfrm>
            <a:off x="2057400" y="2705100"/>
            <a:ext cx="4876800" cy="2794000"/>
          </a:xfrm>
          <a:prstGeom prst="rect">
            <a:avLst/>
          </a:prstGeom>
          <a:noFill/>
        </p:spPr>
      </p:pic>
    </p:spTree>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1600200" y="1485900"/>
            <a:ext cx="7010400" cy="369332"/>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nvGraphicFramePr>
        <p:xfrm>
          <a:off x="1066800" y="419100"/>
          <a:ext cx="7162800" cy="3627120"/>
        </p:xfrm>
        <a:graphic>
          <a:graphicData uri="http://schemas.openxmlformats.org/drawingml/2006/table">
            <a:tbl>
              <a:tblPr firstRow="1" bandRow="1">
                <a:tableStyleId>{073A0DAA-6AF3-43AB-8588-CEC1D06C72B9}</a:tableStyleId>
              </a:tblPr>
              <a:tblGrid>
                <a:gridCol w="870857"/>
                <a:gridCol w="805543"/>
                <a:gridCol w="685800"/>
                <a:gridCol w="1143000"/>
                <a:gridCol w="849085"/>
                <a:gridCol w="870857"/>
                <a:gridCol w="1937658"/>
              </a:tblGrid>
              <a:tr h="370840">
                <a:tc>
                  <a:txBody>
                    <a:bodyPr/>
                    <a:lstStyle/>
                    <a:p>
                      <a:r>
                        <a:rPr lang="fa-IR" sz="1400" dirty="0" smtClean="0"/>
                        <a:t>ارتفاع</a:t>
                      </a:r>
                      <a:endParaRPr lang="en-US" sz="1400" dirty="0"/>
                    </a:p>
                  </a:txBody>
                  <a:tcPr/>
                </a:tc>
                <a:tc>
                  <a:txBody>
                    <a:bodyPr/>
                    <a:lstStyle/>
                    <a:p>
                      <a:r>
                        <a:rPr lang="fa-IR" sz="1400" dirty="0" smtClean="0"/>
                        <a:t>زیر زمین</a:t>
                      </a:r>
                      <a:endParaRPr lang="en-US" sz="1400" dirty="0"/>
                    </a:p>
                  </a:txBody>
                  <a:tcPr/>
                </a:tc>
                <a:tc>
                  <a:txBody>
                    <a:bodyPr/>
                    <a:lstStyle/>
                    <a:p>
                      <a:pPr algn="r"/>
                      <a:r>
                        <a:rPr lang="fa-IR" sz="1400" dirty="0" smtClean="0"/>
                        <a:t>مصالح</a:t>
                      </a:r>
                      <a:endParaRPr lang="en-US" sz="1400" dirty="0"/>
                    </a:p>
                  </a:txBody>
                  <a:tcPr/>
                </a:tc>
                <a:tc>
                  <a:txBody>
                    <a:bodyPr/>
                    <a:lstStyle/>
                    <a:p>
                      <a:pPr algn="r"/>
                      <a:r>
                        <a:rPr lang="fa-IR" sz="1400" dirty="0" smtClean="0"/>
                        <a:t>بازشوها</a:t>
                      </a:r>
                      <a:endParaRPr lang="en-US" sz="1400" dirty="0"/>
                    </a:p>
                  </a:txBody>
                  <a:tcPr/>
                </a:tc>
                <a:tc>
                  <a:txBody>
                    <a:bodyPr/>
                    <a:lstStyle/>
                    <a:p>
                      <a:pPr algn="r"/>
                      <a:r>
                        <a:rPr lang="fa-IR" sz="1400" dirty="0" smtClean="0"/>
                        <a:t>سقف</a:t>
                      </a:r>
                      <a:endParaRPr lang="en-US" sz="1400" dirty="0"/>
                    </a:p>
                  </a:txBody>
                  <a:tcPr/>
                </a:tc>
                <a:tc>
                  <a:txBody>
                    <a:bodyPr/>
                    <a:lstStyle/>
                    <a:p>
                      <a:pPr algn="r"/>
                      <a:r>
                        <a:rPr lang="fa-IR" sz="1400" dirty="0" smtClean="0"/>
                        <a:t>طاق</a:t>
                      </a:r>
                      <a:endParaRPr lang="en-US" sz="1400" dirty="0"/>
                    </a:p>
                  </a:txBody>
                  <a:tcPr/>
                </a:tc>
                <a:tc>
                  <a:txBody>
                    <a:bodyPr/>
                    <a:lstStyle/>
                    <a:p>
                      <a:r>
                        <a:rPr lang="fa-IR" sz="1400" dirty="0" smtClean="0"/>
                        <a:t>  نام اقلیم </a:t>
                      </a:r>
                      <a:endParaRPr lang="en-US" sz="1400" dirty="0"/>
                    </a:p>
                  </a:txBody>
                  <a:tcPr/>
                </a:tc>
              </a:tr>
              <a:tr h="370840">
                <a:tc>
                  <a:txBody>
                    <a:bodyPr/>
                    <a:lstStyle/>
                    <a:p>
                      <a:pPr algn="ctr"/>
                      <a:r>
                        <a:rPr lang="fa-IR" sz="1400" dirty="0" smtClean="0"/>
                        <a:t>متوسط</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ندارند</a:t>
                      </a:r>
                      <a:endParaRPr lang="en-US" sz="1400" dirty="0" smtClean="0"/>
                    </a:p>
                    <a:p>
                      <a:endParaRPr lang="en-US" sz="1400" dirty="0"/>
                    </a:p>
                  </a:txBody>
                  <a:tcPr/>
                </a:tc>
                <a:tc>
                  <a:txBody>
                    <a:bodyPr/>
                    <a:lstStyle/>
                    <a:p>
                      <a:pPr algn="ctr"/>
                      <a:r>
                        <a:rPr lang="fa-IR" sz="1400" dirty="0" smtClean="0"/>
                        <a:t>ظرفیت حرارتی کم</a:t>
                      </a:r>
                      <a:endParaRPr lang="en-US" sz="1400" dirty="0"/>
                    </a:p>
                  </a:txBody>
                  <a:tcPr/>
                </a:tc>
                <a:tc>
                  <a:txBody>
                    <a:bodyPr/>
                    <a:lstStyle/>
                    <a:p>
                      <a:pPr algn="r"/>
                      <a:r>
                        <a:rPr lang="fa-IR" sz="1400" dirty="0" smtClean="0"/>
                        <a:t>بزرگ(ایجاد کوران</a:t>
                      </a:r>
                      <a:r>
                        <a:rPr lang="fa-IR" sz="1400" baseline="0" dirty="0" smtClean="0"/>
                        <a:t> هوا)</a:t>
                      </a:r>
                      <a:endParaRPr lang="en-US" sz="1400" dirty="0"/>
                    </a:p>
                  </a:txBody>
                  <a:tcPr/>
                </a:tc>
                <a:tc>
                  <a:txBody>
                    <a:bodyPr/>
                    <a:lstStyle/>
                    <a:p>
                      <a:pPr algn="ctr"/>
                      <a:r>
                        <a:rPr lang="fa-IR" sz="1400" dirty="0" smtClean="0"/>
                        <a:t>شیب دار</a:t>
                      </a:r>
                      <a:endParaRPr lang="en-US" sz="1400" dirty="0"/>
                    </a:p>
                  </a:txBody>
                  <a:tcPr/>
                </a:tc>
                <a:tc>
                  <a:txBody>
                    <a:bodyPr/>
                    <a:lstStyle/>
                    <a:p>
                      <a:pPr algn="ctr"/>
                      <a:r>
                        <a:rPr lang="fa-IR" sz="1400" dirty="0" smtClean="0"/>
                        <a:t>ندارند</a:t>
                      </a:r>
                      <a:endParaRPr lang="en-US" sz="1400" dirty="0"/>
                    </a:p>
                  </a:txBody>
                  <a:tcPr/>
                </a:tc>
                <a:tc>
                  <a:txBody>
                    <a:bodyPr/>
                    <a:lstStyle/>
                    <a:p>
                      <a:r>
                        <a:rPr lang="fa-IR" sz="1400" dirty="0" smtClean="0"/>
                        <a:t>معتدل و مرطوب</a:t>
                      </a:r>
                      <a:endParaRPr lang="en-US" sz="1400" dirty="0"/>
                    </a:p>
                  </a:txBody>
                  <a:tcPr/>
                </a:tc>
              </a:tr>
              <a:tr h="330200">
                <a:tc>
                  <a:txBody>
                    <a:bodyPr/>
                    <a:lstStyle/>
                    <a:p>
                      <a:pPr algn="ctr"/>
                      <a:r>
                        <a:rPr lang="fa-IR" sz="1400" dirty="0" smtClean="0"/>
                        <a:t>زیاد</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ندارند</a:t>
                      </a:r>
                      <a:endParaRPr lang="en-US" sz="1400" dirty="0" smtClean="0"/>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ظرفیت حرارتی کم</a:t>
                      </a:r>
                      <a:endParaRPr lang="en-US" sz="1400" dirty="0" smtClean="0"/>
                    </a:p>
                    <a:p>
                      <a:endParaRPr lang="en-US" sz="1400" dirty="0"/>
                    </a:p>
                  </a:txBody>
                  <a:tcPr/>
                </a:tc>
                <a:tc>
                  <a:txBody>
                    <a:bodyPr/>
                    <a:lstStyle/>
                    <a:p>
                      <a:pPr algn="ctr"/>
                      <a:r>
                        <a:rPr lang="fa-IR" sz="1400" dirty="0" smtClean="0"/>
                        <a:t>بازشو </a:t>
                      </a:r>
                      <a:r>
                        <a:rPr lang="fa-IR" sz="1400" smtClean="0"/>
                        <a:t>ی   سراسری زیر طاق</a:t>
                      </a:r>
                      <a:r>
                        <a:rPr lang="fa-IR" sz="1400" baseline="0" smtClean="0"/>
                        <a:t> </a:t>
                      </a:r>
                      <a:r>
                        <a:rPr lang="fa-IR" sz="1400" baseline="0" dirty="0" smtClean="0"/>
                        <a:t>(تهویه به صورت طبیعی)</a:t>
                      </a:r>
                      <a:endParaRPr lang="en-US" sz="1400" dirty="0"/>
                    </a:p>
                  </a:txBody>
                  <a:tcPr/>
                </a:tc>
                <a:tc>
                  <a:txBody>
                    <a:bodyPr/>
                    <a:lstStyle/>
                    <a:p>
                      <a:pPr algn="ctr"/>
                      <a:r>
                        <a:rPr lang="fa-IR" sz="1400" dirty="0" smtClean="0"/>
                        <a:t>دارای سایبان</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دارد</a:t>
                      </a:r>
                      <a:endParaRPr lang="en-US" sz="1400" dirty="0" smtClean="0"/>
                    </a:p>
                    <a:p>
                      <a:endParaRPr lang="en-US" sz="1400" dirty="0"/>
                    </a:p>
                  </a:txBody>
                  <a:tcPr/>
                </a:tc>
                <a:tc>
                  <a:txBody>
                    <a:bodyPr/>
                    <a:lstStyle/>
                    <a:p>
                      <a:r>
                        <a:rPr lang="fa-IR" sz="1400" dirty="0" smtClean="0"/>
                        <a:t>گرم و</a:t>
                      </a:r>
                      <a:r>
                        <a:rPr lang="fa-IR" sz="1400" baseline="0" dirty="0" smtClean="0"/>
                        <a:t> مرطوب</a:t>
                      </a:r>
                      <a:endParaRPr lang="en-US" sz="1400" dirty="0"/>
                    </a:p>
                  </a:txBody>
                  <a:tcPr/>
                </a:tc>
              </a:tr>
              <a:tr h="574040">
                <a:tc>
                  <a:txBody>
                    <a:bodyPr/>
                    <a:lstStyle/>
                    <a:p>
                      <a:pPr algn="ctr"/>
                      <a:r>
                        <a:rPr lang="fa-IR" sz="1400" dirty="0" smtClean="0"/>
                        <a:t>کم</a:t>
                      </a:r>
                      <a:endParaRPr lang="en-US" sz="1400" dirty="0"/>
                    </a:p>
                  </a:txBody>
                  <a:tcPr/>
                </a:tc>
                <a:tc>
                  <a:txBody>
                    <a:bodyPr/>
                    <a:lstStyle/>
                    <a:p>
                      <a:pPr algn="ctr"/>
                      <a:r>
                        <a:rPr lang="fa-IR" sz="1400" dirty="0" smtClean="0"/>
                        <a:t>دارد</a:t>
                      </a:r>
                      <a:endParaRPr lang="en-US" sz="1400" dirty="0"/>
                    </a:p>
                  </a:txBody>
                  <a:tcPr/>
                </a:tc>
                <a:tc>
                  <a:txBody>
                    <a:bodyPr/>
                    <a:lstStyle/>
                    <a:p>
                      <a:pPr algn="ctr"/>
                      <a:r>
                        <a:rPr lang="fa-IR" sz="1400" dirty="0" smtClean="0"/>
                        <a:t>ظرفیت حرارتی </a:t>
                      </a:r>
                    </a:p>
                    <a:p>
                      <a:pPr algn="ctr"/>
                      <a:r>
                        <a:rPr lang="fa-IR" sz="1400" dirty="0" smtClean="0"/>
                        <a:t>زیاد</a:t>
                      </a:r>
                      <a:endParaRPr lang="en-US" sz="1400" dirty="0"/>
                    </a:p>
                  </a:txBody>
                  <a:tcPr/>
                </a:tc>
                <a:tc>
                  <a:txBody>
                    <a:bodyPr/>
                    <a:lstStyle/>
                    <a:p>
                      <a:pPr algn="r"/>
                      <a:r>
                        <a:rPr lang="fa-IR" sz="1400" dirty="0" smtClean="0"/>
                        <a:t>نسبتا کوچک(جهت تهویه،نور)</a:t>
                      </a:r>
                      <a:endParaRPr lang="en-US" sz="1400" dirty="0"/>
                    </a:p>
                  </a:txBody>
                  <a:tcPr/>
                </a:tc>
                <a:tc>
                  <a:txBody>
                    <a:bodyPr/>
                    <a:lstStyle/>
                    <a:p>
                      <a:pPr algn="ctr"/>
                      <a:r>
                        <a:rPr lang="fa-IR" sz="1400" dirty="0" smtClean="0"/>
                        <a:t>طاق با خیز کم</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دارد</a:t>
                      </a:r>
                      <a:endParaRPr lang="en-US" sz="1400" dirty="0" smtClean="0"/>
                    </a:p>
                    <a:p>
                      <a:endParaRPr lang="en-US" sz="1400" dirty="0"/>
                    </a:p>
                  </a:txBody>
                  <a:tcPr/>
                </a:tc>
                <a:tc>
                  <a:txBody>
                    <a:bodyPr/>
                    <a:lstStyle/>
                    <a:p>
                      <a:r>
                        <a:rPr lang="fa-IR" sz="1400" dirty="0" smtClean="0"/>
                        <a:t>سرد وکوهستانی</a:t>
                      </a:r>
                      <a:endParaRPr lang="en-US" sz="1400" dirty="0"/>
                    </a:p>
                  </a:txBody>
                  <a:tcPr/>
                </a:tc>
              </a:tr>
              <a:tr h="848360">
                <a:tc>
                  <a:txBody>
                    <a:bodyPr/>
                    <a:lstStyle/>
                    <a:p>
                      <a:pPr algn="ctr"/>
                      <a:r>
                        <a:rPr lang="fa-IR" sz="1400" dirty="0" smtClean="0"/>
                        <a:t>زیاد</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دارد</a:t>
                      </a:r>
                      <a:endParaRPr lang="en-US" sz="1400" dirty="0" smtClean="0"/>
                    </a:p>
                    <a:p>
                      <a:pPr algn="ctr"/>
                      <a:r>
                        <a:rPr lang="fa-IR" sz="1400" dirty="0" smtClean="0"/>
                        <a:t>(جهت انبار کالا)</a:t>
                      </a:r>
                      <a:endParaRPr lang="en-US" sz="1400" dirty="0"/>
                    </a:p>
                  </a:txBody>
                  <a:tcPr/>
                </a:tc>
                <a:tc>
                  <a:txBody>
                    <a:bodyPr/>
                    <a:lstStyle/>
                    <a:p>
                      <a:pPr algn="ctr"/>
                      <a:r>
                        <a:rPr lang="fa-IR" sz="1400" dirty="0" smtClean="0"/>
                        <a:t>ظرفیت حرارتی کم </a:t>
                      </a:r>
                      <a:endParaRPr lang="en-US" sz="1400" dirty="0"/>
                    </a:p>
                  </a:txBody>
                  <a:tcPr/>
                </a:tc>
                <a:tc>
                  <a:txBody>
                    <a:bodyPr/>
                    <a:lstStyle/>
                    <a:p>
                      <a:r>
                        <a:rPr lang="fa-IR" sz="1400" dirty="0" smtClean="0"/>
                        <a:t>نسبتا زیاد (جهت نور تهویه</a:t>
                      </a:r>
                      <a:r>
                        <a:rPr lang="fa-IR" sz="1400" baseline="0" dirty="0" smtClean="0"/>
                        <a:t> کاهش حرارت)</a:t>
                      </a:r>
                      <a:endParaRPr lang="en-US" sz="1400" dirty="0"/>
                    </a:p>
                  </a:txBody>
                  <a:tcPr/>
                </a:tc>
                <a:tc>
                  <a:txBody>
                    <a:bodyPr/>
                    <a:lstStyle/>
                    <a:p>
                      <a:pPr algn="ctr"/>
                      <a:r>
                        <a:rPr lang="fa-IR" sz="1400" dirty="0" smtClean="0"/>
                        <a:t>طاق با خیز زیاد</a:t>
                      </a:r>
                      <a:endParaRPr lang="en-US" sz="1400" dirty="0"/>
                    </a:p>
                  </a:txBody>
                  <a:tcPr/>
                </a:tc>
                <a:tc>
                  <a:txBody>
                    <a:bodyPr/>
                    <a:lstStyle/>
                    <a:p>
                      <a:pPr algn="ctr"/>
                      <a:r>
                        <a:rPr lang="fa-IR" sz="1400" dirty="0" smtClean="0"/>
                        <a:t>دارد</a:t>
                      </a:r>
                      <a:endParaRPr lang="en-US" sz="1400" dirty="0"/>
                    </a:p>
                  </a:txBody>
                  <a:tcPr/>
                </a:tc>
                <a:tc>
                  <a:txBody>
                    <a:bodyPr/>
                    <a:lstStyle/>
                    <a:p>
                      <a:r>
                        <a:rPr lang="fa-IR" sz="1400" dirty="0" smtClean="0"/>
                        <a:t>گرم</a:t>
                      </a:r>
                      <a:r>
                        <a:rPr lang="fa-IR" sz="1400" baseline="0" dirty="0" smtClean="0"/>
                        <a:t> و خشک</a:t>
                      </a:r>
                      <a:endParaRPr lang="en-US" sz="1400" dirty="0"/>
                    </a:p>
                  </a:txBody>
                  <a:tcPr/>
                </a:tc>
              </a:tr>
            </a:tbl>
          </a:graphicData>
        </a:graphic>
      </p:graphicFrame>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a:bodyPr>
          <a:lstStyle/>
          <a:p>
            <a:pPr algn="r"/>
            <a:r>
              <a:rPr lang="fa-IR" sz="1200" dirty="0" smtClean="0"/>
              <a:t>کتاب نامه:</a:t>
            </a:r>
          </a:p>
          <a:p>
            <a:pPr algn="r"/>
            <a:r>
              <a:rPr lang="fa-IR" sz="1200" dirty="0" smtClean="0"/>
              <a:t>دستمالچیان،مسعود،شهرهای ایران،مترجمین:حسین حاتمی نژاد،دکتر عزت ا.. مانی نشر نیکا،مشهد،1376</a:t>
            </a:r>
          </a:p>
          <a:p>
            <a:pPr algn="r"/>
            <a:r>
              <a:rPr lang="fa-IR" sz="1200" dirty="0" smtClean="0"/>
              <a:t>دستمالچیان،محمد جواد،گونه شناسی سراهای تجاری  در سلسله مراتب حرکت شهری،سازمان میراث فرهنگی کشور،1379</a:t>
            </a:r>
          </a:p>
          <a:p>
            <a:pPr algn="r"/>
            <a:r>
              <a:rPr lang="fa-IR" sz="1200" dirty="0" smtClean="0"/>
              <a:t>بهرامی،اکرم،تبریز از دیدگاه سیاحان خارجی،در قرن هفدهم،بی جا،1356</a:t>
            </a:r>
          </a:p>
          <a:p>
            <a:pPr algn="r"/>
            <a:r>
              <a:rPr lang="fa-IR" sz="1200" dirty="0" smtClean="0"/>
              <a:t>تبریز و میراث فرهنگی،شهرداری تبریز و مدیریت میراث فرهنگی کشور(ناشر)،1370</a:t>
            </a:r>
          </a:p>
          <a:p>
            <a:pPr algn="r"/>
            <a:r>
              <a:rPr lang="fa-IR" sz="1200" dirty="0" smtClean="0"/>
              <a:t>ثبوتی ،هوشنگ ، تاریخ زنجان ،زنجان کتابکده هنر،1377</a:t>
            </a:r>
          </a:p>
          <a:p>
            <a:pPr algn="r"/>
            <a:r>
              <a:rPr lang="fa-IR" sz="1200" dirty="0" smtClean="0"/>
              <a:t>توسلی ،محمود ،ساخت شهر و معماری در اقلیم گرم و خشک ایران ،دانشگاه تهران، تهران ،1353</a:t>
            </a:r>
            <a:endParaRPr lang="en-US" sz="1200" dirty="0" smtClean="0"/>
          </a:p>
          <a:p>
            <a:pPr algn="r" rtl="1"/>
            <a:r>
              <a:rPr lang="fa-IR" sz="1400" dirty="0" smtClean="0"/>
              <a:t>خلاصه: معرفی بازار وکیل و قسمتهای مختلف آن.</a:t>
            </a:r>
            <a:endParaRPr lang="en-US" sz="1400" dirty="0" smtClean="0"/>
          </a:p>
          <a:p>
            <a:pPr algn="r" rtl="1"/>
            <a:r>
              <a:rPr lang="fa-IR" sz="1400" dirty="0" smtClean="0"/>
              <a:t>بهاری، فخری، ” بازار وکیل “، در: </a:t>
            </a:r>
            <a:r>
              <a:rPr lang="fa-IR" sz="1400" dirty="0" smtClean="0">
                <a:hlinkClick r:id="rId2"/>
              </a:rPr>
              <a:t>مجلهٔ هنر و مردم</a:t>
            </a:r>
            <a:r>
              <a:rPr lang="fa-IR" sz="1400" dirty="0" smtClean="0"/>
              <a:t>، دوره ۱۴، ش ۱۶۲ - (فروردین ۱۳۵۵): ۶۰-۶۱. (منبع قدیمی و بدون مشکل حق تکثیر).</a:t>
            </a:r>
            <a:endParaRPr lang="en-US" sz="1400" dirty="0" smtClean="0"/>
          </a:p>
          <a:p>
            <a:pPr lvl="0" algn="r" rtl="1"/>
            <a:r>
              <a:rPr lang="fa-IR" sz="1400" dirty="0" smtClean="0"/>
              <a:t>مجله اینترنتی فارس نگار</a:t>
            </a:r>
            <a:endParaRPr lang="en-US" sz="1400" dirty="0" smtClean="0"/>
          </a:p>
          <a:p>
            <a:pPr lvl="0" algn="r" rtl="1"/>
            <a:r>
              <a:rPr lang="fa-IR" sz="1400" dirty="0" smtClean="0"/>
              <a:t>سایت اینترنتی میراث فرهنگی</a:t>
            </a:r>
            <a:endParaRPr lang="en-US" sz="1400" dirty="0" smtClean="0"/>
          </a:p>
          <a:p>
            <a:pPr lvl="0" algn="r" rtl="1"/>
            <a:r>
              <a:rPr lang="fa-IR" sz="1400" dirty="0" smtClean="0">
                <a:hlinkClick r:id="rId3"/>
              </a:rPr>
              <a:t>↑</a:t>
            </a:r>
            <a:r>
              <a:rPr lang="en-US" sz="1400" dirty="0" smtClean="0"/>
              <a:t> </a:t>
            </a:r>
            <a:r>
              <a:rPr lang="fa-IR" sz="1400" dirty="0" smtClean="0">
                <a:hlinkClick r:id="rId4"/>
              </a:rPr>
              <a:t>«دانشنامهٔ تاریخ معماری ایران‌شهر»</a:t>
            </a:r>
            <a:r>
              <a:rPr lang="fa-IR" sz="1400" dirty="0" smtClean="0"/>
              <a:t>. سازمان میراث فرهنگی و گردشگری ایران. بازبینی‌شده در ۱۹/۵/۲۰۱۱</a:t>
            </a:r>
            <a:endParaRPr lang="en-US" sz="1400" dirty="0" smtClean="0"/>
          </a:p>
          <a:p>
            <a:pPr algn="r"/>
            <a:r>
              <a:rPr lang="en-US" sz="1400" dirty="0" smtClean="0"/>
              <a:t> </a:t>
            </a:r>
          </a:p>
          <a:p>
            <a:endParaRPr lang="en-US" sz="1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ks\IMG_1001.JPG"/>
          <p:cNvPicPr>
            <a:picLocks noChangeAspect="1" noChangeArrowheads="1"/>
          </p:cNvPicPr>
          <p:nvPr/>
        </p:nvPicPr>
        <p:blipFill>
          <a:blip r:embed="rId2" cstate="print">
            <a:lum contrast="-30000"/>
          </a:blip>
          <a:stretch>
            <a:fillRect/>
          </a:stretch>
        </p:blipFill>
        <p:spPr bwMode="auto">
          <a:xfrm rot="5400000">
            <a:off x="1714500" y="-1828800"/>
            <a:ext cx="5715000" cy="9144001"/>
          </a:xfrm>
          <a:prstGeom prst="rect">
            <a:avLst/>
          </a:prstGeom>
          <a:ln>
            <a:solidFill>
              <a:schemeClr val="accent6">
                <a:lumMod val="60000"/>
                <a:lumOff val="40000"/>
              </a:schemeClr>
            </a:solidFill>
          </a:ln>
          <a:effectLst>
            <a:softEdge rad="112500"/>
          </a:effectLst>
        </p:spPr>
      </p:pic>
      <p:sp>
        <p:nvSpPr>
          <p:cNvPr id="7" name="Subtitle 6"/>
          <p:cNvSpPr>
            <a:spLocks noGrp="1"/>
          </p:cNvSpPr>
          <p:nvPr>
            <p:ph type="subTitle" idx="1"/>
          </p:nvPr>
        </p:nvSpPr>
        <p:spPr>
          <a:xfrm>
            <a:off x="2971800" y="419100"/>
            <a:ext cx="5943600" cy="3429000"/>
          </a:xfrm>
        </p:spPr>
        <p:txBody>
          <a:bodyPr>
            <a:normAutofit fontScale="92500" lnSpcReduction="10000"/>
          </a:bodyPr>
          <a:lstStyle/>
          <a:p>
            <a:pPr rtl="1"/>
            <a:r>
              <a:rPr lang="fa-IR" sz="1400" b="1" dirty="0" smtClean="0">
                <a:solidFill>
                  <a:schemeClr val="tx1"/>
                </a:solidFill>
              </a:rPr>
              <a:t>-ميدان، </a:t>
            </a:r>
            <a:r>
              <a:rPr lang="fa-IR" sz="1400" dirty="0" smtClean="0">
                <a:solidFill>
                  <a:schemeClr val="tx1"/>
                </a:solidFill>
              </a:rPr>
              <a:t>فضاي بازي است كه برخي از كاربري‌هاي بازار را داخل يا گرداگرد خود سامان مي‌دهد. كاربري‌هايي نظير مال فروشي، كاه‌فروشي، و ... نياز به اين فضاهاي باز دارد. در فضاي ميدان اغلب بازارهاي روز يا ادواري نيز برپا مي‌شود. </a:t>
            </a:r>
            <a:endParaRPr lang="en-US" sz="1400" dirty="0" smtClean="0">
              <a:solidFill>
                <a:schemeClr val="tx1"/>
              </a:solidFill>
            </a:endParaRPr>
          </a:p>
          <a:p>
            <a:pPr rtl="1"/>
            <a:r>
              <a:rPr lang="fa-IR" sz="1400" dirty="0" smtClean="0">
                <a:solidFill>
                  <a:schemeClr val="tx1"/>
                </a:solidFill>
              </a:rPr>
              <a:t>«نمونه‌هاي بسيار زيباي اين‌گونه ميدان‌ها را در اصفهان و گنج علي خان كرمان و ميدان خان يزد هنوز مي‌توان ديد.»</a:t>
            </a:r>
            <a:endParaRPr lang="en-US" sz="1400" dirty="0" smtClean="0">
              <a:solidFill>
                <a:schemeClr val="tx1"/>
              </a:solidFill>
            </a:endParaRPr>
          </a:p>
          <a:p>
            <a:pPr rtl="1"/>
            <a:r>
              <a:rPr lang="fa-IR" sz="1400" b="1" dirty="0" smtClean="0">
                <a:solidFill>
                  <a:schemeClr val="tx1"/>
                </a:solidFill>
              </a:rPr>
              <a:t>6-دالان، </a:t>
            </a:r>
            <a:r>
              <a:rPr lang="fa-IR" sz="1400" dirty="0" smtClean="0">
                <a:solidFill>
                  <a:schemeClr val="tx1"/>
                </a:solidFill>
              </a:rPr>
              <a:t>«دالان يا بند به راسته‌ي فرعي بازار گفته مي‌شود كه به وسيله دو در از ديگر راسته‌ها جدا مي‌شود و بيشتر در مدخل سرها يا كاروانسراها قرار دارد. دالان در بازارهاي بزرگ در واقع يك فضاي ارتباطي است.» (دانشنامه جهان اسلام، ج 3، 1372، ص 334) از نمونه‌هاي دالان‌هاي بازارها مي‌توان از دالان </a:t>
            </a:r>
            <a:endParaRPr lang="en-US" sz="1400" dirty="0" smtClean="0">
              <a:solidFill>
                <a:schemeClr val="tx1"/>
              </a:solidFill>
            </a:endParaRPr>
          </a:p>
          <a:p>
            <a:pPr rtl="1"/>
            <a:r>
              <a:rPr lang="fa-IR" sz="1400" dirty="0" smtClean="0">
                <a:solidFill>
                  <a:schemeClr val="tx1"/>
                </a:solidFill>
              </a:rPr>
              <a:t>ملك در بازار تهران و دالان كمپاني، ميانه و متقالچي در بازار تبريز نام برد. </a:t>
            </a:r>
            <a:endParaRPr lang="en-US" sz="1400" dirty="0" smtClean="0">
              <a:solidFill>
                <a:schemeClr val="tx1"/>
              </a:solidFill>
            </a:endParaRPr>
          </a:p>
          <a:p>
            <a:pPr rtl="1"/>
            <a:r>
              <a:rPr lang="fa-IR" sz="1400" b="1" dirty="0" smtClean="0">
                <a:solidFill>
                  <a:schemeClr val="tx1"/>
                </a:solidFill>
              </a:rPr>
              <a:t>-چارسوق</a:t>
            </a:r>
            <a:r>
              <a:rPr lang="fa-IR" sz="1400" dirty="0" smtClean="0">
                <a:solidFill>
                  <a:schemeClr val="tx1"/>
                </a:solidFill>
              </a:rPr>
              <a:t>، «محل تقاطع دو راسته‌ي اصلي، مركز تجاري ممتازي پديد مي‌آورد كه چار سو يا «چارسوق» ناميده مي‌شود. معماري آن از ديگر قسمت‌هاي راسته متمايز و داراي ظرفيت و تزئينات داخلي بيشتري است.» (دانشنامه جهان اسلام، ج 3، 1372، ص 334)</a:t>
            </a:r>
            <a:endParaRPr lang="en-US" sz="1400" dirty="0" smtClean="0">
              <a:solidFill>
                <a:schemeClr val="tx1"/>
              </a:solidFill>
            </a:endParaRPr>
          </a:p>
          <a:p>
            <a:pPr rtl="1"/>
            <a:r>
              <a:rPr lang="fa-IR" sz="1400" dirty="0" smtClean="0">
                <a:solidFill>
                  <a:schemeClr val="tx1"/>
                </a:solidFill>
              </a:rPr>
              <a:t>چارسوق‌ها معمولاً هشت گوش هستند و كار كنج‌سازي در آن با دقت و ظرافت خاص صورت گرفته است و در هر كنج آن يك تا سه حجره و در بعضي موارد يك راه‌پله بنا شده است. </a:t>
            </a:r>
            <a:endParaRPr lang="en-US" sz="1400" dirty="0" smtClean="0">
              <a:solidFill>
                <a:schemeClr val="tx1"/>
              </a:solidFill>
            </a:endParaRPr>
          </a:p>
          <a:p>
            <a:r>
              <a:rPr lang="fa-IR" sz="1400" b="1" dirty="0" smtClean="0">
                <a:solidFill>
                  <a:schemeClr val="tx1"/>
                </a:solidFill>
              </a:rPr>
              <a:t>8-كارگاه، </a:t>
            </a:r>
            <a:r>
              <a:rPr lang="fa-IR" sz="1400" dirty="0" smtClean="0">
                <a:solidFill>
                  <a:schemeClr val="tx1"/>
                </a:solidFill>
              </a:rPr>
              <a:t>كارگاه‌ها مكان‌هايي براي ساخت محصولات بودند. كارگاه‌هاي‌كوچك معمولاً مغازه خرده ‌فروشي نيز بودند و در طول راستا بازار قرار داشتند</a:t>
            </a:r>
            <a:endParaRPr lang="en-US" sz="1400" dirty="0">
              <a:solidFill>
                <a:schemeClr val="tx1"/>
              </a:solidFill>
            </a:endParaRPr>
          </a:p>
        </p:txBody>
      </p:sp>
      <p:pic>
        <p:nvPicPr>
          <p:cNvPr id="3074" name="Picture 2" descr="E:\tahghigh\memari eslami\bazar\AX1\BazarGheisarieh[1].jpg"/>
          <p:cNvPicPr>
            <a:picLocks noChangeAspect="1" noChangeArrowheads="1"/>
          </p:cNvPicPr>
          <p:nvPr/>
        </p:nvPicPr>
        <p:blipFill>
          <a:blip r:embed="rId3" cstate="print"/>
          <a:srcRect/>
          <a:stretch>
            <a:fillRect/>
          </a:stretch>
        </p:blipFill>
        <p:spPr bwMode="auto">
          <a:xfrm>
            <a:off x="381000" y="419100"/>
            <a:ext cx="2667000" cy="2057400"/>
          </a:xfrm>
          <a:prstGeom prst="rect">
            <a:avLst/>
          </a:prstGeom>
          <a:noFill/>
        </p:spPr>
      </p:pic>
      <p:pic>
        <p:nvPicPr>
          <p:cNvPr id="3075" name="Picture 3" descr="E:\tahghigh\memari eslami\bazar\AX1\bazar-tabriz[1].jpg"/>
          <p:cNvPicPr>
            <a:picLocks noChangeAspect="1" noChangeArrowheads="1"/>
          </p:cNvPicPr>
          <p:nvPr/>
        </p:nvPicPr>
        <p:blipFill>
          <a:blip r:embed="rId4" cstate="print"/>
          <a:srcRect/>
          <a:stretch>
            <a:fillRect/>
          </a:stretch>
        </p:blipFill>
        <p:spPr bwMode="auto">
          <a:xfrm>
            <a:off x="457200" y="2552700"/>
            <a:ext cx="2438400" cy="236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ks\IMG_1001.JPG"/>
          <p:cNvPicPr>
            <a:picLocks noChangeAspect="1" noChangeArrowheads="1"/>
          </p:cNvPicPr>
          <p:nvPr/>
        </p:nvPicPr>
        <p:blipFill>
          <a:blip r:embed="rId2" cstate="print">
            <a:lum contrast="-30000"/>
          </a:blip>
          <a:stretch>
            <a:fillRect/>
          </a:stretch>
        </p:blipFill>
        <p:spPr bwMode="auto">
          <a:xfrm rot="5400000">
            <a:off x="1714501" y="-1714492"/>
            <a:ext cx="5715000" cy="9144001"/>
          </a:xfrm>
          <a:prstGeom prst="rect">
            <a:avLst/>
          </a:prstGeom>
          <a:ln>
            <a:solidFill>
              <a:schemeClr val="accent6">
                <a:lumMod val="60000"/>
                <a:lumOff val="40000"/>
              </a:schemeClr>
            </a:solidFill>
          </a:ln>
          <a:effectLst>
            <a:softEdge rad="112500"/>
          </a:effectLst>
        </p:spPr>
      </p:pic>
      <p:sp>
        <p:nvSpPr>
          <p:cNvPr id="6" name="Subtitle 5"/>
          <p:cNvSpPr>
            <a:spLocks noGrp="1"/>
          </p:cNvSpPr>
          <p:nvPr>
            <p:ph type="subTitle" idx="1"/>
          </p:nvPr>
        </p:nvSpPr>
        <p:spPr>
          <a:xfrm>
            <a:off x="1371600" y="495300"/>
            <a:ext cx="6400800" cy="4203700"/>
          </a:xfrm>
        </p:spPr>
        <p:txBody>
          <a:bodyPr>
            <a:normAutofit/>
          </a:bodyPr>
          <a:lstStyle/>
          <a:p>
            <a:pPr rtl="1"/>
            <a:r>
              <a:rPr lang="fa-IR" sz="1400" b="1" dirty="0" smtClean="0">
                <a:solidFill>
                  <a:schemeClr val="tx1"/>
                </a:solidFill>
              </a:rPr>
              <a:t>- كارخانه، </a:t>
            </a:r>
            <a:r>
              <a:rPr lang="fa-IR" sz="1400" dirty="0" smtClean="0">
                <a:solidFill>
                  <a:schemeClr val="tx1"/>
                </a:solidFill>
              </a:rPr>
              <a:t>كارخانه‌ها مكان‌هايي براي توليد صنعتي و به هم‌پيوستن قطعات به شمار مي‌رفتند و شامل چندين ساختمان وسيع متصل به هم بودند. طرح و معماري هر ساختمان از ساختمان مجاور خود متفاوت و وابسته به نوع عملكردي بود كه در آن وجود داشت. </a:t>
            </a:r>
            <a:endParaRPr lang="en-US" sz="1400" dirty="0" smtClean="0">
              <a:solidFill>
                <a:schemeClr val="tx1"/>
              </a:solidFill>
            </a:endParaRPr>
          </a:p>
          <a:p>
            <a:pPr rtl="1"/>
            <a:r>
              <a:rPr lang="fa-IR" sz="1400" b="1" dirty="0" smtClean="0">
                <a:solidFill>
                  <a:schemeClr val="tx1"/>
                </a:solidFill>
              </a:rPr>
              <a:t>10- خانبار يا كالنبار، </a:t>
            </a:r>
            <a:r>
              <a:rPr lang="fa-IR" sz="1400" dirty="0" smtClean="0">
                <a:solidFill>
                  <a:schemeClr val="tx1"/>
                </a:solidFill>
              </a:rPr>
              <a:t>محل انبار و كار بر روي جنس بوده است. جنسي كه چهارپايان حمل مي‌كردند، نمي‌بايست وارد بازار شود. لذا اجناس از راهي موازي با بازار به نام پس كوچه و يا پشت كوچه در خانبارها خالي مي‌شد. </a:t>
            </a:r>
            <a:endParaRPr lang="en-US" sz="1400" dirty="0" smtClean="0">
              <a:solidFill>
                <a:schemeClr val="tx1"/>
              </a:solidFill>
            </a:endParaRPr>
          </a:p>
          <a:p>
            <a:pPr rtl="1"/>
            <a:r>
              <a:rPr lang="fa-IR" sz="1400" b="1" dirty="0" smtClean="0">
                <a:solidFill>
                  <a:schemeClr val="tx1"/>
                </a:solidFill>
              </a:rPr>
              <a:t>11- دكان، </a:t>
            </a:r>
            <a:r>
              <a:rPr lang="fa-IR" sz="1400" dirty="0" smtClean="0">
                <a:solidFill>
                  <a:schemeClr val="tx1"/>
                </a:solidFill>
              </a:rPr>
              <a:t>حجره يا دكان ساده‌ترين، كوچك‌ترين و مهم‌ترين عنصر بازار است. معمولاً در انتهاي دكان‌ها پستويي است كه از آن به عنوان انبار، كارگاه يا دفتر استفاده مي‌شود. سطح برخي از دكان‌ها هم تراز سطح معبر و يا اندكي پايين‌تر است. در برخي از دكان‌ها نيز كف دكان از سطح زمين بلندتر است.(50 تا 70 سانتي‌متر)</a:t>
            </a:r>
            <a:endParaRPr lang="en-US" sz="1400" dirty="0" smtClean="0">
              <a:solidFill>
                <a:schemeClr val="tx1"/>
              </a:solidFill>
            </a:endParaRPr>
          </a:p>
          <a:p>
            <a:endParaRPr lang="en-US" sz="1400" dirty="0">
              <a:solidFill>
                <a:schemeClr val="tx1"/>
              </a:solidFill>
            </a:endParaRPr>
          </a:p>
        </p:txBody>
      </p:sp>
      <p:pic>
        <p:nvPicPr>
          <p:cNvPr id="4098" name="Picture 2" descr="E:\tahghigh\memari eslami\bazar\AX1\ir446186[1].jpg"/>
          <p:cNvPicPr>
            <a:picLocks noChangeAspect="1" noChangeArrowheads="1"/>
          </p:cNvPicPr>
          <p:nvPr/>
        </p:nvPicPr>
        <p:blipFill>
          <a:blip r:embed="rId3" cstate="print"/>
          <a:srcRect/>
          <a:stretch>
            <a:fillRect/>
          </a:stretch>
        </p:blipFill>
        <p:spPr bwMode="auto">
          <a:xfrm>
            <a:off x="457200" y="2933700"/>
            <a:ext cx="3657600" cy="2400300"/>
          </a:xfrm>
          <a:prstGeom prst="rect">
            <a:avLst/>
          </a:prstGeom>
          <a:noFill/>
        </p:spPr>
      </p:pic>
      <p:pic>
        <p:nvPicPr>
          <p:cNvPr id="4099" name="Picture 3" descr="E:\tahghigh\memari eslami\bazar\AX1\kh-r20[1].gif"/>
          <p:cNvPicPr>
            <a:picLocks noChangeAspect="1" noChangeArrowheads="1"/>
          </p:cNvPicPr>
          <p:nvPr/>
        </p:nvPicPr>
        <p:blipFill>
          <a:blip r:embed="rId4" cstate="print"/>
          <a:srcRect/>
          <a:stretch>
            <a:fillRect/>
          </a:stretch>
        </p:blipFill>
        <p:spPr bwMode="auto">
          <a:xfrm>
            <a:off x="4495800" y="2857500"/>
            <a:ext cx="3886200" cy="243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aks\IMG_1001.JPG"/>
          <p:cNvPicPr>
            <a:picLocks noChangeAspect="1" noChangeArrowheads="1"/>
          </p:cNvPicPr>
          <p:nvPr/>
        </p:nvPicPr>
        <p:blipFill>
          <a:blip r:embed="rId2" cstate="print">
            <a:lum contrast="-30000"/>
          </a:blip>
          <a:stretch>
            <a:fillRect/>
          </a:stretch>
        </p:blipFill>
        <p:spPr bwMode="auto">
          <a:xfrm rot="5400000">
            <a:off x="1714501" y="-1714492"/>
            <a:ext cx="5715000" cy="9144001"/>
          </a:xfrm>
          <a:prstGeom prst="rect">
            <a:avLst/>
          </a:prstGeom>
          <a:ln>
            <a:solidFill>
              <a:schemeClr val="accent6">
                <a:lumMod val="60000"/>
                <a:lumOff val="40000"/>
              </a:schemeClr>
            </a:solidFill>
          </a:ln>
          <a:effectLst>
            <a:softEdge rad="112500"/>
          </a:effectLst>
        </p:spPr>
      </p:pic>
      <p:sp>
        <p:nvSpPr>
          <p:cNvPr id="30723" name="Rectangle 3"/>
          <p:cNvSpPr>
            <a:spLocks noChangeArrowheads="1"/>
          </p:cNvSpPr>
          <p:nvPr/>
        </p:nvSpPr>
        <p:spPr bwMode="auto">
          <a:xfrm>
            <a:off x="2667000" y="571500"/>
            <a:ext cx="57150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altLang="zh-TW" sz="28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انواع بازار </a:t>
            </a:r>
          </a:p>
          <a:p>
            <a:pPr marL="0" marR="0" lvl="0" indent="180975" algn="r" defTabSz="914400" rtl="1" eaLnBrk="1" fontAlgn="base" latinLnBrk="0" hangingPunct="1">
              <a:lnSpc>
                <a:spcPct val="100000"/>
              </a:lnSpc>
              <a:spcBef>
                <a:spcPct val="0"/>
              </a:spcBef>
              <a:spcAft>
                <a:spcPct val="0"/>
              </a:spcAft>
              <a:buClrTx/>
              <a:buSzTx/>
              <a:buFontTx/>
              <a:buNone/>
              <a:tabLst/>
            </a:pPr>
            <a:endParaRPr kumimoji="0" lang="en-US" altLang="zh-TW"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نمونه‌هاي كالبدي بازارها را در اجتماعات عشايري و روستايي ايران مي‌توان مشاهده كرد. به اين صورت انواع بازار را در ايران مي‌توان به طور كلي به شرح زير دسته‌بندي كرد :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1)بازارهاي روستايي</a:t>
            </a:r>
          </a:p>
          <a:p>
            <a:pPr marL="0" marR="0" lvl="0" indent="0" algn="r" defTabSz="914400" rtl="1" eaLnBrk="0" fontAlgn="base" latinLnBrk="0" hangingPunct="0">
              <a:lnSpc>
                <a:spcPct val="100000"/>
              </a:lnSpc>
              <a:spcBef>
                <a:spcPct val="0"/>
              </a:spcBef>
              <a:spcAft>
                <a:spcPct val="0"/>
              </a:spcAft>
              <a:buClrTx/>
              <a:buSzTx/>
              <a:tabLst/>
            </a:pPr>
            <a:endParaRPr kumimoji="0" lang="en-US" altLang="zh-TW"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lang="fa-IR" altLang="zh-TW" b="1" dirty="0" smtClean="0">
                <a:latin typeface="Calibri" pitchFamily="34" charset="0"/>
                <a:ea typeface="Times New Roman" pitchFamily="18" charset="0"/>
                <a:cs typeface="B Nazanin" pitchFamily="2" charset="-78"/>
              </a:rPr>
              <a:t>2</a:t>
            </a: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)بازارهاي عشايري</a:t>
            </a:r>
          </a:p>
          <a:p>
            <a:pPr marL="0" marR="0" lvl="0" indent="0" algn="r" defTabSz="914400" rtl="1" eaLnBrk="0" fontAlgn="base" latinLnBrk="0" hangingPunct="0">
              <a:lnSpc>
                <a:spcPct val="100000"/>
              </a:lnSpc>
              <a:spcBef>
                <a:spcPct val="0"/>
              </a:spcBef>
              <a:spcAft>
                <a:spcPct val="0"/>
              </a:spcAft>
              <a:buClrTx/>
              <a:buSzTx/>
              <a:tabLst/>
            </a:pPr>
            <a:endParaRPr kumimoji="0" lang="en-US"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eaLnBrk="0" fontAlgn="base" latinLnBrk="0" hangingPunct="0">
              <a:lnSpc>
                <a:spcPct val="100000"/>
              </a:lnSpc>
              <a:spcBef>
                <a:spcPct val="0"/>
              </a:spcBef>
              <a:spcAft>
                <a:spcPct val="0"/>
              </a:spcAft>
              <a:buClrTx/>
              <a:buSzTx/>
              <a:tabLst/>
            </a:pPr>
            <a:r>
              <a:rPr lang="fa-IR" altLang="zh-TW" b="1" dirty="0" smtClean="0">
                <a:latin typeface="Calibri" pitchFamily="34" charset="0"/>
                <a:ea typeface="Times New Roman" pitchFamily="18" charset="0"/>
                <a:cs typeface="B Nazanin" pitchFamily="2" charset="-78"/>
              </a:rPr>
              <a:t>3)</a:t>
            </a:r>
            <a:r>
              <a:rPr kumimoji="0" lang="fa-IR" altLang="zh-TW"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بازارهاي شهري</a:t>
            </a:r>
            <a:endParaRPr kumimoji="0" lang="en-US" altLang="zh-TW"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5" name="Picture 5"/>
          <p:cNvPicPr>
            <a:picLocks noChangeAspect="1" noChangeArrowheads="1"/>
          </p:cNvPicPr>
          <p:nvPr/>
        </p:nvPicPr>
        <p:blipFill>
          <a:blip r:embed="rId3" cstate="print"/>
          <a:srcRect/>
          <a:stretch>
            <a:fillRect/>
          </a:stretch>
        </p:blipFill>
        <p:spPr bwMode="auto">
          <a:xfrm rot="5400000">
            <a:off x="-342900" y="1066800"/>
            <a:ext cx="3581400" cy="2438400"/>
          </a:xfrm>
          <a:prstGeom prst="rect">
            <a:avLst/>
          </a:prstGeom>
          <a:noFill/>
          <a:ln w="9525">
            <a:noFill/>
            <a:miter lim="800000"/>
            <a:headEnd/>
            <a:tailEnd/>
          </a:ln>
          <a:effectLst/>
        </p:spPr>
      </p:pic>
      <p:sp>
        <p:nvSpPr>
          <p:cNvPr id="5" name="TextBox 4"/>
          <p:cNvSpPr txBox="1"/>
          <p:nvPr/>
        </p:nvSpPr>
        <p:spPr>
          <a:xfrm>
            <a:off x="609600" y="4229108"/>
            <a:ext cx="2133600" cy="430887"/>
          </a:xfrm>
          <a:prstGeom prst="rect">
            <a:avLst/>
          </a:prstGeom>
          <a:noFill/>
        </p:spPr>
        <p:txBody>
          <a:bodyPr wrap="square" rtlCol="0">
            <a:spAutoFit/>
          </a:bodyPr>
          <a:lstStyle/>
          <a:p>
            <a:r>
              <a:rPr lang="fa-IR" sz="1100" dirty="0" smtClean="0">
                <a:solidFill>
                  <a:schemeClr val="tx1">
                    <a:lumMod val="95000"/>
                    <a:lumOff val="5000"/>
                  </a:schemeClr>
                </a:solidFill>
                <a:effectLst>
                  <a:reflection blurRad="6350" stA="55000" endA="300" endPos="45500" dir="5400000" sy="-100000" algn="bl" rotWithShape="0"/>
                </a:effectLst>
              </a:rPr>
              <a:t>نمایی از عملکرد بازار موقت روستایی به صورت میدانی</a:t>
            </a:r>
            <a:endParaRPr lang="en-US" sz="1100" dirty="0">
              <a:solidFill>
                <a:schemeClr val="tx1">
                  <a:lumMod val="95000"/>
                  <a:lumOff val="5000"/>
                </a:schemeClr>
              </a:solidFill>
              <a:effectLst>
                <a:reflection blurRad="6350" stA="55000" endA="300" endPos="45500" dir="5400000" sy="-100000" algn="bl" rotWithShape="0"/>
              </a:effectLst>
            </a:endParaRPr>
          </a:p>
        </p:txBody>
      </p:sp>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1105</TotalTime>
  <Words>6615</Words>
  <Application>Microsoft Office PowerPoint</Application>
  <PresentationFormat>On-screen Show (16:10)</PresentationFormat>
  <Paragraphs>376</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بازار وکیل  شهر شیراز یکی از مشهورترین بازارهای سنتی و تاریخی ایران است. این بازار که به فرمان کریم خان زند (۱۱۷۲ - ۱۱۹۳ ه.ق) ساخته شده، اکنون در مرکز شهر شیراز (شرق میدان شهدا) قرار گرفته‌است. (مسجد و حمام تاریخی وکیل ( نیز در کنار این بازار قرار دارند) (بهاری،فخری،مجله هنر ومردم،دوره 14،شماره 14)</vt:lpstr>
      <vt:lpstr>بازار طویل خوش طرحی که از بهترین آثار کریم خان زند است و هنوز تقریباً سالم و پابرجای در شیراز باقیمانده، بنام «بازار وکیل» مشهور است و تصور می‌رود شهریار زند پس از ملاحظه بازار قدیمی لار (از آثار زمان شاه عباس کبیر) طرح آنرا در شیراز ریخته‌است. تمام کارهای بازرگانی، خرید و فروش کالاهای داخلی و خارجی و مبادلات پایاپای، صدور یا دریافت حوالجات و صرافیها همگی در حجره‌های این بازار انجام می‌گرفته و در واقع بازار وکیل مانند قلب واقعی شیراز بوده و تمام امور بازرگانی در آنجا به جریان می‌افتاده‌است. </vt:lpstr>
      <vt:lpstr>بازار وکیل تشکیلاتی داشته که بازرگانان می‌توانستند با اطمینان کامل کالاهای خود را در آن به امانت بسپارند و در موقع لازم از آن استفاده نمایند. این بازار از نزدیکی دروازه اصفهان تا مدخل بازارهای قدیم امتداد دارد و مشتمل بر حجره‌هائی با سکوی پهن در طرفین و ۷۴ دهانه طاقهای بلند و خوش تناسب بوده‌است و چهار سوق بلندی در میان آن قرار داشته که بازارهای فرعی و غربی و شرقی آنرا قطع می‌نموده‌است. </vt:lpstr>
      <vt:lpstr>مصالح ساختمانی این بازارها گچ و آجر وآهک بوده که روی پایه‌هائی از تخته سنگ‌های تراشیده قرار گرفته‌است. سقف چهار سوق که از چهار طرف آن چهار بازار منشعب می‌شود بسیار بلند و با سبک ساختمانی دلپسندی بنا شده‌است.</vt:lpstr>
      <vt:lpstr>ضلع شمالی - جنوبی بازار از دروازه اصفهان شروع می‌شود و تا کوچه جنوبی سرای مشیر ادامه می‌یابد. در دو طرف این راسته هر قسمت ۴۱ جفت (۸۲ باب) مغازه وجود دارد که در جلو هر یک سکویی از قطعات سنگی بزرگ که بر روی آن، ترنج‌هایی برجسته حجاری شده‌است. در این بازار برای مصونیت از رطوبت، مغازه‌ها را در حدود یک متر فراتر از سطح زمین ساخته‌اند. مغازه‌ها اغلب دارای پستو بوده و در دو طبقه طراحی شده‌اند. در شمال شرقی این راسته، چند کاروانسرای قدیمی به نام‌های روغنی، گمرک و احمدی ساخته شده‌است که در ورودی آنها در درون بازار است. هر یک از این کاروانسراها دارای چندین حجره می‌باشند. راسته شمالی - جنوبی را بازار بزازان نیز نامیده‌اند. در سال ۱۳۱۵ به علت گسترش خیابان زند ۱۱ حجره از حجره‌های این ضلع از بین رفته‌است. ضلع شرقی - غربی نیز دارای دو بخش است: </vt:lpstr>
      <vt:lpstr>در زیر چهار سوق، حوض بزرگی از سنگ مرمر قرار داشته که آب آن از مجرایی که از زیر بازار ترکش دوزها می‌گذشته، تأمین می‌شده‌است. این مجرا به صورت طاق ضربی است و از آجر و ساروج ساخته شده‌است و هم اینک نیز وجود دارد اما حوض مریری به علت بالا آمدن کف بازار، از بین رفته‌است. سیستم تهویه هوا به علت ارتفاع زیاد سقف طاق و تویزه‌ای بازار کامل بوده. این امر به وسیله بادگیرهایی ساده انجام می‌گرفته هم چنین دریچه‌ها و روزنه‌هایی به نام جامخانه یا هورنور در زیر سقف تعبیه شده بوده که هوا و نور کافی را به بازار می‌رسانند اما هم اینک پس از مرمت، این روزنه‌ها بسته شده‌اند. هم اینک در بالای مغازه‌ها مشبک‌هایی جهت تهویه هوا و روشنایی وجود دارد.</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Jahad</dc:creator>
  <cp:lastModifiedBy>User</cp:lastModifiedBy>
  <cp:revision>96</cp:revision>
  <dcterms:created xsi:type="dcterms:W3CDTF">2012-05-11T06:58:35Z</dcterms:created>
  <dcterms:modified xsi:type="dcterms:W3CDTF">2017-11-11T18:44:17Z</dcterms:modified>
</cp:coreProperties>
</file>