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2" r:id="rId3"/>
    <p:sldId id="257" r:id="rId4"/>
    <p:sldId id="258" r:id="rId5"/>
    <p:sldId id="273" r:id="rId6"/>
    <p:sldId id="275" r:id="rId7"/>
    <p:sldId id="259" r:id="rId8"/>
    <p:sldId id="260" r:id="rId9"/>
    <p:sldId id="261" r:id="rId10"/>
    <p:sldId id="262" r:id="rId11"/>
    <p:sldId id="263" r:id="rId12"/>
    <p:sldId id="264" r:id="rId13"/>
    <p:sldId id="265" r:id="rId14"/>
    <p:sldId id="266" r:id="rId15"/>
    <p:sldId id="269" r:id="rId16"/>
    <p:sldId id="268" r:id="rId17"/>
    <p:sldId id="267" r:id="rId18"/>
    <p:sldId id="270" r:id="rId19"/>
    <p:sldId id="271"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2E09"/>
    <a:srgbClr val="0019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66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A52BB5-21FD-4453-909B-871BD3ED45E5}"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927D9CA1-30BB-4E89-A37D-1921A3553365}">
      <dgm:prSet phldrT="[Text]" custT="1"/>
      <dgm:spPr/>
      <dgm:t>
        <a:bodyPr/>
        <a:lstStyle/>
        <a:p>
          <a:r>
            <a:rPr lang="fa-IR" sz="4000" dirty="0" smtClean="0">
              <a:solidFill>
                <a:schemeClr val="bg1"/>
              </a:solidFill>
              <a:cs typeface="B Mitra" pitchFamily="2" charset="-78"/>
            </a:rPr>
            <a:t>شهرسازی</a:t>
          </a:r>
          <a:endParaRPr lang="en-US" sz="4000" dirty="0">
            <a:solidFill>
              <a:schemeClr val="bg1"/>
            </a:solidFill>
            <a:cs typeface="B Mitra" pitchFamily="2" charset="-78"/>
          </a:endParaRPr>
        </a:p>
      </dgm:t>
    </dgm:pt>
    <dgm:pt modelId="{5225F876-E36A-482A-9FD2-C23CE7E3CF22}" type="parTrans" cxnId="{597B9DB7-BC4D-46DF-ADBB-BF0281DB5D00}">
      <dgm:prSet/>
      <dgm:spPr/>
      <dgm:t>
        <a:bodyPr/>
        <a:lstStyle/>
        <a:p>
          <a:endParaRPr lang="en-US"/>
        </a:p>
      </dgm:t>
    </dgm:pt>
    <dgm:pt modelId="{5C8D7345-6FE5-405F-8668-7FFCA63027DB}" type="sibTrans" cxnId="{597B9DB7-BC4D-46DF-ADBB-BF0281DB5D00}">
      <dgm:prSet/>
      <dgm:spPr/>
      <dgm:t>
        <a:bodyPr/>
        <a:lstStyle/>
        <a:p>
          <a:endParaRPr lang="en-US"/>
        </a:p>
      </dgm:t>
    </dgm:pt>
    <dgm:pt modelId="{0C0884D2-A756-4DB9-8536-666DF98355F7}">
      <dgm:prSet phldrT="[Text]" custT="1"/>
      <dgm:spPr/>
      <dgm:t>
        <a:bodyPr/>
        <a:lstStyle/>
        <a:p>
          <a:r>
            <a:rPr lang="fa-IR" sz="2000" dirty="0" smtClean="0">
              <a:solidFill>
                <a:schemeClr val="bg1"/>
              </a:solidFill>
              <a:cs typeface="B Mitra" pitchFamily="2" charset="-78"/>
            </a:rPr>
            <a:t>اقتصاد</a:t>
          </a:r>
          <a:endParaRPr lang="en-US" sz="2000" dirty="0">
            <a:solidFill>
              <a:schemeClr val="bg1"/>
            </a:solidFill>
            <a:cs typeface="B Mitra" pitchFamily="2" charset="-78"/>
          </a:endParaRPr>
        </a:p>
      </dgm:t>
    </dgm:pt>
    <dgm:pt modelId="{AA7D2599-A5AF-4E07-989C-AA9517F06B68}" type="parTrans" cxnId="{6F960B55-6445-421D-AAEB-B63F54D04494}">
      <dgm:prSet/>
      <dgm:spPr/>
      <dgm:t>
        <a:bodyPr/>
        <a:lstStyle/>
        <a:p>
          <a:endParaRPr lang="en-US"/>
        </a:p>
      </dgm:t>
    </dgm:pt>
    <dgm:pt modelId="{CC684DB8-9ADB-49D1-AEB6-2579214D3991}" type="sibTrans" cxnId="{6F960B55-6445-421D-AAEB-B63F54D04494}">
      <dgm:prSet/>
      <dgm:spPr/>
      <dgm:t>
        <a:bodyPr/>
        <a:lstStyle/>
        <a:p>
          <a:endParaRPr lang="en-US"/>
        </a:p>
      </dgm:t>
    </dgm:pt>
    <dgm:pt modelId="{6B72E340-CE80-4E08-B605-D13073947B17}">
      <dgm:prSet phldrT="[Text]" custT="1"/>
      <dgm:spPr/>
      <dgm:t>
        <a:bodyPr/>
        <a:lstStyle/>
        <a:p>
          <a:r>
            <a:rPr lang="fa-IR" sz="2000" dirty="0" smtClean="0">
              <a:solidFill>
                <a:schemeClr val="bg1"/>
              </a:solidFill>
              <a:cs typeface="B Mitra" pitchFamily="2" charset="-78"/>
            </a:rPr>
            <a:t>انسان شناسی</a:t>
          </a:r>
          <a:endParaRPr lang="en-US" sz="2000" dirty="0">
            <a:solidFill>
              <a:schemeClr val="bg1"/>
            </a:solidFill>
            <a:cs typeface="B Mitra" pitchFamily="2" charset="-78"/>
          </a:endParaRPr>
        </a:p>
      </dgm:t>
    </dgm:pt>
    <dgm:pt modelId="{05DC0057-727F-4DAF-BE70-2936B243320C}" type="parTrans" cxnId="{F65C2E17-BBF4-4E8F-BF13-49815D65EAC7}">
      <dgm:prSet/>
      <dgm:spPr/>
      <dgm:t>
        <a:bodyPr/>
        <a:lstStyle/>
        <a:p>
          <a:endParaRPr lang="en-US"/>
        </a:p>
      </dgm:t>
    </dgm:pt>
    <dgm:pt modelId="{4020F5F0-34BA-480E-AED7-D6DFB9EBAF29}" type="sibTrans" cxnId="{F65C2E17-BBF4-4E8F-BF13-49815D65EAC7}">
      <dgm:prSet/>
      <dgm:spPr/>
      <dgm:t>
        <a:bodyPr/>
        <a:lstStyle/>
        <a:p>
          <a:endParaRPr lang="en-US"/>
        </a:p>
      </dgm:t>
    </dgm:pt>
    <dgm:pt modelId="{F2FDA3A4-FEA2-4258-B004-BF7505FD224E}">
      <dgm:prSet phldrT="[Text]" custT="1"/>
      <dgm:spPr/>
      <dgm:t>
        <a:bodyPr/>
        <a:lstStyle/>
        <a:p>
          <a:r>
            <a:rPr lang="fa-IR" sz="2000" dirty="0" smtClean="0">
              <a:solidFill>
                <a:schemeClr val="bg1"/>
              </a:solidFill>
              <a:cs typeface="B Mitra" pitchFamily="2" charset="-78"/>
            </a:rPr>
            <a:t>جامعه شناسی</a:t>
          </a:r>
          <a:endParaRPr lang="en-US" sz="2000" dirty="0">
            <a:solidFill>
              <a:schemeClr val="bg1"/>
            </a:solidFill>
            <a:cs typeface="B Mitra" pitchFamily="2" charset="-78"/>
          </a:endParaRPr>
        </a:p>
      </dgm:t>
    </dgm:pt>
    <dgm:pt modelId="{C61BE4F4-D218-4CAB-952E-AC6437F4E84E}" type="parTrans" cxnId="{AA8F943E-B88C-4F1E-865A-0C2F149F107A}">
      <dgm:prSet/>
      <dgm:spPr/>
      <dgm:t>
        <a:bodyPr/>
        <a:lstStyle/>
        <a:p>
          <a:endParaRPr lang="en-US"/>
        </a:p>
      </dgm:t>
    </dgm:pt>
    <dgm:pt modelId="{8B52B085-B652-418E-95EB-D47BBDF499A2}" type="sibTrans" cxnId="{AA8F943E-B88C-4F1E-865A-0C2F149F107A}">
      <dgm:prSet/>
      <dgm:spPr/>
      <dgm:t>
        <a:bodyPr/>
        <a:lstStyle/>
        <a:p>
          <a:endParaRPr lang="en-US"/>
        </a:p>
      </dgm:t>
    </dgm:pt>
    <dgm:pt modelId="{F87455F0-0224-4130-BB20-FA0997168EA9}">
      <dgm:prSet phldrT="[Text]" custT="1"/>
      <dgm:spPr/>
      <dgm:t>
        <a:bodyPr/>
        <a:lstStyle/>
        <a:p>
          <a:r>
            <a:rPr lang="fa-IR" sz="2000" dirty="0" smtClean="0">
              <a:solidFill>
                <a:schemeClr val="bg1"/>
              </a:solidFill>
              <a:cs typeface="B Mitra" pitchFamily="2" charset="-78"/>
            </a:rPr>
            <a:t>جغرافیا</a:t>
          </a:r>
          <a:endParaRPr lang="en-US" sz="2000" dirty="0">
            <a:solidFill>
              <a:schemeClr val="bg1"/>
            </a:solidFill>
            <a:cs typeface="B Mitra" pitchFamily="2" charset="-78"/>
          </a:endParaRPr>
        </a:p>
      </dgm:t>
    </dgm:pt>
    <dgm:pt modelId="{6670DC12-5AD3-4929-9216-F4B6FDA5D86E}" type="parTrans" cxnId="{CA96C2F6-7B5A-4881-8574-AD43A53357C5}">
      <dgm:prSet/>
      <dgm:spPr/>
      <dgm:t>
        <a:bodyPr/>
        <a:lstStyle/>
        <a:p>
          <a:endParaRPr lang="en-US"/>
        </a:p>
      </dgm:t>
    </dgm:pt>
    <dgm:pt modelId="{9DF2C45C-2D46-47C4-9421-2A1D5E166F7B}" type="sibTrans" cxnId="{CA96C2F6-7B5A-4881-8574-AD43A53357C5}">
      <dgm:prSet/>
      <dgm:spPr/>
      <dgm:t>
        <a:bodyPr/>
        <a:lstStyle/>
        <a:p>
          <a:endParaRPr lang="en-US"/>
        </a:p>
      </dgm:t>
    </dgm:pt>
    <dgm:pt modelId="{B556D6E8-6468-4191-9F2C-7CD227E49692}">
      <dgm:prSet custT="1"/>
      <dgm:spPr/>
      <dgm:t>
        <a:bodyPr/>
        <a:lstStyle/>
        <a:p>
          <a:r>
            <a:rPr lang="fa-IR" sz="2000" dirty="0" smtClean="0">
              <a:solidFill>
                <a:schemeClr val="bg1"/>
              </a:solidFill>
              <a:cs typeface="B Mitra" pitchFamily="2" charset="-78"/>
            </a:rPr>
            <a:t>تأسیسات شهری</a:t>
          </a:r>
          <a:endParaRPr lang="en-US" sz="2000" dirty="0">
            <a:solidFill>
              <a:schemeClr val="bg1"/>
            </a:solidFill>
            <a:cs typeface="B Mitra" pitchFamily="2" charset="-78"/>
          </a:endParaRPr>
        </a:p>
      </dgm:t>
    </dgm:pt>
    <dgm:pt modelId="{BEB3A37A-F2CC-45E7-8E3A-FACC37736546}" type="parTrans" cxnId="{688BA8A7-AB11-400A-AFB3-2DF56CC44A47}">
      <dgm:prSet/>
      <dgm:spPr/>
      <dgm:t>
        <a:bodyPr/>
        <a:lstStyle/>
        <a:p>
          <a:endParaRPr lang="en-US"/>
        </a:p>
      </dgm:t>
    </dgm:pt>
    <dgm:pt modelId="{4F24457B-7F0F-4BF1-97EE-ACD1046E0B96}" type="sibTrans" cxnId="{688BA8A7-AB11-400A-AFB3-2DF56CC44A47}">
      <dgm:prSet/>
      <dgm:spPr/>
      <dgm:t>
        <a:bodyPr/>
        <a:lstStyle/>
        <a:p>
          <a:endParaRPr lang="en-US"/>
        </a:p>
      </dgm:t>
    </dgm:pt>
    <dgm:pt modelId="{CC6AAFA9-E515-4350-9DFE-3D19590E76C3}">
      <dgm:prSet custT="1"/>
      <dgm:spPr/>
      <dgm:t>
        <a:bodyPr/>
        <a:lstStyle/>
        <a:p>
          <a:r>
            <a:rPr lang="fa-IR" sz="2000" dirty="0" smtClean="0">
              <a:solidFill>
                <a:schemeClr val="bg1"/>
              </a:solidFill>
              <a:cs typeface="B Mitra" pitchFamily="2" charset="-78"/>
            </a:rPr>
            <a:t>روانشناسی</a:t>
          </a:r>
          <a:endParaRPr lang="en-US" sz="2000" dirty="0">
            <a:solidFill>
              <a:schemeClr val="bg1"/>
            </a:solidFill>
            <a:cs typeface="B Mitra" pitchFamily="2" charset="-78"/>
          </a:endParaRPr>
        </a:p>
      </dgm:t>
    </dgm:pt>
    <dgm:pt modelId="{10FA59E6-A6D7-40EC-BC1F-DFD2AA8E9742}" type="parTrans" cxnId="{9EF7BBE4-0C62-43EF-9578-C4589E0C29B7}">
      <dgm:prSet/>
      <dgm:spPr/>
      <dgm:t>
        <a:bodyPr/>
        <a:lstStyle/>
        <a:p>
          <a:endParaRPr lang="en-US"/>
        </a:p>
      </dgm:t>
    </dgm:pt>
    <dgm:pt modelId="{419D61D8-2682-4B38-B3E3-633AE052B1D3}" type="sibTrans" cxnId="{9EF7BBE4-0C62-43EF-9578-C4589E0C29B7}">
      <dgm:prSet/>
      <dgm:spPr/>
      <dgm:t>
        <a:bodyPr/>
        <a:lstStyle/>
        <a:p>
          <a:endParaRPr lang="en-US"/>
        </a:p>
      </dgm:t>
    </dgm:pt>
    <dgm:pt modelId="{F4A5AD5F-3D09-47D5-A863-945B15E04044}">
      <dgm:prSet custT="1"/>
      <dgm:spPr/>
      <dgm:t>
        <a:bodyPr/>
        <a:lstStyle/>
        <a:p>
          <a:r>
            <a:rPr lang="fa-IR" sz="2000" dirty="0" smtClean="0">
              <a:solidFill>
                <a:schemeClr val="bg1"/>
              </a:solidFill>
              <a:cs typeface="B Mitra" pitchFamily="2" charset="-78"/>
            </a:rPr>
            <a:t>آمار</a:t>
          </a:r>
          <a:endParaRPr lang="en-US" sz="2000" dirty="0">
            <a:solidFill>
              <a:schemeClr val="bg1"/>
            </a:solidFill>
            <a:cs typeface="B Mitra" pitchFamily="2" charset="-78"/>
          </a:endParaRPr>
        </a:p>
      </dgm:t>
    </dgm:pt>
    <dgm:pt modelId="{50EB337F-216B-4FB4-BF0D-82D68B99E815}" type="parTrans" cxnId="{35F4045F-8A66-4A0B-BB62-A1D3A3147823}">
      <dgm:prSet/>
      <dgm:spPr/>
      <dgm:t>
        <a:bodyPr/>
        <a:lstStyle/>
        <a:p>
          <a:endParaRPr lang="en-US"/>
        </a:p>
      </dgm:t>
    </dgm:pt>
    <dgm:pt modelId="{AEBEC67B-9694-4C68-BB61-FC8ACAEA568F}" type="sibTrans" cxnId="{35F4045F-8A66-4A0B-BB62-A1D3A3147823}">
      <dgm:prSet/>
      <dgm:spPr/>
      <dgm:t>
        <a:bodyPr/>
        <a:lstStyle/>
        <a:p>
          <a:endParaRPr lang="en-US"/>
        </a:p>
      </dgm:t>
    </dgm:pt>
    <dgm:pt modelId="{548B8E8C-AB2A-4168-A562-C35799E8245E}">
      <dgm:prSet custT="1"/>
      <dgm:spPr/>
      <dgm:t>
        <a:bodyPr/>
        <a:lstStyle/>
        <a:p>
          <a:r>
            <a:rPr lang="fa-IR" sz="2000" dirty="0" smtClean="0">
              <a:solidFill>
                <a:schemeClr val="bg1"/>
              </a:solidFill>
              <a:cs typeface="B Mitra" pitchFamily="2" charset="-78"/>
            </a:rPr>
            <a:t>جمعیت شناسی</a:t>
          </a:r>
          <a:endParaRPr lang="en-US" sz="2000" dirty="0">
            <a:solidFill>
              <a:schemeClr val="bg1"/>
            </a:solidFill>
            <a:cs typeface="B Mitra" pitchFamily="2" charset="-78"/>
          </a:endParaRPr>
        </a:p>
      </dgm:t>
    </dgm:pt>
    <dgm:pt modelId="{7B60D83E-1793-404D-B986-D46B013451CD}" type="parTrans" cxnId="{EC30D8EC-622E-4D33-B85B-DB6F451ED612}">
      <dgm:prSet/>
      <dgm:spPr/>
      <dgm:t>
        <a:bodyPr/>
        <a:lstStyle/>
        <a:p>
          <a:endParaRPr lang="en-US"/>
        </a:p>
      </dgm:t>
    </dgm:pt>
    <dgm:pt modelId="{D69B0002-4576-42D8-A5F7-4729C1D71CF0}" type="sibTrans" cxnId="{EC30D8EC-622E-4D33-B85B-DB6F451ED612}">
      <dgm:prSet/>
      <dgm:spPr/>
      <dgm:t>
        <a:bodyPr/>
        <a:lstStyle/>
        <a:p>
          <a:endParaRPr lang="en-US"/>
        </a:p>
      </dgm:t>
    </dgm:pt>
    <dgm:pt modelId="{1648C04D-E615-4529-B6C1-0241E65BD70C}">
      <dgm:prSet/>
      <dgm:spPr/>
      <dgm:t>
        <a:bodyPr/>
        <a:lstStyle/>
        <a:p>
          <a:endParaRPr lang="en-US"/>
        </a:p>
      </dgm:t>
    </dgm:pt>
    <dgm:pt modelId="{DDF024DA-019E-4516-8B0C-31D6DAFCA29F}" type="parTrans" cxnId="{A2DD7DC7-8456-43DC-8201-449B80C00E2B}">
      <dgm:prSet/>
      <dgm:spPr/>
      <dgm:t>
        <a:bodyPr/>
        <a:lstStyle/>
        <a:p>
          <a:endParaRPr lang="en-US"/>
        </a:p>
      </dgm:t>
    </dgm:pt>
    <dgm:pt modelId="{DAC266E2-A8AD-44DB-8D6E-AE2E7BDB2B51}" type="sibTrans" cxnId="{A2DD7DC7-8456-43DC-8201-449B80C00E2B}">
      <dgm:prSet/>
      <dgm:spPr/>
      <dgm:t>
        <a:bodyPr/>
        <a:lstStyle/>
        <a:p>
          <a:endParaRPr lang="en-US"/>
        </a:p>
      </dgm:t>
    </dgm:pt>
    <dgm:pt modelId="{DDD3F141-F126-4554-8C04-79B697FBB4C4}">
      <dgm:prSet custRadScaleRad="95681" custRadScaleInc="189667"/>
      <dgm:spPr/>
      <dgm:t>
        <a:bodyPr/>
        <a:lstStyle/>
        <a:p>
          <a:endParaRPr lang="en-US"/>
        </a:p>
      </dgm:t>
    </dgm:pt>
    <dgm:pt modelId="{F4DDCC2B-737C-4801-937C-7BE2B384238A}" type="parTrans" cxnId="{DC161321-EFBD-42EA-BEF0-4DA7319901E7}">
      <dgm:prSet/>
      <dgm:spPr/>
      <dgm:t>
        <a:bodyPr/>
        <a:lstStyle/>
        <a:p>
          <a:endParaRPr lang="en-US"/>
        </a:p>
      </dgm:t>
    </dgm:pt>
    <dgm:pt modelId="{2B7FF77F-BCEE-4F8F-9B95-C3911DD354FE}" type="sibTrans" cxnId="{DC161321-EFBD-42EA-BEF0-4DA7319901E7}">
      <dgm:prSet/>
      <dgm:spPr/>
      <dgm:t>
        <a:bodyPr/>
        <a:lstStyle/>
        <a:p>
          <a:endParaRPr lang="en-US"/>
        </a:p>
      </dgm:t>
    </dgm:pt>
    <dgm:pt modelId="{E4EC45B0-57B6-49E5-8C1B-DB96CE1F34CC}">
      <dgm:prSet custRadScaleRad="95681" custRadScaleInc="189667"/>
      <dgm:spPr/>
      <dgm:t>
        <a:bodyPr/>
        <a:lstStyle/>
        <a:p>
          <a:endParaRPr lang="en-US"/>
        </a:p>
      </dgm:t>
    </dgm:pt>
    <dgm:pt modelId="{F9EDD264-515E-4517-A22B-BDCEDE553289}" type="parTrans" cxnId="{7FAD21D3-12C2-4712-8562-601691B95753}">
      <dgm:prSet/>
      <dgm:spPr/>
      <dgm:t>
        <a:bodyPr/>
        <a:lstStyle/>
        <a:p>
          <a:endParaRPr lang="en-US"/>
        </a:p>
      </dgm:t>
    </dgm:pt>
    <dgm:pt modelId="{1449D0E4-64B1-4ACF-9E31-9FDAD84612C3}" type="sibTrans" cxnId="{7FAD21D3-12C2-4712-8562-601691B95753}">
      <dgm:prSet/>
      <dgm:spPr/>
      <dgm:t>
        <a:bodyPr/>
        <a:lstStyle/>
        <a:p>
          <a:endParaRPr lang="en-US"/>
        </a:p>
      </dgm:t>
    </dgm:pt>
    <dgm:pt modelId="{3F94D247-1F5C-47A9-B57D-69BB1EFF198B}">
      <dgm:prSet/>
      <dgm:spPr/>
      <dgm:t>
        <a:bodyPr/>
        <a:lstStyle/>
        <a:p>
          <a:endParaRPr lang="en-US"/>
        </a:p>
      </dgm:t>
    </dgm:pt>
    <dgm:pt modelId="{1F32D585-F8F8-414C-9BA6-148FFE48E932}" type="parTrans" cxnId="{969F80AD-2D13-4BF0-8491-A78B705CCB1C}">
      <dgm:prSet/>
      <dgm:spPr/>
      <dgm:t>
        <a:bodyPr/>
        <a:lstStyle/>
        <a:p>
          <a:endParaRPr lang="en-US"/>
        </a:p>
      </dgm:t>
    </dgm:pt>
    <dgm:pt modelId="{3183DC34-0575-45C5-90B2-83F0E5B71991}" type="sibTrans" cxnId="{969F80AD-2D13-4BF0-8491-A78B705CCB1C}">
      <dgm:prSet/>
      <dgm:spPr/>
      <dgm:t>
        <a:bodyPr/>
        <a:lstStyle/>
        <a:p>
          <a:endParaRPr lang="en-US"/>
        </a:p>
      </dgm:t>
    </dgm:pt>
    <dgm:pt modelId="{F230881A-55F0-4F94-A015-4723469AF573}">
      <dgm:prSet custT="1"/>
      <dgm:spPr/>
      <dgm:t>
        <a:bodyPr/>
        <a:lstStyle/>
        <a:p>
          <a:r>
            <a:rPr lang="fa-IR" sz="2000" dirty="0" smtClean="0">
              <a:solidFill>
                <a:schemeClr val="bg1"/>
              </a:solidFill>
              <a:cs typeface="B Mitra" pitchFamily="2" charset="-78"/>
            </a:rPr>
            <a:t>تاریخ</a:t>
          </a:r>
          <a:endParaRPr lang="en-US" sz="2000" dirty="0">
            <a:solidFill>
              <a:schemeClr val="bg1"/>
            </a:solidFill>
            <a:cs typeface="B Mitra" pitchFamily="2" charset="-78"/>
          </a:endParaRPr>
        </a:p>
      </dgm:t>
    </dgm:pt>
    <dgm:pt modelId="{D4220CCF-B73C-4497-925E-20B8061B5EBB}" type="parTrans" cxnId="{0BB39AEE-399F-4078-B08F-048A1778231E}">
      <dgm:prSet/>
      <dgm:spPr/>
      <dgm:t>
        <a:bodyPr/>
        <a:lstStyle/>
        <a:p>
          <a:endParaRPr lang="en-US"/>
        </a:p>
      </dgm:t>
    </dgm:pt>
    <dgm:pt modelId="{F203372C-59C5-4A6A-B1DC-E85179A7C504}" type="sibTrans" cxnId="{0BB39AEE-399F-4078-B08F-048A1778231E}">
      <dgm:prSet/>
      <dgm:spPr/>
      <dgm:t>
        <a:bodyPr/>
        <a:lstStyle/>
        <a:p>
          <a:endParaRPr lang="en-US"/>
        </a:p>
      </dgm:t>
    </dgm:pt>
    <dgm:pt modelId="{998A4BBA-837F-4FB0-A1DD-4CDFC91225B3}" type="pres">
      <dgm:prSet presAssocID="{CFA52BB5-21FD-4453-909B-871BD3ED45E5}" presName="composite" presStyleCnt="0">
        <dgm:presLayoutVars>
          <dgm:chMax val="1"/>
          <dgm:dir/>
          <dgm:resizeHandles val="exact"/>
        </dgm:presLayoutVars>
      </dgm:prSet>
      <dgm:spPr/>
      <dgm:t>
        <a:bodyPr/>
        <a:lstStyle/>
        <a:p>
          <a:endParaRPr lang="en-US"/>
        </a:p>
      </dgm:t>
    </dgm:pt>
    <dgm:pt modelId="{DE072A71-7110-44FB-BD14-920B69723708}" type="pres">
      <dgm:prSet presAssocID="{CFA52BB5-21FD-4453-909B-871BD3ED45E5}" presName="radial" presStyleCnt="0">
        <dgm:presLayoutVars>
          <dgm:animLvl val="ctr"/>
        </dgm:presLayoutVars>
      </dgm:prSet>
      <dgm:spPr/>
    </dgm:pt>
    <dgm:pt modelId="{1A43477D-5841-45CC-965B-35EA18F7439D}" type="pres">
      <dgm:prSet presAssocID="{927D9CA1-30BB-4E89-A37D-1921A3553365}" presName="centerShape" presStyleLbl="vennNode1" presStyleIdx="0" presStyleCnt="12"/>
      <dgm:spPr/>
      <dgm:t>
        <a:bodyPr/>
        <a:lstStyle/>
        <a:p>
          <a:endParaRPr lang="en-US"/>
        </a:p>
      </dgm:t>
    </dgm:pt>
    <dgm:pt modelId="{A64E5183-539A-419B-BE37-0967E3190A16}" type="pres">
      <dgm:prSet presAssocID="{0C0884D2-A756-4DB9-8536-666DF98355F7}" presName="node" presStyleLbl="vennNode1" presStyleIdx="1" presStyleCnt="12">
        <dgm:presLayoutVars>
          <dgm:bulletEnabled val="1"/>
        </dgm:presLayoutVars>
      </dgm:prSet>
      <dgm:spPr/>
      <dgm:t>
        <a:bodyPr/>
        <a:lstStyle/>
        <a:p>
          <a:endParaRPr lang="en-US"/>
        </a:p>
      </dgm:t>
    </dgm:pt>
    <dgm:pt modelId="{F4AEA477-1949-4C2B-9E00-9916F38E75AE}" type="pres">
      <dgm:prSet presAssocID="{6B72E340-CE80-4E08-B605-D13073947B17}" presName="node" presStyleLbl="vennNode1" presStyleIdx="2" presStyleCnt="12">
        <dgm:presLayoutVars>
          <dgm:bulletEnabled val="1"/>
        </dgm:presLayoutVars>
      </dgm:prSet>
      <dgm:spPr/>
      <dgm:t>
        <a:bodyPr/>
        <a:lstStyle/>
        <a:p>
          <a:endParaRPr lang="en-US"/>
        </a:p>
      </dgm:t>
    </dgm:pt>
    <dgm:pt modelId="{FF0F8C0E-5C92-40C3-A206-A7BF907DF9B9}" type="pres">
      <dgm:prSet presAssocID="{548B8E8C-AB2A-4168-A562-C35799E8245E}" presName="node" presStyleLbl="vennNode1" presStyleIdx="3" presStyleCnt="12">
        <dgm:presLayoutVars>
          <dgm:bulletEnabled val="1"/>
        </dgm:presLayoutVars>
      </dgm:prSet>
      <dgm:spPr/>
      <dgm:t>
        <a:bodyPr/>
        <a:lstStyle/>
        <a:p>
          <a:endParaRPr lang="en-US"/>
        </a:p>
      </dgm:t>
    </dgm:pt>
    <dgm:pt modelId="{995BE8CF-42D2-4931-A8AA-56DACC1E23F8}" type="pres">
      <dgm:prSet presAssocID="{3F94D247-1F5C-47A9-B57D-69BB1EFF198B}" presName="node" presStyleLbl="vennNode1" presStyleIdx="4" presStyleCnt="12">
        <dgm:presLayoutVars>
          <dgm:bulletEnabled val="1"/>
        </dgm:presLayoutVars>
      </dgm:prSet>
      <dgm:spPr/>
      <dgm:t>
        <a:bodyPr/>
        <a:lstStyle/>
        <a:p>
          <a:endParaRPr lang="en-US"/>
        </a:p>
      </dgm:t>
    </dgm:pt>
    <dgm:pt modelId="{444D2A2F-716A-4CB6-A8C4-E9593CDDA662}" type="pres">
      <dgm:prSet presAssocID="{F230881A-55F0-4F94-A015-4723469AF573}" presName="node" presStyleLbl="vennNode1" presStyleIdx="5" presStyleCnt="12">
        <dgm:presLayoutVars>
          <dgm:bulletEnabled val="1"/>
        </dgm:presLayoutVars>
      </dgm:prSet>
      <dgm:spPr/>
      <dgm:t>
        <a:bodyPr/>
        <a:lstStyle/>
        <a:p>
          <a:endParaRPr lang="en-US"/>
        </a:p>
      </dgm:t>
    </dgm:pt>
    <dgm:pt modelId="{0F2BADAA-808E-4409-95A8-E762FB91580E}" type="pres">
      <dgm:prSet presAssocID="{1648C04D-E615-4529-B6C1-0241E65BD70C}" presName="node" presStyleLbl="vennNode1" presStyleIdx="6" presStyleCnt="12" custRadScaleRad="77843" custRadScaleInc="125647">
        <dgm:presLayoutVars>
          <dgm:bulletEnabled val="1"/>
        </dgm:presLayoutVars>
      </dgm:prSet>
      <dgm:spPr/>
      <dgm:t>
        <a:bodyPr/>
        <a:lstStyle/>
        <a:p>
          <a:endParaRPr lang="en-US"/>
        </a:p>
      </dgm:t>
    </dgm:pt>
    <dgm:pt modelId="{49DD6407-5B94-4176-9277-A4B632A5ADB4}" type="pres">
      <dgm:prSet presAssocID="{F4A5AD5F-3D09-47D5-A863-945B15E04044}" presName="node" presStyleLbl="vennNode1" presStyleIdx="7" presStyleCnt="12" custRadScaleRad="86980" custRadScaleInc="-94007">
        <dgm:presLayoutVars>
          <dgm:bulletEnabled val="1"/>
        </dgm:presLayoutVars>
      </dgm:prSet>
      <dgm:spPr/>
      <dgm:t>
        <a:bodyPr/>
        <a:lstStyle/>
        <a:p>
          <a:endParaRPr lang="en-US"/>
        </a:p>
      </dgm:t>
    </dgm:pt>
    <dgm:pt modelId="{73E4716D-AFF1-435B-8709-27DBC4A0ECB2}" type="pres">
      <dgm:prSet presAssocID="{CC6AAFA9-E515-4350-9DFE-3D19590E76C3}" presName="node" presStyleLbl="vennNode1" presStyleIdx="8" presStyleCnt="12" custRadScaleRad="91107" custRadScaleInc="47445">
        <dgm:presLayoutVars>
          <dgm:bulletEnabled val="1"/>
        </dgm:presLayoutVars>
      </dgm:prSet>
      <dgm:spPr/>
      <dgm:t>
        <a:bodyPr/>
        <a:lstStyle/>
        <a:p>
          <a:endParaRPr lang="en-US"/>
        </a:p>
      </dgm:t>
    </dgm:pt>
    <dgm:pt modelId="{F31A9610-4024-4107-B5BE-7AF2CC6F7715}" type="pres">
      <dgm:prSet presAssocID="{B556D6E8-6468-4191-9F2C-7CD227E49692}" presName="node" presStyleLbl="vennNode1" presStyleIdx="9" presStyleCnt="12" custRadScaleRad="90835" custRadScaleInc="61879">
        <dgm:presLayoutVars>
          <dgm:bulletEnabled val="1"/>
        </dgm:presLayoutVars>
      </dgm:prSet>
      <dgm:spPr/>
      <dgm:t>
        <a:bodyPr/>
        <a:lstStyle/>
        <a:p>
          <a:endParaRPr lang="en-US"/>
        </a:p>
      </dgm:t>
    </dgm:pt>
    <dgm:pt modelId="{84CF4746-1798-4346-BCC9-072D229281C6}" type="pres">
      <dgm:prSet presAssocID="{F2FDA3A4-FEA2-4258-B004-BF7505FD224E}" presName="node" presStyleLbl="vennNode1" presStyleIdx="10" presStyleCnt="12" custRadScaleRad="93579" custRadScaleInc="33081">
        <dgm:presLayoutVars>
          <dgm:bulletEnabled val="1"/>
        </dgm:presLayoutVars>
      </dgm:prSet>
      <dgm:spPr/>
      <dgm:t>
        <a:bodyPr/>
        <a:lstStyle/>
        <a:p>
          <a:endParaRPr lang="en-US"/>
        </a:p>
      </dgm:t>
    </dgm:pt>
    <dgm:pt modelId="{2860D00E-464D-4187-B37C-59974CBD3F43}" type="pres">
      <dgm:prSet presAssocID="{F87455F0-0224-4130-BB20-FA0997168EA9}" presName="node" presStyleLbl="vennNode1" presStyleIdx="11" presStyleCnt="12">
        <dgm:presLayoutVars>
          <dgm:bulletEnabled val="1"/>
        </dgm:presLayoutVars>
      </dgm:prSet>
      <dgm:spPr/>
      <dgm:t>
        <a:bodyPr/>
        <a:lstStyle/>
        <a:p>
          <a:endParaRPr lang="en-US"/>
        </a:p>
      </dgm:t>
    </dgm:pt>
  </dgm:ptLst>
  <dgm:cxnLst>
    <dgm:cxn modelId="{EC30D8EC-622E-4D33-B85B-DB6F451ED612}" srcId="{927D9CA1-30BB-4E89-A37D-1921A3553365}" destId="{548B8E8C-AB2A-4168-A562-C35799E8245E}" srcOrd="2" destOrd="0" parTransId="{7B60D83E-1793-404D-B986-D46B013451CD}" sibTransId="{D69B0002-4576-42D8-A5F7-4729C1D71CF0}"/>
    <dgm:cxn modelId="{DC161321-EFBD-42EA-BEF0-4DA7319901E7}" srcId="{CFA52BB5-21FD-4453-909B-871BD3ED45E5}" destId="{DDD3F141-F126-4554-8C04-79B697FBB4C4}" srcOrd="1" destOrd="0" parTransId="{F4DDCC2B-737C-4801-937C-7BE2B384238A}" sibTransId="{2B7FF77F-BCEE-4F8F-9B95-C3911DD354FE}"/>
    <dgm:cxn modelId="{030E91AE-3AD7-4795-AF97-304AB785E56A}" type="presOf" srcId="{B556D6E8-6468-4191-9F2C-7CD227E49692}" destId="{F31A9610-4024-4107-B5BE-7AF2CC6F7715}" srcOrd="0" destOrd="0" presId="urn:microsoft.com/office/officeart/2005/8/layout/radial3"/>
    <dgm:cxn modelId="{E37E6205-7B43-4031-BCCA-D079A2E36011}" type="presOf" srcId="{0C0884D2-A756-4DB9-8536-666DF98355F7}" destId="{A64E5183-539A-419B-BE37-0967E3190A16}" srcOrd="0" destOrd="0" presId="urn:microsoft.com/office/officeart/2005/8/layout/radial3"/>
    <dgm:cxn modelId="{CA96C2F6-7B5A-4881-8574-AD43A53357C5}" srcId="{927D9CA1-30BB-4E89-A37D-1921A3553365}" destId="{F87455F0-0224-4130-BB20-FA0997168EA9}" srcOrd="10" destOrd="0" parTransId="{6670DC12-5AD3-4929-9216-F4B6FDA5D86E}" sibTransId="{9DF2C45C-2D46-47C4-9421-2A1D5E166F7B}"/>
    <dgm:cxn modelId="{C6B0C272-1F36-4487-9C60-1EB4FFD2D8B2}" type="presOf" srcId="{3F94D247-1F5C-47A9-B57D-69BB1EFF198B}" destId="{995BE8CF-42D2-4931-A8AA-56DACC1E23F8}" srcOrd="0" destOrd="0" presId="urn:microsoft.com/office/officeart/2005/8/layout/radial3"/>
    <dgm:cxn modelId="{9EF7BBE4-0C62-43EF-9578-C4589E0C29B7}" srcId="{927D9CA1-30BB-4E89-A37D-1921A3553365}" destId="{CC6AAFA9-E515-4350-9DFE-3D19590E76C3}" srcOrd="7" destOrd="0" parTransId="{10FA59E6-A6D7-40EC-BC1F-DFD2AA8E9742}" sibTransId="{419D61D8-2682-4B38-B3E3-633AE052B1D3}"/>
    <dgm:cxn modelId="{F65C2E17-BBF4-4E8F-BF13-49815D65EAC7}" srcId="{927D9CA1-30BB-4E89-A37D-1921A3553365}" destId="{6B72E340-CE80-4E08-B605-D13073947B17}" srcOrd="1" destOrd="0" parTransId="{05DC0057-727F-4DAF-BE70-2936B243320C}" sibTransId="{4020F5F0-34BA-480E-AED7-D6DFB9EBAF29}"/>
    <dgm:cxn modelId="{AA8F943E-B88C-4F1E-865A-0C2F149F107A}" srcId="{927D9CA1-30BB-4E89-A37D-1921A3553365}" destId="{F2FDA3A4-FEA2-4258-B004-BF7505FD224E}" srcOrd="9" destOrd="0" parTransId="{C61BE4F4-D218-4CAB-952E-AC6437F4E84E}" sibTransId="{8B52B085-B652-418E-95EB-D47BBDF499A2}"/>
    <dgm:cxn modelId="{A2DD7DC7-8456-43DC-8201-449B80C00E2B}" srcId="{927D9CA1-30BB-4E89-A37D-1921A3553365}" destId="{1648C04D-E615-4529-B6C1-0241E65BD70C}" srcOrd="5" destOrd="0" parTransId="{DDF024DA-019E-4516-8B0C-31D6DAFCA29F}" sibTransId="{DAC266E2-A8AD-44DB-8D6E-AE2E7BDB2B51}"/>
    <dgm:cxn modelId="{30CD4B4C-FDA3-4CA9-8B92-53BCC06E11F7}" type="presOf" srcId="{F87455F0-0224-4130-BB20-FA0997168EA9}" destId="{2860D00E-464D-4187-B37C-59974CBD3F43}" srcOrd="0" destOrd="0" presId="urn:microsoft.com/office/officeart/2005/8/layout/radial3"/>
    <dgm:cxn modelId="{5A782F34-F84C-4BE3-BADD-3B5FA1DE38DF}" type="presOf" srcId="{F4A5AD5F-3D09-47D5-A863-945B15E04044}" destId="{49DD6407-5B94-4176-9277-A4B632A5ADB4}" srcOrd="0" destOrd="0" presId="urn:microsoft.com/office/officeart/2005/8/layout/radial3"/>
    <dgm:cxn modelId="{13E21176-D32C-4611-A9A4-3EB3CE9814F6}" type="presOf" srcId="{6B72E340-CE80-4E08-B605-D13073947B17}" destId="{F4AEA477-1949-4C2B-9E00-9916F38E75AE}" srcOrd="0" destOrd="0" presId="urn:microsoft.com/office/officeart/2005/8/layout/radial3"/>
    <dgm:cxn modelId="{DAB9E264-FB0A-457C-91E4-FEF18D785658}" type="presOf" srcId="{CC6AAFA9-E515-4350-9DFE-3D19590E76C3}" destId="{73E4716D-AFF1-435B-8709-27DBC4A0ECB2}" srcOrd="0" destOrd="0" presId="urn:microsoft.com/office/officeart/2005/8/layout/radial3"/>
    <dgm:cxn modelId="{EA32F8A8-A9D4-4DBE-B94C-87C605E08D48}" type="presOf" srcId="{548B8E8C-AB2A-4168-A562-C35799E8245E}" destId="{FF0F8C0E-5C92-40C3-A206-A7BF907DF9B9}" srcOrd="0" destOrd="0" presId="urn:microsoft.com/office/officeart/2005/8/layout/radial3"/>
    <dgm:cxn modelId="{10941D07-3D12-43CB-B94C-B13BFDED4C2D}" type="presOf" srcId="{F2FDA3A4-FEA2-4258-B004-BF7505FD224E}" destId="{84CF4746-1798-4346-BCC9-072D229281C6}" srcOrd="0" destOrd="0" presId="urn:microsoft.com/office/officeart/2005/8/layout/radial3"/>
    <dgm:cxn modelId="{688BA8A7-AB11-400A-AFB3-2DF56CC44A47}" srcId="{927D9CA1-30BB-4E89-A37D-1921A3553365}" destId="{B556D6E8-6468-4191-9F2C-7CD227E49692}" srcOrd="8" destOrd="0" parTransId="{BEB3A37A-F2CC-45E7-8E3A-FACC37736546}" sibTransId="{4F24457B-7F0F-4BF1-97EE-ACD1046E0B96}"/>
    <dgm:cxn modelId="{3FC2EF96-3507-4167-A409-8C595A48F9A9}" type="presOf" srcId="{CFA52BB5-21FD-4453-909B-871BD3ED45E5}" destId="{998A4BBA-837F-4FB0-A1DD-4CDFC91225B3}" srcOrd="0" destOrd="0" presId="urn:microsoft.com/office/officeart/2005/8/layout/radial3"/>
    <dgm:cxn modelId="{6F960B55-6445-421D-AAEB-B63F54D04494}" srcId="{927D9CA1-30BB-4E89-A37D-1921A3553365}" destId="{0C0884D2-A756-4DB9-8536-666DF98355F7}" srcOrd="0" destOrd="0" parTransId="{AA7D2599-A5AF-4E07-989C-AA9517F06B68}" sibTransId="{CC684DB8-9ADB-49D1-AEB6-2579214D3991}"/>
    <dgm:cxn modelId="{F63EB6B6-11C4-41E6-83CB-C8DA3DA128F2}" type="presOf" srcId="{927D9CA1-30BB-4E89-A37D-1921A3553365}" destId="{1A43477D-5841-45CC-965B-35EA18F7439D}" srcOrd="0" destOrd="0" presId="urn:microsoft.com/office/officeart/2005/8/layout/radial3"/>
    <dgm:cxn modelId="{DA63FDFE-D319-45E5-94D5-7CE78773F7D2}" type="presOf" srcId="{F230881A-55F0-4F94-A015-4723469AF573}" destId="{444D2A2F-716A-4CB6-A8C4-E9593CDDA662}" srcOrd="0" destOrd="0" presId="urn:microsoft.com/office/officeart/2005/8/layout/radial3"/>
    <dgm:cxn modelId="{597B9DB7-BC4D-46DF-ADBB-BF0281DB5D00}" srcId="{CFA52BB5-21FD-4453-909B-871BD3ED45E5}" destId="{927D9CA1-30BB-4E89-A37D-1921A3553365}" srcOrd="0" destOrd="0" parTransId="{5225F876-E36A-482A-9FD2-C23CE7E3CF22}" sibTransId="{5C8D7345-6FE5-405F-8668-7FFCA63027DB}"/>
    <dgm:cxn modelId="{7FAD21D3-12C2-4712-8562-601691B95753}" srcId="{CFA52BB5-21FD-4453-909B-871BD3ED45E5}" destId="{E4EC45B0-57B6-49E5-8C1B-DB96CE1F34CC}" srcOrd="2" destOrd="0" parTransId="{F9EDD264-515E-4517-A22B-BDCEDE553289}" sibTransId="{1449D0E4-64B1-4ACF-9E31-9FDAD84612C3}"/>
    <dgm:cxn modelId="{35F4045F-8A66-4A0B-BB62-A1D3A3147823}" srcId="{927D9CA1-30BB-4E89-A37D-1921A3553365}" destId="{F4A5AD5F-3D09-47D5-A863-945B15E04044}" srcOrd="6" destOrd="0" parTransId="{50EB337F-216B-4FB4-BF0D-82D68B99E815}" sibTransId="{AEBEC67B-9694-4C68-BB61-FC8ACAEA568F}"/>
    <dgm:cxn modelId="{969F80AD-2D13-4BF0-8491-A78B705CCB1C}" srcId="{927D9CA1-30BB-4E89-A37D-1921A3553365}" destId="{3F94D247-1F5C-47A9-B57D-69BB1EFF198B}" srcOrd="3" destOrd="0" parTransId="{1F32D585-F8F8-414C-9BA6-148FFE48E932}" sibTransId="{3183DC34-0575-45C5-90B2-83F0E5B71991}"/>
    <dgm:cxn modelId="{0BB39AEE-399F-4078-B08F-048A1778231E}" srcId="{927D9CA1-30BB-4E89-A37D-1921A3553365}" destId="{F230881A-55F0-4F94-A015-4723469AF573}" srcOrd="4" destOrd="0" parTransId="{D4220CCF-B73C-4497-925E-20B8061B5EBB}" sibTransId="{F203372C-59C5-4A6A-B1DC-E85179A7C504}"/>
    <dgm:cxn modelId="{4E8D58C0-4EBC-4F3E-8E78-E97F8A3FDAA4}" type="presOf" srcId="{1648C04D-E615-4529-B6C1-0241E65BD70C}" destId="{0F2BADAA-808E-4409-95A8-E762FB91580E}" srcOrd="0" destOrd="0" presId="urn:microsoft.com/office/officeart/2005/8/layout/radial3"/>
    <dgm:cxn modelId="{57CD56DE-A804-4719-9A43-97A5A0F63090}" type="presParOf" srcId="{998A4BBA-837F-4FB0-A1DD-4CDFC91225B3}" destId="{DE072A71-7110-44FB-BD14-920B69723708}" srcOrd="0" destOrd="0" presId="urn:microsoft.com/office/officeart/2005/8/layout/radial3"/>
    <dgm:cxn modelId="{5C518B46-EB31-474A-A1B9-B90EEC4C3433}" type="presParOf" srcId="{DE072A71-7110-44FB-BD14-920B69723708}" destId="{1A43477D-5841-45CC-965B-35EA18F7439D}" srcOrd="0" destOrd="0" presId="urn:microsoft.com/office/officeart/2005/8/layout/radial3"/>
    <dgm:cxn modelId="{E2334C07-3BEB-4847-9B94-FF1E69B0A9B6}" type="presParOf" srcId="{DE072A71-7110-44FB-BD14-920B69723708}" destId="{A64E5183-539A-419B-BE37-0967E3190A16}" srcOrd="1" destOrd="0" presId="urn:microsoft.com/office/officeart/2005/8/layout/radial3"/>
    <dgm:cxn modelId="{940A7829-5E75-48B0-B6AD-4A8AE42001A0}" type="presParOf" srcId="{DE072A71-7110-44FB-BD14-920B69723708}" destId="{F4AEA477-1949-4C2B-9E00-9916F38E75AE}" srcOrd="2" destOrd="0" presId="urn:microsoft.com/office/officeart/2005/8/layout/radial3"/>
    <dgm:cxn modelId="{381AD971-1938-4043-9F94-79281F822834}" type="presParOf" srcId="{DE072A71-7110-44FB-BD14-920B69723708}" destId="{FF0F8C0E-5C92-40C3-A206-A7BF907DF9B9}" srcOrd="3" destOrd="0" presId="urn:microsoft.com/office/officeart/2005/8/layout/radial3"/>
    <dgm:cxn modelId="{0B89AB4C-6CAB-40D9-91B6-B25E494B563F}" type="presParOf" srcId="{DE072A71-7110-44FB-BD14-920B69723708}" destId="{995BE8CF-42D2-4931-A8AA-56DACC1E23F8}" srcOrd="4" destOrd="0" presId="urn:microsoft.com/office/officeart/2005/8/layout/radial3"/>
    <dgm:cxn modelId="{910A4AD2-C509-44AA-8527-F4069733E80B}" type="presParOf" srcId="{DE072A71-7110-44FB-BD14-920B69723708}" destId="{444D2A2F-716A-4CB6-A8C4-E9593CDDA662}" srcOrd="5" destOrd="0" presId="urn:microsoft.com/office/officeart/2005/8/layout/radial3"/>
    <dgm:cxn modelId="{6C2FC92F-FBD7-426A-A9F1-F2BE92E7F27E}" type="presParOf" srcId="{DE072A71-7110-44FB-BD14-920B69723708}" destId="{0F2BADAA-808E-4409-95A8-E762FB91580E}" srcOrd="6" destOrd="0" presId="urn:microsoft.com/office/officeart/2005/8/layout/radial3"/>
    <dgm:cxn modelId="{24E19C11-FD62-4C7D-86D8-7E80B1EEA45F}" type="presParOf" srcId="{DE072A71-7110-44FB-BD14-920B69723708}" destId="{49DD6407-5B94-4176-9277-A4B632A5ADB4}" srcOrd="7" destOrd="0" presId="urn:microsoft.com/office/officeart/2005/8/layout/radial3"/>
    <dgm:cxn modelId="{65C9C07F-7B90-4A5A-B8E6-862E52363D8E}" type="presParOf" srcId="{DE072A71-7110-44FB-BD14-920B69723708}" destId="{73E4716D-AFF1-435B-8709-27DBC4A0ECB2}" srcOrd="8" destOrd="0" presId="urn:microsoft.com/office/officeart/2005/8/layout/radial3"/>
    <dgm:cxn modelId="{0C4F1E66-5A3E-4665-A767-FF03868A1FEA}" type="presParOf" srcId="{DE072A71-7110-44FB-BD14-920B69723708}" destId="{F31A9610-4024-4107-B5BE-7AF2CC6F7715}" srcOrd="9" destOrd="0" presId="urn:microsoft.com/office/officeart/2005/8/layout/radial3"/>
    <dgm:cxn modelId="{5F0390EB-9948-445C-A2DF-EF260A31F8C6}" type="presParOf" srcId="{DE072A71-7110-44FB-BD14-920B69723708}" destId="{84CF4746-1798-4346-BCC9-072D229281C6}" srcOrd="10" destOrd="0" presId="urn:microsoft.com/office/officeart/2005/8/layout/radial3"/>
    <dgm:cxn modelId="{79BFE3CA-27F6-4867-9F90-5721430E5A2F}" type="presParOf" srcId="{DE072A71-7110-44FB-BD14-920B69723708}" destId="{2860D00E-464D-4187-B37C-59974CBD3F43}" srcOrd="11"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0B1FCF-542A-4572-80C9-BC7D254CD1EB}" type="datetimeFigureOut">
              <a:rPr lang="en-US" smtClean="0"/>
              <a:pPr/>
              <a:t>3/11/2018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EBB8A-A3E0-4F80-B0AF-855863ED4B2A}" type="slidenum">
              <a:rPr lang="en-US" smtClean="0"/>
              <a:pPr/>
              <a:t>‹#›</a:t>
            </a:fld>
            <a:endParaRPr lang="en-US"/>
          </a:p>
        </p:txBody>
      </p:sp>
    </p:spTree>
    <p:extLst>
      <p:ext uri="{BB962C8B-B14F-4D97-AF65-F5344CB8AC3E}">
        <p14:creationId xmlns:p14="http://schemas.microsoft.com/office/powerpoint/2010/main" val="2016013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P.J.</a:t>
            </a:r>
            <a:r>
              <a:rPr lang="en-US" baseline="0" dirty="0" smtClean="0"/>
              <a:t> </a:t>
            </a:r>
            <a:r>
              <a:rPr lang="en-US" baseline="0" dirty="0" err="1" smtClean="0"/>
              <a:t>Hoetjes</a:t>
            </a:r>
            <a:r>
              <a:rPr lang="en-US" baseline="0" dirty="0" smtClean="0"/>
              <a:t>, Mapping the market: a portfolio approach for informed deliberation of urban development strategies</a:t>
            </a:r>
          </a:p>
          <a:p>
            <a:r>
              <a:rPr lang="en-US" baseline="0" dirty="0" err="1" smtClean="0"/>
              <a:t>Yigitcanlar</a:t>
            </a:r>
            <a:r>
              <a:rPr lang="en-US" baseline="0" dirty="0" smtClean="0"/>
              <a:t>, Tan et al., Knowledge-based urban </a:t>
            </a:r>
            <a:r>
              <a:rPr lang="en-US" baseline="0" dirty="0" err="1" smtClean="0"/>
              <a:t>development:Planning</a:t>
            </a:r>
            <a:r>
              <a:rPr lang="en-US" baseline="0" dirty="0" smtClean="0"/>
              <a:t> and application in the information era</a:t>
            </a:r>
            <a:endParaRPr lang="en-US" dirty="0"/>
          </a:p>
        </p:txBody>
      </p:sp>
      <p:sp>
        <p:nvSpPr>
          <p:cNvPr id="4" name="Slide Number Placeholder 3"/>
          <p:cNvSpPr>
            <a:spLocks noGrp="1"/>
          </p:cNvSpPr>
          <p:nvPr>
            <p:ph type="sldNum" sz="quarter" idx="10"/>
          </p:nvPr>
        </p:nvSpPr>
        <p:spPr/>
        <p:txBody>
          <a:bodyPr/>
          <a:lstStyle/>
          <a:p>
            <a:fld id="{D2CEBB8A-A3E0-4F80-B0AF-855863ED4B2A}" type="slidenum">
              <a:rPr lang="en-US" smtClean="0"/>
              <a:pPr/>
              <a:t>9</a:t>
            </a:fld>
            <a:endParaRPr lang="en-US"/>
          </a:p>
        </p:txBody>
      </p:sp>
    </p:spTree>
    <p:extLst>
      <p:ext uri="{BB962C8B-B14F-4D97-AF65-F5344CB8AC3E}">
        <p14:creationId xmlns:p14="http://schemas.microsoft.com/office/powerpoint/2010/main" val="3467023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cs typeface="B Mitra" pitchFamily="2"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cs typeface="B Mitra" pitchFamily="2"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51D004F-307E-43D6-8838-C2BD02C21E7A}"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F347A-4730-4461-BF68-9CDBA46751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1D004F-307E-43D6-8838-C2BD02C21E7A}"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F347A-4730-4461-BF68-9CDBA46751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1D004F-307E-43D6-8838-C2BD02C21E7A}"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F347A-4730-4461-BF68-9CDBA46751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cs typeface="B Mitra" pitchFamily="2" charset="-78"/>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cs typeface="B Mitra" pitchFamily="2" charset="-78"/>
              </a:defRPr>
            </a:lvl1pPr>
            <a:lvl2pPr>
              <a:defRPr>
                <a:solidFill>
                  <a:schemeClr val="bg1"/>
                </a:solidFill>
                <a:cs typeface="B Mitra" pitchFamily="2" charset="-78"/>
              </a:defRPr>
            </a:lvl2pPr>
            <a:lvl3pPr>
              <a:defRPr>
                <a:solidFill>
                  <a:schemeClr val="bg1"/>
                </a:solidFill>
                <a:cs typeface="B Mitra" pitchFamily="2" charset="-78"/>
              </a:defRPr>
            </a:lvl3pPr>
            <a:lvl4pPr>
              <a:defRPr>
                <a:solidFill>
                  <a:schemeClr val="bg1"/>
                </a:solidFill>
                <a:cs typeface="B Mitra" pitchFamily="2" charset="-78"/>
              </a:defRPr>
            </a:lvl4pPr>
            <a:lvl5pPr>
              <a:defRPr>
                <a:solidFill>
                  <a:schemeClr val="bg1"/>
                </a:solidFill>
                <a:cs typeface="B Mitra"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51D004F-307E-43D6-8838-C2BD02C21E7A}"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F347A-4730-4461-BF68-9CDBA46751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1D004F-307E-43D6-8838-C2BD02C21E7A}"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F347A-4730-4461-BF68-9CDBA46751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1D004F-307E-43D6-8838-C2BD02C21E7A}" type="datetimeFigureOut">
              <a:rPr lang="en-US" smtClean="0"/>
              <a:pPr/>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F347A-4730-4461-BF68-9CDBA46751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1D004F-307E-43D6-8838-C2BD02C21E7A}" type="datetimeFigureOut">
              <a:rPr lang="en-US" smtClean="0"/>
              <a:pPr/>
              <a:t>3/11/2018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5F347A-4730-4461-BF68-9CDBA46751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1D004F-307E-43D6-8838-C2BD02C21E7A}" type="datetimeFigureOut">
              <a:rPr lang="en-US" smtClean="0"/>
              <a:pPr/>
              <a:t>3/11/2018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5F347A-4730-4461-BF68-9CDBA46751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D004F-307E-43D6-8838-C2BD02C21E7A}" type="datetimeFigureOut">
              <a:rPr lang="en-US" smtClean="0"/>
              <a:pPr/>
              <a:t>3/11/2018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5F347A-4730-4461-BF68-9CDBA46751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D004F-307E-43D6-8838-C2BD02C21E7A}" type="datetimeFigureOut">
              <a:rPr lang="en-US" smtClean="0"/>
              <a:pPr/>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F347A-4730-4461-BF68-9CDBA46751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D004F-307E-43D6-8838-C2BD02C21E7A}" type="datetimeFigureOut">
              <a:rPr lang="en-US" smtClean="0"/>
              <a:pPr/>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F347A-4730-4461-BF68-9CDBA46751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94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1D004F-307E-43D6-8838-C2BD02C21E7A}" type="datetimeFigureOut">
              <a:rPr lang="en-US" smtClean="0"/>
              <a:pPr/>
              <a:t>3/11/2018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F347A-4730-4461-BF68-9CDBA467513E}" type="slidenum">
              <a:rPr lang="en-US" smtClean="0"/>
              <a:pPr/>
              <a:t>‹#›</a:t>
            </a:fld>
            <a:endParaRPr lang="en-US"/>
          </a:p>
        </p:txBody>
      </p:sp>
      <p:sp>
        <p:nvSpPr>
          <p:cNvPr id="7" name="Rectangle 49"/>
          <p:cNvSpPr>
            <a:spLocks noChangeArrowheads="1"/>
          </p:cNvSpPr>
          <p:nvPr userDrawn="1"/>
        </p:nvSpPr>
        <p:spPr bwMode="auto">
          <a:xfrm>
            <a:off x="-201613" y="-76200"/>
            <a:ext cx="535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Verdana" panose="020B0604030504040204" pitchFamily="34" charset="0"/>
                <a:cs typeface="B Nazanin" panose="00000400000000000000" pitchFamily="2" charset="-78"/>
              </a:defRPr>
            </a:lvl1pPr>
            <a:lvl2pPr marL="742950" indent="-285750" algn="r" rtl="1">
              <a:defRPr>
                <a:solidFill>
                  <a:schemeClr val="tx1"/>
                </a:solidFill>
                <a:latin typeface="Verdana" panose="020B0604030504040204" pitchFamily="34" charset="0"/>
                <a:cs typeface="B Nazanin" panose="00000400000000000000" pitchFamily="2" charset="-78"/>
              </a:defRPr>
            </a:lvl2pPr>
            <a:lvl3pPr marL="1143000" indent="-228600" algn="r" rtl="1">
              <a:defRPr>
                <a:solidFill>
                  <a:schemeClr val="tx1"/>
                </a:solidFill>
                <a:latin typeface="Verdana" panose="020B0604030504040204" pitchFamily="34" charset="0"/>
                <a:cs typeface="B Nazanin" panose="00000400000000000000" pitchFamily="2" charset="-78"/>
              </a:defRPr>
            </a:lvl3pPr>
            <a:lvl4pPr marL="1600200" indent="-228600" algn="r" rtl="1">
              <a:defRPr>
                <a:solidFill>
                  <a:schemeClr val="tx1"/>
                </a:solidFill>
                <a:latin typeface="Verdana" panose="020B0604030504040204" pitchFamily="34" charset="0"/>
                <a:cs typeface="B Nazanin" panose="00000400000000000000" pitchFamily="2" charset="-78"/>
              </a:defRPr>
            </a:lvl4pPr>
            <a:lvl5pPr marL="2057400" indent="-228600" algn="r" rtl="1">
              <a:defRPr>
                <a:solidFill>
                  <a:schemeClr val="tx1"/>
                </a:solidFill>
                <a:latin typeface="Verdana" panose="020B0604030504040204" pitchFamily="34" charset="0"/>
                <a:cs typeface="B Nazanin" panose="00000400000000000000" pitchFamily="2" charset="-78"/>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9pPr>
          </a:lstStyle>
          <a:p>
            <a:pPr algn="ctr" rtl="0" eaLnBrk="1" hangingPunct="1"/>
            <a:r>
              <a:rPr lang="en-US" altLang="fa-IR" sz="2400" b="1" dirty="0">
                <a:solidFill>
                  <a:srgbClr val="FF0000"/>
                </a:solidFill>
                <a:latin typeface="Tahoma" panose="020B0604030504040204" pitchFamily="34" charset="0"/>
                <a:cs typeface="B Titr" panose="00000700000000000000" pitchFamily="2" charset="-78"/>
              </a:rPr>
              <a:t>@</a:t>
            </a:r>
            <a:r>
              <a:rPr lang="en-US" altLang="fa-IR" sz="2400" b="1" dirty="0" err="1">
                <a:solidFill>
                  <a:srgbClr val="FF0000"/>
                </a:solidFill>
                <a:latin typeface="Tahoma" panose="020B0604030504040204" pitchFamily="34" charset="0"/>
                <a:cs typeface="B Titr" panose="00000700000000000000" pitchFamily="2" charset="-78"/>
              </a:rPr>
              <a:t>PptBank</a:t>
            </a:r>
            <a:r>
              <a:rPr lang="en-US" altLang="fa-IR" sz="2400" b="1" dirty="0">
                <a:solidFill>
                  <a:srgbClr val="FF0000"/>
                </a:solidFill>
                <a:latin typeface="Tahoma" panose="020B0604030504040204" pitchFamily="34" charset="0"/>
                <a:cs typeface="B Titr" panose="00000700000000000000" pitchFamily="2" charset="-78"/>
              </a:rPr>
              <a:t> </a:t>
            </a:r>
            <a:r>
              <a:rPr lang="fa-IR" altLang="fa-IR" sz="2400" b="1" dirty="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tabnak.ir/fa/news/240227/%D9%BE%D8%B1%D9%88%DA%98%D9%87-%D8%A8%D8%B2%D8%B1%DA%AF%D8%B1%D8%A7%D9%87-%D9%86%D9%88%D8%A7%D8%A8-%D9%87%D9%86%D9%88%D8%B2-%D9%85%D8%B4%DA%A9%D9%84-%D8%AD%D9%82%D9%88%D9%82%DB%8C-%D8%AF%D8%A7%D8%B1%D8%AF" TargetMode="External"/><Relationship Id="rId2" Type="http://schemas.openxmlformats.org/officeDocument/2006/relationships/hyperlink" Target="http://www.magiran.com/nptoc.asp?mgID=2825&amp;Number=3806" TargetMode="External"/><Relationship Id="rId1" Type="http://schemas.openxmlformats.org/officeDocument/2006/relationships/slideLayout" Target="../slideLayouts/slideLayout2.xml"/><Relationship Id="rId4" Type="http://schemas.openxmlformats.org/officeDocument/2006/relationships/hyperlink" Target="http://www.donya-e-eqtesad.com/news/678775/"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civilica.com/Papers-URBANPLANING03=%D8%B3%D9%88%D9%85%DB%8C%D9%86-%DA%A9%D9%86%D9%81%D8%B1%D8%A7%D9%86%D8%B3-%D8%A8%D8%B1%D9%86%D8%A7%D9%85%D9%87-%D8%B1%DB%8C%D8%B2%DB%8C-%D9%88-%D9%85%D8%AF%DB%8C%D8%B1%DB%8C%D8%AA-%D8%B4%D9%87%D8%B1%DB%8C.html" TargetMode="External"/><Relationship Id="rId13" Type="http://schemas.openxmlformats.org/officeDocument/2006/relationships/hyperlink" Target="http://www.civilica.com/modules.php?name=PaperSearch&amp;queryWf=%D8%B9%D9%84%DB%8C%20%D8%A7%DA%A9%D8%A8%D8%B1&amp;queryWr=%D8%AA%D9%82%D9%88%D8%A7%DB%8C%DB%8C&amp;simoradv=ADV&amp;period=all&amp;ConfereceRes=1&amp;JournalRes=1" TargetMode="External"/><Relationship Id="rId18" Type="http://schemas.openxmlformats.org/officeDocument/2006/relationships/hyperlink" Target="http://www.civilica.com/modules.php?name=PaperSearch&amp;queryWf=%D8%A8%D9%87%D9%86%D8%A7%D8%B2&amp;queryWr=%D8%A7%D9%85%DB%8C%D9%86%20%D8%B2%D8%A7%D8%AF%D9%87&amp;simoradv=ADV&amp;period=all&amp;ConfereceRes=1&amp;JournalRes=1" TargetMode="External"/><Relationship Id="rId3" Type="http://schemas.openxmlformats.org/officeDocument/2006/relationships/hyperlink" Target="http://www.civilica.com/modules.php?name=PaperSearch&amp;queryWf=%D9%84%D8%B9%D9%84%D8%A7&amp;queryWr=%D8%AC%D9%87%D8%A7%D9%86%D8%B4%D8%A7%D9%87%D9%84%D9%88&amp;simoradv=ADV&amp;period=all&amp;ConfereceRes=1&amp;JournalRes=1" TargetMode="External"/><Relationship Id="rId7" Type="http://schemas.openxmlformats.org/officeDocument/2006/relationships/hyperlink" Target="http://www.civilica.com/modules.php?name=PaperSearch&amp;queryWf=%D8%B2%D9%87%D8%B1%D8%A7&amp;queryWr=%D8%B9%D8%B3%DA%AF%D8%B1%DB%8C%20%D8%B2%D8%A7%D8%AF%D9%87&amp;simoradv=ADV&amp;period=all&amp;ConfereceRes=1&amp;JournalRes=1" TargetMode="External"/><Relationship Id="rId12" Type="http://schemas.openxmlformats.org/officeDocument/2006/relationships/hyperlink" Target="http://www.civilica.com/modules.php?name=PaperSearch&amp;queryWf=%D9%85%D8%AD%D9%85%D8%AF%D8%B1%D8%B6%D8%A7&amp;queryWr=%D9%BE%D9%88%D8%B1%D8%AC%D8%B9%D9%81%D8%B1&amp;simoradv=ADV&amp;period=all&amp;ConfereceRes=1&amp;JournalRes=1" TargetMode="External"/><Relationship Id="rId17" Type="http://schemas.openxmlformats.org/officeDocument/2006/relationships/hyperlink" Target="http://www.civilica.com/Papers-DCEAEM01=%D8%A7%D9%88%D9%84%DB%8C%D9%86-%DA%A9%D9%86%D9%81%D8%B1%D8%A7%D9%86%D8%B3-%D8%B3%D8%B1%D8%A7%D8%B3%D8%B1%DB%8C-%D8%AA%D9%88%D8%B3%D8%B9%D9%87-%D9%85%D8%AD%D9%88%D8%B1%DB%8C-%D9%85%D9%87%D9%86%D8%AF%D8%B3%DB%8C-%D8%B9%D9%85%D8%B1%D8%A7%D9%86%D8%8C-%D9%85%D8%B9%D9%85%D8%A7%D8%B1%DB%8C%D8%8C-%D8%A8%D8%B1%D9%82-%D9%88-%D9%85%DA%A9%D8%A7%D9%86%DB%8C%DA%A9-%D8%A7%DB%8C%D8%B1%D8%A7%D9%86.html" TargetMode="External"/><Relationship Id="rId2" Type="http://schemas.openxmlformats.org/officeDocument/2006/relationships/hyperlink" Target="http://www.manzar-sj.com/issue_201_350_%D8%AF%D9%88%D8%B1%D9%87+4%D8%8C+%D8%B4%D9%85%D8%A7%D8%B1%D9%87+20%D8%8C+%D9%BE%D8%A7%DB%8C%DB%8C%D8%B2+1391.html" TargetMode="External"/><Relationship Id="rId16" Type="http://schemas.openxmlformats.org/officeDocument/2006/relationships/hyperlink" Target="http://www.civilica.com/modules.php?name=PaperSearch&amp;queryWf=%D8%B7%D8%A7%D9%87%D8%B1%D9%87&amp;queryWr=%D8%AA%D9%88%D9%BE%D8%A7%D9%84&amp;simoradv=ADV&amp;period=all&amp;ConfereceRes=1&amp;JournalRes=1" TargetMode="External"/><Relationship Id="rId20" Type="http://schemas.openxmlformats.org/officeDocument/2006/relationships/hyperlink" Target="http://www.civilica.com/JournalIssue-JR_MANZAR-6-27=%D9%81%D8%B5%D9%84%D9%86%D8%A7%D9%85%D9%87-%D9%85%D9%86%D8%B8%D8%B1.html" TargetMode="External"/><Relationship Id="rId1" Type="http://schemas.openxmlformats.org/officeDocument/2006/relationships/slideLayout" Target="../slideLayouts/slideLayout2.xml"/><Relationship Id="rId6" Type="http://schemas.openxmlformats.org/officeDocument/2006/relationships/hyperlink" Target="http://www.civilica.com/modules.php?name=PaperSearch&amp;queryWf=%D8%B2%D9%87%D8%B1%D8%A7&amp;queryWr=%D8%AE%D8%AF%D8%A7%DB%8C%DB%8C&amp;simoradv=ADV&amp;period=all&amp;ConfereceRes=1&amp;JournalRes=1" TargetMode="External"/><Relationship Id="rId11" Type="http://schemas.openxmlformats.org/officeDocument/2006/relationships/hyperlink" Target="http://www.civilica.com/Papers-IZEH01=%D8%A7%D9%88%D9%84%DB%8C%D9%86-%D9%87%D9%85%D8%A7%DB%8C%D8%B4-%D9%85%D9%86%D8%B7%D9%82%D9%87-%D8%A7%DB%8C-%D9%85%D8%B9%D9%85%D8%A7%D8%B1%DB%8C%D8%8C-%D9%85%D8%B9%D9%85%D8%A7%D8%B1%DB%8C-%D9%BE%D8%A7%DB%8C%D8%AF%D8%A7%D8%B1-%D9%88-%D8%B4%D9%87%D8%B1%D8%B3%D8%A7%D8%B2%DB%8C.html" TargetMode="External"/><Relationship Id="rId5" Type="http://schemas.openxmlformats.org/officeDocument/2006/relationships/hyperlink" Target="http://www.civilica.com/Papers-ICCAU01=%DA%A9%D9%86%D9%81%D8%B1%D8%A7%D9%86%D8%B3-%D8%A8%DB%8C%D9%86-%D8%A7%D9%84%D9%85%D9%84%D9%84%DB%8C-%D8%B9%D9%85%D8%B1%D8%A7%D9%86%D8%8C-%D9%85%D8%B9%D9%85%D8%A7%D8%B1%DB%8C-%D9%88-%D8%AA%D9%88%D8%B3%D8%B9%D9%87-%D9%BE%D8%A7%DB%8C%D8%AF%D8%A7%D8%B1-%D8%B4%D9%87%D8%B1%DB%8C.html" TargetMode="External"/><Relationship Id="rId15" Type="http://schemas.openxmlformats.org/officeDocument/2006/relationships/hyperlink" Target="http://www.civilica.com/modules.php?name=PaperSearch&amp;queryWf=%D9%85%D9%87%D8%B3%D8%A7&amp;queryWr=%D8%B3%D9%84%DB%8C%D9%85%DB%8C%D8%A7%D9%86%20%D8%B1%DB%8C%D8%B2%DB%8C&amp;simoradv=ADV&amp;period=all&amp;ConfereceRes=1&amp;JournalRes=1" TargetMode="External"/><Relationship Id="rId10" Type="http://schemas.openxmlformats.org/officeDocument/2006/relationships/hyperlink" Target="http://www.civilica.com/modules.php?name=PaperSearch&amp;queryWf=%D8%A2%D8%B1%D8%B4&amp;queryWr=%D9%81%D8%AA%D8%AD%20%D8%AC%D9%84%D8%A7%D9%84%DB%8C&amp;simoradv=ADV&amp;period=all&amp;ConfereceRes=1&amp;JournalRes=1" TargetMode="External"/><Relationship Id="rId19" Type="http://schemas.openxmlformats.org/officeDocument/2006/relationships/hyperlink" Target="http://www.civilica.com/Papers-SCT01=%D8%A7%D9%88%D9%84%DB%8C%D9%86-%D8%B3%D9%85%DB%8C%D9%86%D8%A7%D8%B1-%D8%B3%D8%A7%D8%AE%D8%AA-%D9%88-%D8%B3%D8%A7%D8%B2-%D8%AF%D8%B1-%D9%BE%D8%A7%DB%8C%D8%AA%D8%AE%D8%AA.html" TargetMode="External"/><Relationship Id="rId4" Type="http://schemas.openxmlformats.org/officeDocument/2006/relationships/hyperlink" Target="http://www.civilica.com/modules.php?name=PaperSearch&amp;queryWf=%D8%A7%D9%85%DB%8C%D8%B1&amp;queryWr=%DB%8C%D9%84%DA%86%DB%8C&amp;simoradv=ADV&amp;period=all&amp;ConfereceRes=1&amp;JournalRes=1" TargetMode="External"/><Relationship Id="rId9" Type="http://schemas.openxmlformats.org/officeDocument/2006/relationships/hyperlink" Target="http://www.civilica.com/modules.php?name=PaperSearch&amp;queryWf=%D8%AD%D9%85%DB%8C%D8%AF%D8%B1%D8%B6%D8%A7&amp;queryWr=%D8%B3%D8%B1%DB%8C%D8%B2%D8%AF%DB%8C&amp;simoradv=ADV&amp;period=all&amp;ConfereceRes=1&amp;JournalRes=1" TargetMode="External"/><Relationship Id="rId14" Type="http://schemas.openxmlformats.org/officeDocument/2006/relationships/hyperlink" Target="http://www.civilica.com/Papers-CSUD01=%D9%86%D8%AE%D8%B3%D8%AA%DB%8C%D9%86-%D9%87%D9%85%D8%A7%DB%8C%D8%B4-%D8%AA%D9%88%D8%B3%D8%B9%D9%87-%D8%B4%D9%87%D8%B1%DB%8C-%D9%BE%D8%A7%DB%8C%D8%AF%D8%A7%D8%B1.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b="1" dirty="0" smtClean="0">
                <a:solidFill>
                  <a:srgbClr val="E52E09"/>
                </a:solidFill>
                <a:effectLst>
                  <a:outerShdw blurRad="38100" dist="38100" dir="2700000" algn="tl">
                    <a:srgbClr val="000000">
                      <a:alpha val="43137"/>
                    </a:srgbClr>
                  </a:outerShdw>
                </a:effectLst>
              </a:rPr>
              <a:t>آموزش شهرسازی: از شناخت تا مداخله</a:t>
            </a:r>
            <a:endParaRPr lang="en-US" b="1" dirty="0">
              <a:solidFill>
                <a:srgbClr val="E52E09"/>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4038600"/>
            <a:ext cx="6400800" cy="1828800"/>
          </a:xfrm>
        </p:spPr>
        <p:txBody>
          <a:bodyPr/>
          <a:lstStyle/>
          <a:p>
            <a:r>
              <a:rPr lang="fa-IR" dirty="0" smtClean="0"/>
              <a:t>زهرا اهری</a:t>
            </a:r>
          </a:p>
          <a:p>
            <a:endParaRPr lang="fa-IR" b="1" dirty="0" smtClean="0"/>
          </a:p>
          <a:p>
            <a:r>
              <a:rPr lang="fa-IR" dirty="0" smtClean="0">
                <a:solidFill>
                  <a:schemeClr val="tx2">
                    <a:lumMod val="20000"/>
                    <a:lumOff val="80000"/>
                  </a:schemeClr>
                </a:solidFill>
              </a:rPr>
              <a:t>آذر 1394</a:t>
            </a:r>
          </a:p>
          <a:p>
            <a:endParaRPr lang="en-US" dirty="0">
              <a:solidFill>
                <a:schemeClr val="tx2">
                  <a:lumMod val="20000"/>
                  <a:lumOff val="8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onaka.jpg"/>
          <p:cNvPicPr>
            <a:picLocks noGrp="1" noChangeAspect="1"/>
          </p:cNvPicPr>
          <p:nvPr>
            <p:ph idx="1"/>
          </p:nvPr>
        </p:nvPicPr>
        <p:blipFill>
          <a:blip r:embed="rId2" cstate="print"/>
          <a:stretch>
            <a:fillRect/>
          </a:stretch>
        </p:blipFill>
        <p:spPr>
          <a:xfrm>
            <a:off x="1219200" y="0"/>
            <a:ext cx="6706943" cy="6858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ارزیابی چرخه تولید دانش در ایران:</a:t>
            </a:r>
            <a:br>
              <a:rPr lang="fa-IR" dirty="0" smtClean="0"/>
            </a:br>
            <a:r>
              <a:rPr lang="fa-IR" dirty="0" smtClean="0"/>
              <a:t>تجربه نواب    </a:t>
            </a:r>
            <a:endParaRPr lang="en-US" dirty="0"/>
          </a:p>
        </p:txBody>
      </p:sp>
      <p:sp>
        <p:nvSpPr>
          <p:cNvPr id="6" name="Content Placeholder 5"/>
          <p:cNvSpPr>
            <a:spLocks noGrp="1"/>
          </p:cNvSpPr>
          <p:nvPr>
            <p:ph idx="1"/>
          </p:nvPr>
        </p:nvSpPr>
        <p:spPr>
          <a:xfrm>
            <a:off x="4114800" y="1600200"/>
            <a:ext cx="4572000" cy="4525963"/>
          </a:xfrm>
        </p:spPr>
        <p:txBody>
          <a:bodyPr/>
          <a:lstStyle/>
          <a:p>
            <a:pPr algn="just" rtl="1"/>
            <a:r>
              <a:rPr lang="fa-IR" dirty="0" smtClean="0"/>
              <a:t>کشیده شدن بزرگراه نواب در چارچوب طرح جامع تهران 1348</a:t>
            </a:r>
          </a:p>
          <a:p>
            <a:pPr algn="just" rtl="1"/>
            <a:r>
              <a:rPr lang="fa-IR" dirty="0" smtClean="0"/>
              <a:t>از سال 1369 در دستور کار شهرداری تهران قرار گرفت.</a:t>
            </a:r>
            <a:endParaRPr lang="en-US" dirty="0"/>
          </a:p>
        </p:txBody>
      </p:sp>
      <p:pic>
        <p:nvPicPr>
          <p:cNvPr id="8" name="Picture 4" descr="untitled"/>
          <p:cNvPicPr>
            <a:picLocks noChangeAspect="1" noChangeArrowheads="1"/>
          </p:cNvPicPr>
          <p:nvPr/>
        </p:nvPicPr>
        <p:blipFill>
          <a:blip r:embed="rId2" cstate="print"/>
          <a:stretch>
            <a:fillRect/>
          </a:stretch>
        </p:blipFill>
        <p:spPr>
          <a:xfrm>
            <a:off x="304800" y="1182814"/>
            <a:ext cx="3581400" cy="534524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ارزیابی چرخه تولید دانش: تجربه نواب</a:t>
            </a:r>
            <a:endParaRPr lang="en-US" dirty="0"/>
          </a:p>
        </p:txBody>
      </p:sp>
      <p:sp>
        <p:nvSpPr>
          <p:cNvPr id="3" name="Content Placeholder 2"/>
          <p:cNvSpPr>
            <a:spLocks noGrp="1"/>
          </p:cNvSpPr>
          <p:nvPr>
            <p:ph idx="1"/>
          </p:nvPr>
        </p:nvSpPr>
        <p:spPr/>
        <p:txBody>
          <a:bodyPr/>
          <a:lstStyle/>
          <a:p>
            <a:pPr algn="r" rtl="1"/>
            <a:r>
              <a:rPr lang="fa-IR" dirty="0" smtClean="0"/>
              <a:t>9 مقاله علمی پژوهشی، یک کتاب و چندین یادداشت و مقاله ترویجی در نقد و ارزیابی طرح نواب</a:t>
            </a:r>
          </a:p>
          <a:p>
            <a:pPr lvl="0" algn="r" rtl="1"/>
            <a:r>
              <a:rPr lang="fa-IR" dirty="0" smtClean="0"/>
              <a:t>، بیش از هفت پایان نامه کارشناسی ارشد و دکتری درباره طرح نواب نوشته شده است.</a:t>
            </a:r>
            <a:endParaRPr lang="en-US" dirty="0" smtClean="0"/>
          </a:p>
          <a:p>
            <a:pPr algn="r" rtl="1"/>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fa-IR" dirty="0" smtClean="0"/>
              <a:t>ارزیابی چرخه تولید دانش: تجربه نواب</a:t>
            </a:r>
            <a:endParaRPr lang="en-US" dirty="0"/>
          </a:p>
        </p:txBody>
      </p:sp>
      <p:sp>
        <p:nvSpPr>
          <p:cNvPr id="3" name="Content Placeholder 2"/>
          <p:cNvSpPr>
            <a:spLocks noGrp="1"/>
          </p:cNvSpPr>
          <p:nvPr>
            <p:ph idx="1"/>
          </p:nvPr>
        </p:nvSpPr>
        <p:spPr/>
        <p:txBody>
          <a:bodyPr>
            <a:normAutofit fontScale="92500" lnSpcReduction="20000"/>
          </a:bodyPr>
          <a:lstStyle/>
          <a:p>
            <a:pPr lvl="1" algn="just" rtl="1"/>
            <a:r>
              <a:rPr lang="fa-IR" dirty="0" smtClean="0"/>
              <a:t>کتاب «ارزیابی طرح نواب و پیامدهای آن» ارزیابی جامع اثرات طرح از ابعاد مختلف کالبدی- زیست محیطی، اقتصادی، اجتمای و مدیریتی</a:t>
            </a:r>
          </a:p>
          <a:p>
            <a:pPr lvl="1" algn="just" rtl="1"/>
            <a:r>
              <a:rPr lang="fa-IR" dirty="0" smtClean="0"/>
              <a:t>آثار دیگر شامل مباحث زیر:</a:t>
            </a:r>
          </a:p>
          <a:p>
            <a:pPr lvl="1" algn="just" rtl="1">
              <a:buFont typeface="Arial" pitchFamily="34" charset="0"/>
              <a:buChar char="•"/>
            </a:pPr>
            <a:r>
              <a:rPr lang="fa-IR" dirty="0" smtClean="0"/>
              <a:t>کیفیت محیط مسکونی و رضایتمندی از آن</a:t>
            </a:r>
            <a:endParaRPr lang="en-US" sz="2400" dirty="0" smtClean="0"/>
          </a:p>
          <a:p>
            <a:pPr lvl="1" algn="just" rtl="1">
              <a:buFont typeface="Arial" pitchFamily="34" charset="0"/>
              <a:buChar char="•"/>
            </a:pPr>
            <a:r>
              <a:rPr lang="fa-IR" dirty="0" smtClean="0"/>
              <a:t>حس مکان</a:t>
            </a:r>
            <a:endParaRPr lang="en-US" sz="2400" dirty="0" smtClean="0"/>
          </a:p>
          <a:p>
            <a:pPr lvl="1" algn="just" rtl="1">
              <a:buFont typeface="Arial" pitchFamily="34" charset="0"/>
              <a:buChar char="•"/>
            </a:pPr>
            <a:r>
              <a:rPr lang="fa-IR" dirty="0" smtClean="0"/>
              <a:t>هویت بصری مکان</a:t>
            </a:r>
            <a:endParaRPr lang="en-US" sz="2400" dirty="0" smtClean="0"/>
          </a:p>
          <a:p>
            <a:pPr lvl="1" algn="just" rtl="1">
              <a:buFont typeface="Arial" pitchFamily="34" charset="0"/>
              <a:buChar char="•"/>
            </a:pPr>
            <a:r>
              <a:rPr lang="fa-IR" dirty="0" smtClean="0"/>
              <a:t>جرم خیزی</a:t>
            </a:r>
            <a:endParaRPr lang="en-US" sz="2400" dirty="0" smtClean="0"/>
          </a:p>
          <a:p>
            <a:pPr lvl="1" algn="just" rtl="1">
              <a:buFont typeface="Arial" pitchFamily="34" charset="0"/>
              <a:buChar char="•"/>
            </a:pPr>
            <a:r>
              <a:rPr lang="fa-IR" dirty="0" smtClean="0"/>
              <a:t>فرایند طراحی شهری</a:t>
            </a:r>
            <a:endParaRPr lang="en-US" sz="2400" dirty="0" smtClean="0"/>
          </a:p>
          <a:p>
            <a:pPr lvl="1" algn="just" rtl="1">
              <a:buFont typeface="Arial" pitchFamily="34" charset="0"/>
              <a:buChar char="•"/>
            </a:pPr>
            <a:r>
              <a:rPr lang="fa-IR" dirty="0" smtClean="0"/>
              <a:t>تراکم</a:t>
            </a:r>
            <a:endParaRPr lang="en-US" sz="2400" dirty="0" smtClean="0"/>
          </a:p>
          <a:p>
            <a:pPr lvl="1" algn="just" rtl="1">
              <a:buFont typeface="Arial" pitchFamily="34" charset="0"/>
              <a:buChar char="•"/>
            </a:pPr>
            <a:r>
              <a:rPr lang="fa-IR" dirty="0" smtClean="0"/>
              <a:t>علل و پیامدهای اقتصادی و مدیریتی طرح های توسعه</a:t>
            </a:r>
            <a:endParaRPr lang="en-US" sz="2400" dirty="0" smtClean="0"/>
          </a:p>
          <a:p>
            <a:pPr rtl="1"/>
            <a:r>
              <a:rPr lang="fa-IR" dirty="0" smtClean="0"/>
              <a:t> </a:t>
            </a:r>
            <a:endParaRPr lang="en-US" dirty="0" smtClean="0"/>
          </a:p>
          <a:p>
            <a:pPr algn="r" rtl="1"/>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a-IR" dirty="0" smtClean="0"/>
              <a:t>ارزیابی چرخه تولید دانش: تجربه نواب</a:t>
            </a:r>
            <a:endParaRPr lang="en-US" dirty="0"/>
          </a:p>
        </p:txBody>
      </p:sp>
      <p:sp>
        <p:nvSpPr>
          <p:cNvPr id="3" name="Content Placeholder 2"/>
          <p:cNvSpPr>
            <a:spLocks noGrp="1"/>
          </p:cNvSpPr>
          <p:nvPr>
            <p:ph idx="1"/>
          </p:nvPr>
        </p:nvSpPr>
        <p:spPr>
          <a:solidFill>
            <a:schemeClr val="accent1"/>
          </a:solidFill>
        </p:spPr>
        <p:txBody>
          <a:bodyPr>
            <a:normAutofit fontScale="70000" lnSpcReduction="20000"/>
          </a:bodyPr>
          <a:lstStyle/>
          <a:p>
            <a:pPr algn="just" rtl="1"/>
            <a:r>
              <a:rPr lang="fa-IR" dirty="0" smtClean="0"/>
              <a:t>الف) یادداشت‌ها و گزارش‌ها</a:t>
            </a:r>
            <a:endParaRPr lang="en-US" dirty="0" smtClean="0"/>
          </a:p>
          <a:p>
            <a:pPr lvl="0" algn="just" rtl="1"/>
            <a:r>
              <a:rPr lang="fa-IR" dirty="0" smtClean="0"/>
              <a:t>نواب یکی از حساس‌ترین درس های مدیریت شهری در ایران است/ سایت رسمی سازمان نوسازی شهر تهران؛ گزارش نشست تخصصی بررسی پروژه نواب 26 دی 90</a:t>
            </a:r>
            <a:endParaRPr lang="en-US" dirty="0" smtClean="0"/>
          </a:p>
          <a:p>
            <a:pPr lvl="0" algn="just" rtl="1"/>
            <a:r>
              <a:rPr lang="fa-IR" dirty="0" smtClean="0"/>
              <a:t>جامعه شناسان و اقتصاد دانان مطرح کردند: نواب؛ اشتباهي که نبايد تکرار شود/ سایت مطالعات شهری ایران وابسته به انجمن جامعه شناسی ایران؛ 15 آبان 1389</a:t>
            </a:r>
            <a:endParaRPr lang="en-US" dirty="0" smtClean="0"/>
          </a:p>
          <a:p>
            <a:pPr lvl="0" algn="just" rtl="1"/>
            <a:r>
              <a:rPr lang="fa-IR" dirty="0" smtClean="0"/>
              <a:t>خطاي بزرگ در آزمون بزرگراه نواب، معصومه ايماني، روزنامه ايران، </a:t>
            </a:r>
            <a:r>
              <a:rPr lang="fa-IR" dirty="0" smtClean="0">
                <a:hlinkClick r:id="rId2"/>
              </a:rPr>
              <a:t>شماره 3806</a:t>
            </a:r>
            <a:r>
              <a:rPr lang="fa-IR" dirty="0" smtClean="0"/>
              <a:t>، صفحه 16 (شهری)،</a:t>
            </a:r>
            <a:r>
              <a:rPr lang="en-US" dirty="0" smtClean="0"/>
              <a:t> </a:t>
            </a:r>
            <a:r>
              <a:rPr lang="fa-IR" dirty="0" smtClean="0"/>
              <a:t>17 آذر 1386</a:t>
            </a:r>
            <a:endParaRPr lang="en-US" dirty="0" smtClean="0"/>
          </a:p>
          <a:p>
            <a:pPr lvl="0" algn="just" rtl="1"/>
            <a:r>
              <a:rPr lang="fa-IR" dirty="0" smtClean="0">
                <a:hlinkClick r:id="rId3"/>
              </a:rPr>
              <a:t>پروژه بزرگراه نواب هنوز مشکل حقوقی دارد</a:t>
            </a:r>
            <a:r>
              <a:rPr lang="fa-IR" dirty="0" smtClean="0"/>
              <a:t>، خبرگزاری تابناک، 4 اردیبهشت 1391</a:t>
            </a:r>
            <a:endParaRPr lang="en-US" dirty="0" smtClean="0"/>
          </a:p>
          <a:p>
            <a:pPr lvl="0" algn="just" rtl="1"/>
            <a:r>
              <a:rPr lang="fa-IR" dirty="0" smtClean="0">
                <a:hlinkClick r:id="rId4"/>
              </a:rPr>
              <a:t>خانه‌هایی ارزان در قلب تهران</a:t>
            </a:r>
            <a:r>
              <a:rPr lang="fa-IR" dirty="0" smtClean="0"/>
              <a:t>: گزارش دنیای اقتصاد از مسکن نواب، روزنامه دنیای اقتصاد، 30 خرداد 1386</a:t>
            </a:r>
            <a:endParaRPr lang="en-US" dirty="0" smtClean="0"/>
          </a:p>
          <a:p>
            <a:pPr lvl="0" algn="just" rtl="1"/>
            <a:r>
              <a:rPr lang="fa-IR" dirty="0" smtClean="0"/>
              <a:t>چرا جامعه‌شناسان نواب را شکست‌خورده مي‌دانند؟، روزنامه شرق، شماره ۲۲۷۱</a:t>
            </a:r>
            <a:r>
              <a:rPr lang="en-US" dirty="0" smtClean="0"/>
              <a:t> – </a:t>
            </a:r>
            <a:r>
              <a:rPr lang="fa-IR" dirty="0" smtClean="0"/>
              <a:t>20 فروردین 94</a:t>
            </a:r>
            <a:endParaRPr lang="en-US" dirty="0" smtClean="0"/>
          </a:p>
          <a:p>
            <a:pPr lvl="0" algn="just" rtl="1"/>
            <a:r>
              <a:rPr lang="fa-IR" dirty="0" smtClean="0"/>
              <a:t>طرح نواب: نمونه زیانمندی سیاست تعدیل ساختاری در توسعه شهری، فریبرز رییس دانا، نشریه معماری ایران، شماره 9</a:t>
            </a: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ارزیابی چرخه تولید دانش: تجربه نواب</a:t>
            </a:r>
            <a:endParaRPr lang="en-US" dirty="0"/>
          </a:p>
        </p:txBody>
      </p:sp>
      <p:sp>
        <p:nvSpPr>
          <p:cNvPr id="3" name="Content Placeholder 2"/>
          <p:cNvSpPr>
            <a:spLocks noGrp="1"/>
          </p:cNvSpPr>
          <p:nvPr>
            <p:ph idx="1"/>
          </p:nvPr>
        </p:nvSpPr>
        <p:spPr>
          <a:xfrm>
            <a:off x="457200" y="1143000"/>
            <a:ext cx="8458200" cy="5334000"/>
          </a:xfrm>
          <a:solidFill>
            <a:schemeClr val="accent1"/>
          </a:solidFill>
        </p:spPr>
        <p:txBody>
          <a:bodyPr>
            <a:noAutofit/>
          </a:bodyPr>
          <a:lstStyle/>
          <a:p>
            <a:pPr algn="just" rtl="1"/>
            <a:r>
              <a:rPr lang="fa-IR" sz="1400" b="1" dirty="0" smtClean="0">
                <a:solidFill>
                  <a:srgbClr val="C00000"/>
                </a:solidFill>
              </a:rPr>
              <a:t>ب) مقالات ترویجی و مقالات ارائه شده در همایش‌ها</a:t>
            </a:r>
            <a:endParaRPr lang="en-US" sz="1400" b="1" dirty="0" smtClean="0">
              <a:solidFill>
                <a:srgbClr val="C00000"/>
              </a:solidFill>
            </a:endParaRPr>
          </a:p>
          <a:p>
            <a:pPr lvl="0" algn="just" rtl="1"/>
            <a:r>
              <a:rPr lang="fa-IR" sz="1400" dirty="0" smtClean="0"/>
              <a:t>تحلیل و بررسی طرح نواب(منطقه 10) با رویکرد تجربیات کشورهای دیگر، تایماز لاریمیان</a:t>
            </a:r>
            <a:r>
              <a:rPr lang="en-US" sz="1400" dirty="0" smtClean="0"/>
              <a:t> </a:t>
            </a:r>
            <a:r>
              <a:rPr lang="fa-IR" sz="1400" dirty="0" smtClean="0"/>
              <a:t>، محمدرضا درودی، محمدجواد غلامی، </a:t>
            </a:r>
            <a:r>
              <a:rPr lang="en-US" sz="1400" dirty="0" smtClean="0"/>
              <a:t> </a:t>
            </a:r>
            <a:r>
              <a:rPr lang="fa-IR" sz="1400" dirty="0" smtClean="0"/>
              <a:t>همایش شهروندان و تعلق اجتماعی، ۱۳۸۹</a:t>
            </a:r>
            <a:endParaRPr lang="en-US" sz="1400" dirty="0" smtClean="0"/>
          </a:p>
          <a:p>
            <a:pPr lvl="0" algn="just" rtl="1"/>
            <a:r>
              <a:rPr lang="fa-IR" sz="1400" dirty="0" smtClean="0"/>
              <a:t>ارزیابی نمای بزرگراه نواب، سمانه یار احمدی، مجله علمی ترویجی منظر، </a:t>
            </a:r>
            <a:r>
              <a:rPr lang="fa-IR" sz="1400" dirty="0" smtClean="0">
                <a:hlinkClick r:id="rId2"/>
              </a:rPr>
              <a:t>دوره 4، شماره 20</a:t>
            </a:r>
            <a:r>
              <a:rPr lang="fa-IR" sz="1400" dirty="0" smtClean="0"/>
              <a:t>، پاییز 1391، صفحه 82-85 </a:t>
            </a:r>
            <a:r>
              <a:rPr lang="en-US" sz="1400" dirty="0" smtClean="0"/>
              <a:t> </a:t>
            </a:r>
          </a:p>
          <a:p>
            <a:pPr lvl="0" algn="just" rtl="1"/>
            <a:r>
              <a:rPr lang="fa-IR" sz="1400" dirty="0" smtClean="0"/>
              <a:t>ديدگاه هاي حاكم بر طرح بزرگراه نواب، محمد سالاری، فصل‌نامه هفت شهر، شماره 15 و 16، سال هفتم، بهار و تابستان 1383</a:t>
            </a:r>
            <a:endParaRPr lang="en-US" sz="1400" dirty="0" smtClean="0"/>
          </a:p>
          <a:p>
            <a:pPr lvl="0" algn="just" rtl="1"/>
            <a:r>
              <a:rPr lang="fa-IR" sz="1400" dirty="0" smtClean="0"/>
              <a:t>بررسی عوامل موثر بر کاهش کیفیت محیط شهری، مجتبی رفیعیان و زهرا عسگری زاده، فصلنامه مطالعات مدیریت شهری، سال اول، پیش شماره سوم، زمستان 1388</a:t>
            </a:r>
            <a:endParaRPr lang="en-US" sz="1400" dirty="0" smtClean="0"/>
          </a:p>
          <a:p>
            <a:pPr lvl="0" algn="just" rtl="1"/>
            <a:r>
              <a:rPr lang="fa-IR" sz="1400" dirty="0" smtClean="0"/>
              <a:t>پیاده رو جایگاهی برای حضور شهروندان (بررسی موردی: پیاده روی خیابان نواب تهران)، حسین مدی، زهرا عطاری، اولین همایش ملی جغرافیا، شهرسازی و توسعه پایدار، 1392</a:t>
            </a:r>
            <a:endParaRPr lang="en-US" sz="1400" dirty="0" smtClean="0"/>
          </a:p>
          <a:p>
            <a:pPr lvl="0" algn="just" rtl="1"/>
            <a:r>
              <a:rPr lang="fa-IR" sz="1400" dirty="0" smtClean="0"/>
              <a:t>ارزیابی میزان پایداری سکونت وسنجه های موثربرآن درمحدوده نوسازی شده نمونه موردی طرح نواب، </a:t>
            </a:r>
            <a:r>
              <a:rPr lang="fa-IR" sz="1400" dirty="0" smtClean="0">
                <a:hlinkClick r:id="rId3" tooltip="جستجوی مقالاتی که توسط &quot;لعلا جهانشاهلو&quot; نوشته شده است، توجه کنید که جستجو بر اساس نام و نام خانوادگی است و ممکن است دقیقا همان فرد را نشان ندهد."/>
              </a:rPr>
              <a:t>لعلا جهانشاهلو</a:t>
            </a:r>
            <a:r>
              <a:rPr lang="en-US" sz="1400" dirty="0" smtClean="0"/>
              <a:t> </a:t>
            </a:r>
            <a:r>
              <a:rPr lang="fa-IR" sz="1400" dirty="0" smtClean="0"/>
              <a:t>و </a:t>
            </a:r>
            <a:r>
              <a:rPr lang="en-US" sz="1400" dirty="0" smtClean="0"/>
              <a:t> </a:t>
            </a:r>
            <a:r>
              <a:rPr lang="fa-IR" sz="1400" dirty="0" smtClean="0">
                <a:hlinkClick r:id="rId4" tooltip="جستجوی مقالاتی که توسط &quot;امیر یلچی&quot; نوشته شده است، توجه کنید که جستجو بر اساس نام و نام خانوادگی است و ممکن است دقیقا همان فرد را نشان ندهد."/>
              </a:rPr>
              <a:t>امیر یلچی</a:t>
            </a:r>
            <a:r>
              <a:rPr lang="en-US" sz="1400" dirty="0" smtClean="0"/>
              <a:t> </a:t>
            </a:r>
            <a:r>
              <a:rPr lang="fa-IR" sz="1400" dirty="0" smtClean="0"/>
              <a:t>، </a:t>
            </a:r>
            <a:r>
              <a:rPr lang="en-US" sz="1400" dirty="0" smtClean="0"/>
              <a:t> </a:t>
            </a:r>
            <a:r>
              <a:rPr lang="fa-IR" sz="1400" dirty="0" smtClean="0">
                <a:hlinkClick r:id="rId5" tooltip="مجموعه مقالات کنفرانس بین المللی عمران، معماری و توسعه پایدار شهری"/>
              </a:rPr>
              <a:t>کنفرانس بین المللی عمران، معماری و توسعه پایدار شهری</a:t>
            </a:r>
            <a:r>
              <a:rPr lang="fa-IR" sz="1400" dirty="0" smtClean="0"/>
              <a:t>، ۱۳۹۲</a:t>
            </a:r>
            <a:endParaRPr lang="en-US" sz="1400" dirty="0" smtClean="0"/>
          </a:p>
          <a:p>
            <a:pPr lvl="0" algn="just" rtl="1"/>
            <a:r>
              <a:rPr lang="fa-IR" sz="1400" dirty="0" smtClean="0"/>
              <a:t>ارزیابی میزان عدم رضایت ساکنان محله ی نواب تهران از ارزشهای کیفیت محیط شهری، </a:t>
            </a:r>
            <a:r>
              <a:rPr lang="en-US" sz="1400" dirty="0" smtClean="0"/>
              <a:t> </a:t>
            </a:r>
            <a:r>
              <a:rPr lang="fa-IR" sz="1400" dirty="0" smtClean="0">
                <a:hlinkClick r:id="rId6" tooltip="جستجوی مقالاتی که توسط &quot;زهرا خدایی&quot; نوشته شده است، توجه کنید که جستجو بر اساس نام و نام خانوادگی است و ممکن است دقیقا همان فرد را نشان ندهد."/>
              </a:rPr>
              <a:t>زهرا خدایی</a:t>
            </a:r>
            <a:r>
              <a:rPr lang="en-US" sz="1400" dirty="0" smtClean="0"/>
              <a:t> </a:t>
            </a:r>
            <a:r>
              <a:rPr lang="fa-IR" sz="1400" dirty="0" smtClean="0"/>
              <a:t> و </a:t>
            </a:r>
            <a:r>
              <a:rPr lang="fa-IR" sz="1400" dirty="0" smtClean="0">
                <a:hlinkClick r:id="rId7" tooltip="جستجوی مقالاتی که توسط &quot;زهرا عسگری زاده&quot; نوشته شده است، توجه کنید که جستجو بر اساس نام و نام خانوادگی است و ممکن است دقیقا همان فرد را نشان ندهد."/>
              </a:rPr>
              <a:t>زهرا عسگری زاده</a:t>
            </a:r>
            <a:r>
              <a:rPr lang="fa-IR" sz="1400" dirty="0" smtClean="0"/>
              <a:t>، </a:t>
            </a:r>
            <a:r>
              <a:rPr lang="fa-IR" sz="1400" dirty="0" smtClean="0">
                <a:hlinkClick r:id="rId8" tooltip="مجموعه مقالات سومین کنفرانس برنامه ریزی و مدیریت شهری"/>
              </a:rPr>
              <a:t>سومین کنفرانس برنامه ریزی و مدیریت شهری</a:t>
            </a:r>
            <a:r>
              <a:rPr lang="fa-IR" sz="1400" dirty="0" smtClean="0"/>
              <a:t>، ۱۳۹۰</a:t>
            </a:r>
            <a:endParaRPr lang="en-US" sz="1400" dirty="0" smtClean="0"/>
          </a:p>
          <a:p>
            <a:pPr lvl="0" algn="just" rtl="1"/>
            <a:r>
              <a:rPr lang="fa-IR" sz="1400" dirty="0" smtClean="0"/>
              <a:t>بررسی تحقق پذیری توسعه پایداردر بهسازی بافت های فرسوده شهری با تاکید برمشارکت مردمی با استفاده ازفرآیند تحلیل سلسله مراتبی</a:t>
            </a:r>
            <a:r>
              <a:rPr lang="en-US" sz="1400" dirty="0" smtClean="0"/>
              <a:t> AHP </a:t>
            </a:r>
            <a:r>
              <a:rPr lang="fa-IR" sz="1400" dirty="0" smtClean="0"/>
              <a:t>نمونه موردی محله خانی آبادونواب شهر تهران، </a:t>
            </a:r>
            <a:r>
              <a:rPr lang="fa-IR" sz="1400" dirty="0" smtClean="0">
                <a:hlinkClick r:id="rId9" tooltip="جستجوی مقالاتی که توسط &quot;حمیدرضا سریزدی&quot; نوشته شده است، توجه کنید که جستجو بر اساس نام و نام خانوادگی است و ممکن است دقیقا همان فرد را نشان ندهد."/>
              </a:rPr>
              <a:t>حمیدرضا سریزدی</a:t>
            </a:r>
            <a:r>
              <a:rPr lang="fa-IR" sz="1400" dirty="0" smtClean="0"/>
              <a:t>، </a:t>
            </a:r>
            <a:r>
              <a:rPr lang="fa-IR" sz="1400" dirty="0" smtClean="0">
                <a:hlinkClick r:id="rId10" tooltip="جستجوی مقالاتی که توسط &quot;آرش فتح جلالی&quot; نوشته شده است، توجه کنید که جستجو بر اساس نام و نام خانوادگی است و ممکن است دقیقا همان فرد را نشان ندهد."/>
              </a:rPr>
              <a:t>آرش فتح جلالی</a:t>
            </a:r>
            <a:r>
              <a:rPr lang="fa-IR" sz="1400" dirty="0" smtClean="0"/>
              <a:t>، </a:t>
            </a:r>
            <a:r>
              <a:rPr lang="fa-IR" sz="1400" dirty="0" smtClean="0">
                <a:hlinkClick r:id="rId11" tooltip="مجموعه مقالات اولین همایش منطقه ای معماری، معماری پایدار و شهرسازی"/>
              </a:rPr>
              <a:t>اولین همایش منطقه ای معماری، معماری پایدار و شهرسازی</a:t>
            </a:r>
            <a:r>
              <a:rPr lang="fa-IR" sz="1400" dirty="0" smtClean="0"/>
              <a:t>، 1392</a:t>
            </a:r>
            <a:endParaRPr lang="en-US" sz="1400" dirty="0" smtClean="0"/>
          </a:p>
          <a:p>
            <a:pPr lvl="0" algn="just" rtl="1"/>
            <a:r>
              <a:rPr lang="fa-IR" sz="1400" dirty="0" smtClean="0"/>
              <a:t>بررسی نقش سرمایه اجتماعی در فرایند توسعه پایدار اجتماعات محلی نمونه مورد مطالعه: محله نواب تهران، </a:t>
            </a:r>
            <a:r>
              <a:rPr lang="en-US" sz="1400" dirty="0" smtClean="0"/>
              <a:t> </a:t>
            </a:r>
            <a:r>
              <a:rPr lang="fa-IR" sz="1400" dirty="0" smtClean="0">
                <a:hlinkClick r:id="rId6" tooltip="جستجوی مقالاتی که توسط &quot;زهرا خدایی&quot; نوشته شده است، توجه کنید که جستجو بر اساس نام و نام خانوادگی است و ممکن است دقیقا همان فرد را نشان ندهد."/>
              </a:rPr>
              <a:t>زهرا خدایی</a:t>
            </a:r>
            <a:r>
              <a:rPr lang="fa-IR" sz="1400" dirty="0" smtClean="0"/>
              <a:t>، </a:t>
            </a:r>
            <a:r>
              <a:rPr lang="en-US" sz="1400" dirty="0" smtClean="0"/>
              <a:t> </a:t>
            </a:r>
            <a:r>
              <a:rPr lang="fa-IR" sz="1400" dirty="0" smtClean="0">
                <a:hlinkClick r:id="rId12" tooltip="جستجوی مقالاتی که توسط &quot;محمدرضا پورجعفر&quot; نوشته شده است، توجه کنید که جستجو بر اساس نام و نام خانوادگی است و ممکن است دقیقا همان فرد را نشان ندهد."/>
              </a:rPr>
              <a:t>محمدرضا پورجعفر</a:t>
            </a:r>
            <a:r>
              <a:rPr lang="fa-IR" sz="1400" dirty="0" smtClean="0"/>
              <a:t>، </a:t>
            </a:r>
            <a:r>
              <a:rPr lang="fa-IR" sz="1400" dirty="0" smtClean="0">
                <a:hlinkClick r:id="rId13" tooltip="جستجوی مقالاتی که توسط &quot;علی اکبر تقوایی&quot; نوشته شده است، توجه کنید که جستجو بر اساس نام و نام خانوادگی است و ممکن است دقیقا همان فرد را نشان ندهد."/>
              </a:rPr>
              <a:t>علی اکبر تقوایی</a:t>
            </a:r>
            <a:r>
              <a:rPr lang="fa-IR" sz="1400" dirty="0" smtClean="0"/>
              <a:t>،</a:t>
            </a:r>
            <a:r>
              <a:rPr lang="en-US" sz="1400" dirty="0" smtClean="0"/>
              <a:t> </a:t>
            </a:r>
            <a:r>
              <a:rPr lang="fa-IR" sz="1400" dirty="0" smtClean="0">
                <a:hlinkClick r:id="rId14" tooltip="مجموعه مقالات نخستین همایش توسعه شهری پایدار"/>
              </a:rPr>
              <a:t>نخستین همایش توسعه شهری پایدار</a:t>
            </a:r>
            <a:r>
              <a:rPr lang="fa-IR" sz="1400" dirty="0" smtClean="0"/>
              <a:t>، 1389</a:t>
            </a:r>
            <a:endParaRPr lang="en-US" sz="1400" dirty="0" smtClean="0"/>
          </a:p>
          <a:p>
            <a:pPr lvl="0" algn="just" rtl="1"/>
            <a:r>
              <a:rPr lang="fa-IR" sz="1400" dirty="0" smtClean="0"/>
              <a:t>تحلیل و ارزیابی بهسازی بافت فرسوده نمونه موردی پروژه نواب تهران، </a:t>
            </a:r>
            <a:r>
              <a:rPr lang="fa-IR" sz="1400" dirty="0" smtClean="0">
                <a:hlinkClick r:id="rId15" tooltip="جستجوی مقالاتی که توسط &quot;مهسا سلیمیان ریزی&quot; نوشته شده است، توجه کنید که جستجو بر اساس نام و نام خانوادگی است و ممکن است دقیقا همان فرد را نشان ندهد."/>
              </a:rPr>
              <a:t>مهسا سلیمیان ریزی</a:t>
            </a:r>
            <a:r>
              <a:rPr lang="fa-IR" sz="1400" dirty="0" smtClean="0"/>
              <a:t>، </a:t>
            </a:r>
            <a:r>
              <a:rPr lang="fa-IR" sz="1400" dirty="0" smtClean="0">
                <a:hlinkClick r:id="rId16" tooltip="جستجوی مقالاتی که توسط &quot;طاهره توپال&quot; نوشته شده است، توجه کنید که جستجو بر اساس نام و نام خانوادگی است و ممکن است دقیقا همان فرد را نشان ندهد."/>
              </a:rPr>
              <a:t>طاهره توپال</a:t>
            </a:r>
            <a:r>
              <a:rPr lang="fa-IR" sz="1400" dirty="0" smtClean="0"/>
              <a:t>، </a:t>
            </a:r>
            <a:r>
              <a:rPr lang="en-US" sz="1400" dirty="0" smtClean="0"/>
              <a:t> </a:t>
            </a:r>
            <a:r>
              <a:rPr lang="fa-IR" sz="1400" dirty="0" smtClean="0">
                <a:hlinkClick r:id="rId17" tooltip="مجموعه مقالات اولین کنفرانس سراسری توسعه محوری مهندسی عمران، معماری، برق و مکانیک ایران"/>
              </a:rPr>
              <a:t>اولین کنفرانس سراسری توسعه محوری مهندسی عمران، معماری، برق و مکانیک ایران</a:t>
            </a:r>
            <a:r>
              <a:rPr lang="fa-IR" sz="1400" dirty="0" smtClean="0"/>
              <a:t>، ۱۳۹۳</a:t>
            </a:r>
            <a:endParaRPr lang="en-US" sz="1400" dirty="0" smtClean="0"/>
          </a:p>
          <a:p>
            <a:pPr lvl="0" algn="just" rtl="1"/>
            <a:r>
              <a:rPr lang="fa-IR" sz="1400" dirty="0" smtClean="0"/>
              <a:t>معضلات افزایش تراکم در بافتهای فرسوده شهری، </a:t>
            </a:r>
            <a:r>
              <a:rPr lang="fa-IR" sz="1400" dirty="0" smtClean="0">
                <a:hlinkClick r:id="rId18" tooltip="جستجوی مقالاتی که توسط &quot;بهناز امین زاده&quot; نوشته شده است، توجه کنید که جستجو بر اساس نام و نام خانوادگی است و ممکن است دقیقا همان فرد را نشان ندهد."/>
              </a:rPr>
              <a:t>بهناز امین زاده</a:t>
            </a:r>
            <a:r>
              <a:rPr lang="en-US" sz="1400" dirty="0" smtClean="0"/>
              <a:t> </a:t>
            </a:r>
            <a:r>
              <a:rPr lang="fa-IR" sz="1400" dirty="0" smtClean="0"/>
              <a:t>، </a:t>
            </a:r>
            <a:r>
              <a:rPr lang="fa-IR" sz="1400" dirty="0" smtClean="0">
                <a:hlinkClick r:id="rId19" tooltip="مجموعه مقالات اولین سمینار ساخت و ساز در پایتخت"/>
              </a:rPr>
              <a:t>اولین سمینار ساخت و ساز در پایتخت</a:t>
            </a:r>
            <a:r>
              <a:rPr lang="fa-IR" sz="1400" dirty="0" smtClean="0"/>
              <a:t>، 1381</a:t>
            </a:r>
            <a:endParaRPr lang="en-US" sz="1400" dirty="0" smtClean="0"/>
          </a:p>
          <a:p>
            <a:pPr lvl="0" algn="just" rtl="1"/>
            <a:r>
              <a:rPr lang="fa-IR" sz="1400" dirty="0" smtClean="0"/>
              <a:t>نسبت هویت با نوسازی شهر- تجربیات نوسازی معاصر از دید هویت شهری، محمود تیموری، </a:t>
            </a:r>
            <a:r>
              <a:rPr lang="fa-IR" sz="1400" dirty="0" smtClean="0">
                <a:hlinkClick r:id="rId20" tooltip="مقالات فصلنامه منظر"/>
              </a:rPr>
              <a:t>فصلنامه منظر، دوره</a:t>
            </a:r>
            <a:r>
              <a:rPr lang="fa-IR" sz="1400" dirty="0" smtClean="0"/>
              <a:t> 6: 27</a:t>
            </a:r>
            <a:endParaRPr lang="en-US" sz="1400" dirty="0" smtClean="0"/>
          </a:p>
          <a:p>
            <a:pPr algn="r" rtl="1"/>
            <a:endParaRPr 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fa-IR" dirty="0" smtClean="0"/>
              <a:t>ارزیابی چرخه تولید دانش: تجربه نواب</a:t>
            </a:r>
            <a:endParaRPr lang="en-US" dirty="0"/>
          </a:p>
        </p:txBody>
      </p:sp>
      <p:sp>
        <p:nvSpPr>
          <p:cNvPr id="3" name="Content Placeholder 2"/>
          <p:cNvSpPr>
            <a:spLocks noGrp="1"/>
          </p:cNvSpPr>
          <p:nvPr>
            <p:ph idx="1"/>
          </p:nvPr>
        </p:nvSpPr>
        <p:spPr>
          <a:xfrm>
            <a:off x="228600" y="1143000"/>
            <a:ext cx="8686800" cy="5715000"/>
          </a:xfrm>
          <a:solidFill>
            <a:schemeClr val="accent1"/>
          </a:solidFill>
        </p:spPr>
        <p:txBody>
          <a:bodyPr>
            <a:normAutofit fontScale="32500" lnSpcReduction="20000"/>
          </a:bodyPr>
          <a:lstStyle/>
          <a:p>
            <a:pPr algn="just" rtl="1"/>
            <a:r>
              <a:rPr lang="fa-IR" sz="6000" b="1" dirty="0" smtClean="0">
                <a:solidFill>
                  <a:srgbClr val="C00000"/>
                </a:solidFill>
              </a:rPr>
              <a:t>ج) مقالات علمی پژوهشی</a:t>
            </a:r>
            <a:endParaRPr lang="en-US" sz="6000" b="1" dirty="0" smtClean="0">
              <a:solidFill>
                <a:srgbClr val="C00000"/>
              </a:solidFill>
            </a:endParaRPr>
          </a:p>
          <a:p>
            <a:pPr lvl="0" algn="just" rtl="1"/>
            <a:r>
              <a:rPr lang="fa-IR" sz="6000" dirty="0" smtClean="0"/>
              <a:t>سنجش میزان رضایتمندی سکونتی ساکنان محله نواب، مجتبی رفیعیان، علی عسگری، زهرا عسگری زاده، پژوهشهای جغرافیایی، شماره 67، بهار 88 </a:t>
            </a:r>
            <a:endParaRPr lang="en-US" sz="6000" dirty="0" smtClean="0"/>
          </a:p>
          <a:p>
            <a:pPr lvl="0" algn="just" rtl="1"/>
            <a:r>
              <a:rPr lang="fa-IR" sz="6000" dirty="0" smtClean="0"/>
              <a:t> ارزیابی میزان کیفیت مجتمع‌های سکونتی با تاکید بر رویکرد رضایتمندی در محله نواب، مجتبی رفیعیان، زهرا عسگری زاده، علی عسگری، فصلنامه مدرس علوم انسانی، دوره 14، شماره 1، بهار 1389</a:t>
            </a:r>
            <a:endParaRPr lang="en-US" sz="6000" dirty="0" smtClean="0"/>
          </a:p>
          <a:p>
            <a:pPr lvl="0" algn="just" rtl="1"/>
            <a:r>
              <a:rPr lang="fa-IR" sz="6000" dirty="0" smtClean="0"/>
              <a:t>تاثیر نوسازی شهری فن گرا بر ایجاد حس لامکانی، مطالعه موردی پروژه نواب، حسین شکوئی، جلال تبریزی، نشریه مدرس، دوره 7، شماره 2، تابستان 82</a:t>
            </a:r>
            <a:endParaRPr lang="en-US" sz="6000" dirty="0" smtClean="0"/>
          </a:p>
          <a:p>
            <a:pPr lvl="0" algn="just" rtl="1"/>
            <a:r>
              <a:rPr lang="fa-IR" sz="6000" dirty="0" smtClean="0"/>
              <a:t>ارزیابی زیبایی و هویت مکان، بهناز امین‌زاده، نشریه هویت شهر، سال 5، شماره 7، پاییز و زمستان 89</a:t>
            </a:r>
            <a:endParaRPr lang="en-US" sz="6000" dirty="0" smtClean="0"/>
          </a:p>
          <a:p>
            <a:pPr lvl="0" algn="just" rtl="1"/>
            <a:r>
              <a:rPr lang="fa-IR" sz="6000" dirty="0" smtClean="0"/>
              <a:t> بررسی تاثیر کاربری اراضی شهری در شکل گیری الگوهای فضایی بزهکاری، مطالعه موردی: منطقه 17 شهرداری تهران، پژوهشهای جعرافیای انسانی؛ فرانک سیف الدینی، محسن کلانتری، سجاد احمدی، دوره 46، شماره 1، بهار 93</a:t>
            </a:r>
            <a:endParaRPr lang="en-US" sz="6000" dirty="0" smtClean="0"/>
          </a:p>
          <a:p>
            <a:pPr lvl="0" algn="just" rtl="1"/>
            <a:r>
              <a:rPr lang="fa-IR" sz="6000" dirty="0" smtClean="0"/>
              <a:t> طراحی شهری در ایران: نگرشی نو، سیدحسین بحرینی و بهناز امین زاده هنرهای زیبا، شماره 26؛ تابستان 85</a:t>
            </a:r>
            <a:endParaRPr lang="en-US" sz="6000" dirty="0" smtClean="0"/>
          </a:p>
          <a:p>
            <a:pPr lvl="0" algn="just" rtl="1"/>
            <a:r>
              <a:rPr lang="fa-IR" sz="6000" dirty="0" smtClean="0"/>
              <a:t>نارضایتی از مکان پیرامون بافتهای بازسازی شده نمونه موردی: بافت مسکونی پیرامون خیابان شهید نواب صفوی، محمدتقی پیربابایی، اسلام کرمی، مدیریت شهری، شماره 27، بهار وتابستان 90</a:t>
            </a:r>
            <a:endParaRPr lang="en-US" sz="6000" dirty="0" smtClean="0"/>
          </a:p>
          <a:p>
            <a:pPr lvl="0" algn="just" rtl="1"/>
            <a:r>
              <a:rPr lang="fa-IR" sz="6000" dirty="0" smtClean="0"/>
              <a:t>سنجش ارزش‌های محیطی تاثیرگذار در انتخاب واحدهای مسکونی ساکنین نواب با استفاده از روش انتخاب تجربی، مجتبی رفیعیان، علی عسگری، زهرا عسگری زاده، نشریه بین المللی علوم مهندسی دانشگاه علم و صنعت، ویژه نامه مهندسی معماری و شهرسازی، جلد 19، شماره 6، سال 1387، صفحه 22-13</a:t>
            </a:r>
            <a:endParaRPr lang="en-US" sz="6000" dirty="0" smtClean="0"/>
          </a:p>
          <a:p>
            <a:pPr lvl="0" algn="just" rtl="1"/>
            <a:r>
              <a:rPr lang="fa-IR" sz="6000" dirty="0" smtClean="0"/>
              <a:t>نواب تحلیل یک طرح شهری، سیروس صبوری رضا و گیسو قائم، نشریه صفه، شماره 29، سال 1378</a:t>
            </a:r>
            <a:endParaRPr lang="en-US" sz="6000" dirty="0" smtClean="0"/>
          </a:p>
          <a:p>
            <a:pPr algn="just" rtl="1"/>
            <a:r>
              <a:rPr lang="fa-IR" sz="6000" dirty="0" smtClean="0"/>
              <a:t> </a:t>
            </a:r>
            <a:endParaRPr lang="en-US" sz="6000" dirty="0" smtClean="0"/>
          </a:p>
          <a:p>
            <a:pPr algn="just" rtl="1"/>
            <a:endParaRPr lang="en-US" sz="4500" dirty="0" smtClean="0"/>
          </a:p>
          <a:p>
            <a:pPr algn="r" rtl="1"/>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ارزیابی چرخه تولید دانش: تجربه نواب</a:t>
            </a:r>
            <a:endParaRPr lang="en-US" dirty="0"/>
          </a:p>
        </p:txBody>
      </p:sp>
      <p:sp>
        <p:nvSpPr>
          <p:cNvPr id="3" name="Content Placeholder 2"/>
          <p:cNvSpPr>
            <a:spLocks noGrp="1"/>
          </p:cNvSpPr>
          <p:nvPr>
            <p:ph idx="1"/>
          </p:nvPr>
        </p:nvSpPr>
        <p:spPr>
          <a:xfrm>
            <a:off x="457200" y="1295400"/>
            <a:ext cx="8382000" cy="5181600"/>
          </a:xfrm>
          <a:solidFill>
            <a:schemeClr val="accent1"/>
          </a:solidFill>
        </p:spPr>
        <p:txBody>
          <a:bodyPr>
            <a:normAutofit fontScale="40000" lnSpcReduction="20000"/>
          </a:bodyPr>
          <a:lstStyle/>
          <a:p>
            <a:pPr algn="just" rtl="1"/>
            <a:r>
              <a:rPr lang="fa-IR" dirty="0" smtClean="0"/>
              <a:t> </a:t>
            </a:r>
            <a:endParaRPr lang="en-US" dirty="0" smtClean="0"/>
          </a:p>
          <a:p>
            <a:pPr algn="just" rtl="1"/>
            <a:r>
              <a:rPr lang="fa-IR" sz="4500" b="1" dirty="0" smtClean="0">
                <a:solidFill>
                  <a:srgbClr val="C00000"/>
                </a:solidFill>
              </a:rPr>
              <a:t>د) پایان‌نامه‌ها</a:t>
            </a:r>
            <a:endParaRPr lang="en-US" sz="4500" b="1" dirty="0" smtClean="0">
              <a:solidFill>
                <a:srgbClr val="C00000"/>
              </a:solidFill>
            </a:endParaRPr>
          </a:p>
          <a:p>
            <a:pPr lvl="0" algn="just" rtl="1"/>
            <a:r>
              <a:rPr lang="fa-IR" sz="4000" dirty="0" smtClean="0"/>
              <a:t>بازسازی بافت حاشیه نواب و مرکز  فرهنگی تفریحی واقع در  آن، شهاب حیدری فاروقی، استاد راهنما ایرج کلانتری، دانشگاه آزاد اسلامی، واحد تهران مرکزی، دانشکده هنر و معماری، گروه معماری، 1385</a:t>
            </a:r>
            <a:endParaRPr lang="en-US" sz="4000" dirty="0" smtClean="0"/>
          </a:p>
          <a:p>
            <a:pPr lvl="0" algn="just" rtl="1"/>
            <a:r>
              <a:rPr lang="fa-IR" sz="4000" dirty="0" smtClean="0"/>
              <a:t>طراحی محله بریانک در مجاورت اتوبان نواب با تاکید بر هویت بخشی به بافت مسکونی، حامد مسعودیان، استاد راهنما علیرضا عینی فر، دانشگاه بین المللی امام خمینی قزوین، 1382</a:t>
            </a:r>
            <a:endParaRPr lang="en-US" sz="4000" dirty="0" smtClean="0"/>
          </a:p>
          <a:p>
            <a:pPr lvl="0" algn="just" rtl="1"/>
            <a:r>
              <a:rPr lang="fa-IR" sz="4000" dirty="0" smtClean="0"/>
              <a:t>بررسی میزان موفقیت نواب (77-67)، جاوید اعلا استاد، استاد راهنما آزیتا رجبی، دانشگاه آزاد اسلامی، واحد تهران مرکزی، مرکز تحصیلات تکمیلی (میرداماد)، 1381</a:t>
            </a:r>
            <a:endParaRPr lang="en-US" sz="4000" dirty="0" smtClean="0"/>
          </a:p>
          <a:p>
            <a:pPr lvl="0" algn="just" rtl="1"/>
            <a:r>
              <a:rPr lang="fa-IR" sz="4000" dirty="0" smtClean="0"/>
              <a:t>بررسی کیفیت محیط بازسازی شده شهری و میزان رضایتمندی ساکنین در این مناطق، نمونه موردی: نواب؛ لیلا صارمی، استاد راهنمای علیرضا بندرآباد، دانشگاه آزاد اسلامی، واحد تهران مرکزی، دانشکده هنر و معماری، گروه شهرسازی، 1389</a:t>
            </a:r>
            <a:endParaRPr lang="en-US" sz="4000" dirty="0" smtClean="0"/>
          </a:p>
          <a:p>
            <a:pPr lvl="0" algn="just" rtl="1"/>
            <a:r>
              <a:rPr lang="fa-IR" sz="4000" dirty="0" smtClean="0"/>
              <a:t>بررسی و تببین نقش فضاهای جمعی در ارتقا کیفیت زندگی شهری و محیط‌های سکونتی (مطالعات موردی محلات نواب و نارمک)، وحید بیگدلی راد، استاد راهنما ناصر براتی، دانشگاه بین المللی امام خمینی، دانشکده معماری و شهرسازی، 1389</a:t>
            </a:r>
            <a:endParaRPr lang="en-US" sz="4000" dirty="0" smtClean="0"/>
          </a:p>
          <a:p>
            <a:pPr lvl="0" algn="just" rtl="1"/>
            <a:r>
              <a:rPr lang="fa-IR" sz="4000" dirty="0" smtClean="0"/>
              <a:t>تاثیر نوسازی بر ایجاد حس لامکانی، مطالعه مورد پروژه نواب تهران، جلال تبریزی، استاد راهنمای حسین شکوئی، دانشگاه تربیت مدرس، 1382</a:t>
            </a:r>
            <a:endParaRPr lang="en-US" sz="4000" dirty="0" smtClean="0"/>
          </a:p>
          <a:p>
            <a:pPr lvl="0" algn="just" rtl="1"/>
            <a:r>
              <a:rPr lang="fa-IR" sz="4000" dirty="0" smtClean="0"/>
              <a:t>سنجش میزان کیفیت محیط در بافت فرسوده بازسازی شده شهری (نمونه موردی: پروژه نواب)، زهرا عسگری زاده، استاد راهنما محتبی رفیعیان، دانشگاه تربیت مدرس، 1387</a:t>
            </a:r>
            <a:endParaRPr lang="en-US" sz="4000" dirty="0" smtClean="0"/>
          </a:p>
          <a:p>
            <a:pPr lvl="0" algn="just" rtl="1"/>
            <a:r>
              <a:rPr lang="fa-IR" sz="4000" dirty="0" smtClean="0"/>
              <a:t>احساس امنیت در نواب و پسکرانه‌هایش، نغمه سلیمی، دانشگاه شهید بهشتی، 1383</a:t>
            </a:r>
            <a:endParaRPr lang="en-US" sz="4000" dirty="0" smtClean="0"/>
          </a:p>
          <a:p>
            <a:pPr algn="just" rtl="1"/>
            <a:r>
              <a:rPr lang="fa-IR" sz="4000" dirty="0" smtClean="0"/>
              <a:t> </a:t>
            </a:r>
            <a:endParaRPr lang="en-US" sz="4000" dirty="0" smtClean="0"/>
          </a:p>
          <a:p>
            <a:pPr algn="just" rtl="1"/>
            <a:r>
              <a:rPr lang="fa-IR" sz="4500" b="1" dirty="0" smtClean="0">
                <a:solidFill>
                  <a:srgbClr val="C00000"/>
                </a:solidFill>
              </a:rPr>
              <a:t>ه) کتابها</a:t>
            </a:r>
            <a:endParaRPr lang="en-US" sz="4500" b="1" dirty="0" smtClean="0">
              <a:solidFill>
                <a:srgbClr val="C00000"/>
              </a:solidFill>
            </a:endParaRPr>
          </a:p>
          <a:p>
            <a:pPr lvl="0" algn="just" rtl="1"/>
            <a:r>
              <a:rPr lang="fa-IR" sz="4000" dirty="0" smtClean="0"/>
              <a:t>کتاب ارزیابی طرح نواب و پیامدهای آن، گیتی اعتماد و همکاران (مهندسین مشاور طرح و معماری)، نشر معانی، 1392</a:t>
            </a:r>
            <a:endParaRPr lang="en-US" sz="4000" dirty="0" smtClean="0"/>
          </a:p>
          <a:p>
            <a:pPr algn="r" rtl="1"/>
            <a:endParaRPr lang="en-US" sz="4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ارزیابی چرخه تولید دانش: تجربه نواب</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pPr algn="r" rtl="1"/>
            <a:r>
              <a:rPr lang="fa-IR" dirty="0" smtClean="0"/>
              <a:t>ارزیابی طرح نواب از مناظر مختلف کالبدی، اقتصادی، اجتماعی و مدیریتی و تحقیق در ابعاد مختلف آن</a:t>
            </a:r>
          </a:p>
          <a:p>
            <a:pPr algn="r" rtl="1"/>
            <a:r>
              <a:rPr lang="fa-IR" dirty="0" smtClean="0"/>
              <a:t>دانشورانی از حوزه های مختلف دانش در تولید دانش ضمنی و سپس مفهومی و سیستماتیک مرتبط با این موضوع سهیم بوده اند. متخصصانی از حوزه جغرافیای شهری، اقتصاد شهری، برنامه ریزی شهری، طراحی شهری، جامعه شناسی شهری و... در مورد تجربه نواب و نتایج آن مقاله و کتاب نوشته اند</a:t>
            </a:r>
          </a:p>
          <a:p>
            <a:pPr algn="r" rtl="1"/>
            <a:r>
              <a:rPr lang="fa-IR" dirty="0" smtClean="0"/>
              <a:t> مطالعات انجام شده در حوزه های مختلف دانش بر روی تجربه نواب نتایج متفاوتی عرضه می کند و هیچ گونه بررسی تحلیلی برای یکپارچه سازی دانش در این حوزه انجام نشده است</a:t>
            </a:r>
          </a:p>
          <a:p>
            <a:pPr algn="r" rtl="1"/>
            <a:r>
              <a:rPr lang="fa-IR" dirty="0" smtClean="0"/>
              <a:t>دانش مفهومی و سیستماتیک مرتبط با مبانی متفاوتی شکل گرفته است.</a:t>
            </a:r>
          </a:p>
          <a:p>
            <a:pPr algn="r" rtl="1"/>
            <a:r>
              <a:rPr lang="fa-IR" dirty="0" smtClean="0"/>
              <a:t>چارچوب نظری برای مداخلات عملی بعدی فراهم نشده است</a:t>
            </a:r>
          </a:p>
          <a:p>
            <a:pPr algn="r" rtl="1"/>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ارزیابی چرخه تولید دانش: تجربه نواب</a:t>
            </a:r>
            <a:endParaRPr lang="en-US" dirty="0"/>
          </a:p>
        </p:txBody>
      </p:sp>
      <p:sp>
        <p:nvSpPr>
          <p:cNvPr id="3" name="Content Placeholder 2"/>
          <p:cNvSpPr>
            <a:spLocks noGrp="1"/>
          </p:cNvSpPr>
          <p:nvPr>
            <p:ph idx="1"/>
          </p:nvPr>
        </p:nvSpPr>
        <p:spPr/>
        <p:txBody>
          <a:bodyPr>
            <a:normAutofit fontScale="92500" lnSpcReduction="10000"/>
          </a:bodyPr>
          <a:lstStyle/>
          <a:p>
            <a:pPr algn="just" rtl="1"/>
            <a:r>
              <a:rPr lang="fa-IR" dirty="0" smtClean="0"/>
              <a:t>الف ـ چه نوع روابطی بین تسهیل آمد و شد در مقیاس شهری و وضعیت موجود شهری باید جست؟</a:t>
            </a:r>
            <a:endParaRPr lang="en-US" dirty="0" smtClean="0"/>
          </a:p>
          <a:p>
            <a:pPr algn="just" rtl="1"/>
            <a:r>
              <a:rPr lang="fa-IR" dirty="0" smtClean="0"/>
              <a:t>ب ـ رابطه بین انسان و فضا در معبرهای شهری به چه ترتیب تعریف می شود؟ انسانی کردن این رابطه کجا و به چه ترتیب اولویت می یابد؟</a:t>
            </a:r>
            <a:endParaRPr lang="en-US" dirty="0" smtClean="0"/>
          </a:p>
          <a:p>
            <a:pPr algn="just" rtl="1"/>
            <a:r>
              <a:rPr lang="fa-IR" dirty="0" smtClean="0"/>
              <a:t>ج ـ مفهوم ساختن مکان در توسعه های درون شهری چیست؟ نسبت بین ساختن «مکان جدید» و ساکنان «مکان موجود» چگونه تعریف می شود؟</a:t>
            </a:r>
            <a:endParaRPr lang="en-US" dirty="0" smtClean="0"/>
          </a:p>
          <a:p>
            <a:pPr algn="just" rtl="1"/>
            <a:r>
              <a:rPr lang="fa-IR" dirty="0" smtClean="0"/>
              <a:t>د ـ در طرح های توسعه شهری اولویت با خرد ابزاری برای مداخله در شهر است یا مسائل محتوایی مثل حق مردم به شهر؟ یا باید مصالحه ای بین این دو برقرار کرد؟ چگونه؟</a:t>
            </a:r>
            <a:endParaRPr lang="en-US" dirty="0" smtClean="0"/>
          </a:p>
          <a:p>
            <a:pPr algn="r" rtl="1"/>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شهر چیست؟</a:t>
            </a:r>
            <a:endParaRPr lang="en-US" dirty="0"/>
          </a:p>
        </p:txBody>
      </p:sp>
      <p:pic>
        <p:nvPicPr>
          <p:cNvPr id="7" name="Content Placeholder 6" descr="438356.png"/>
          <p:cNvPicPr>
            <a:picLocks noGrp="1" noChangeAspect="1"/>
          </p:cNvPicPr>
          <p:nvPr>
            <p:ph idx="1"/>
          </p:nvPr>
        </p:nvPicPr>
        <p:blipFill>
          <a:blip r:embed="rId2" cstate="print"/>
          <a:stretch>
            <a:fillRect/>
          </a:stretch>
        </p:blipFill>
        <p:spPr>
          <a:xfrm>
            <a:off x="0" y="1066800"/>
            <a:ext cx="9108055" cy="6073934"/>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چرخه تولید دانش</a:t>
            </a:r>
            <a:endParaRPr lang="en-US" dirty="0"/>
          </a:p>
        </p:txBody>
      </p:sp>
      <p:sp>
        <p:nvSpPr>
          <p:cNvPr id="3" name="Content Placeholder 2"/>
          <p:cNvSpPr>
            <a:spLocks noGrp="1"/>
          </p:cNvSpPr>
          <p:nvPr>
            <p:ph idx="1"/>
          </p:nvPr>
        </p:nvSpPr>
        <p:spPr/>
        <p:txBody>
          <a:bodyPr>
            <a:normAutofit/>
          </a:bodyPr>
          <a:lstStyle/>
          <a:p>
            <a:pPr algn="r" rtl="1"/>
            <a:r>
              <a:rPr lang="fa-IR" sz="4800" dirty="0" smtClean="0"/>
              <a:t>نیاز به توليد دانش مفهومی و سيستماتيک لازم برای عمل حرفه ای</a:t>
            </a:r>
          </a:p>
          <a:p>
            <a:pPr algn="r" rtl="1"/>
            <a:r>
              <a:rPr lang="fa-IR" sz="4800" dirty="0" smtClean="0"/>
              <a:t>نياز به مطالعات شهری</a:t>
            </a:r>
          </a:p>
          <a:p>
            <a:pPr algn="r" rtl="1"/>
            <a:r>
              <a:rPr lang="fa-IR" sz="4800" dirty="0" smtClean="0"/>
              <a:t>نياز به روش های میان رشته ای</a:t>
            </a:r>
            <a:endParaRPr lang="en-US" sz="4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ماهیت میان رشته ای شهرسازی</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شهرسازی:  پیوند معرفت با کنش</a:t>
            </a:r>
            <a:r>
              <a:rPr lang="en-US" dirty="0" smtClean="0"/>
              <a:t/>
            </a:r>
            <a:br>
              <a:rPr lang="en-US" dirty="0" smtClean="0"/>
            </a:br>
            <a:endParaRPr lang="en-US" dirty="0"/>
          </a:p>
        </p:txBody>
      </p:sp>
      <p:pic>
        <p:nvPicPr>
          <p:cNvPr id="4" name="Content Placeholder 3" descr="slide_26.jpg"/>
          <p:cNvPicPr>
            <a:picLocks noGrp="1" noChangeAspect="1"/>
          </p:cNvPicPr>
          <p:nvPr>
            <p:ph idx="1"/>
          </p:nvPr>
        </p:nvPicPr>
        <p:blipFill>
          <a:blip r:embed="rId2" cstate="print"/>
          <a:stretch>
            <a:fillRect/>
          </a:stretch>
        </p:blipFill>
        <p:spPr>
          <a:xfrm>
            <a:off x="838201" y="990600"/>
            <a:ext cx="7563908" cy="5672931"/>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از داده تا شناخت</a:t>
            </a:r>
            <a:endParaRPr lang="en-US" dirty="0"/>
          </a:p>
        </p:txBody>
      </p:sp>
      <p:sp>
        <p:nvSpPr>
          <p:cNvPr id="3" name="Content Placeholder 2"/>
          <p:cNvSpPr>
            <a:spLocks noGrp="1"/>
          </p:cNvSpPr>
          <p:nvPr>
            <p:ph idx="1"/>
          </p:nvPr>
        </p:nvSpPr>
        <p:spPr/>
        <p:txBody>
          <a:bodyPr>
            <a:normAutofit fontScale="85000" lnSpcReduction="10000"/>
          </a:bodyPr>
          <a:lstStyle/>
          <a:p>
            <a:pPr algn="r" rtl="1"/>
            <a:r>
              <a:rPr lang="fa-IR" sz="4400" b="1" dirty="0" smtClean="0">
                <a:solidFill>
                  <a:srgbClr val="E52E09"/>
                </a:solidFill>
              </a:rPr>
              <a:t>داده(</a:t>
            </a:r>
            <a:r>
              <a:rPr lang="en-US" b="1" dirty="0" smtClean="0">
                <a:solidFill>
                  <a:srgbClr val="E52E09"/>
                </a:solidFill>
                <a:latin typeface="Times New Roman" pitchFamily="18" charset="0"/>
                <a:cs typeface="Times New Roman" pitchFamily="18" charset="0"/>
              </a:rPr>
              <a:t>Data</a:t>
            </a:r>
            <a:r>
              <a:rPr lang="fa-IR" sz="4400" b="1" dirty="0" smtClean="0">
                <a:solidFill>
                  <a:srgbClr val="E52E09"/>
                </a:solidFill>
              </a:rPr>
              <a:t>): </a:t>
            </a:r>
            <a:r>
              <a:rPr lang="fa-IR" sz="4400" dirty="0" smtClean="0"/>
              <a:t>فاکت ها و اعداد یا سمبل های تفسیر نشده </a:t>
            </a:r>
          </a:p>
          <a:p>
            <a:pPr algn="r" rtl="1"/>
            <a:r>
              <a:rPr lang="fa-IR" sz="4400" b="1" dirty="0" smtClean="0">
                <a:solidFill>
                  <a:srgbClr val="E52E09"/>
                </a:solidFill>
              </a:rPr>
              <a:t>اطلاعات(</a:t>
            </a:r>
            <a:r>
              <a:rPr lang="en-US" b="1" dirty="0" smtClean="0">
                <a:solidFill>
                  <a:srgbClr val="E52E09"/>
                </a:solidFill>
                <a:latin typeface="Times New Roman" pitchFamily="18" charset="0"/>
                <a:cs typeface="Times New Roman" pitchFamily="18" charset="0"/>
              </a:rPr>
              <a:t>Information</a:t>
            </a:r>
            <a:r>
              <a:rPr lang="fa-IR" sz="4400" b="1" dirty="0" smtClean="0">
                <a:solidFill>
                  <a:srgbClr val="E52E09"/>
                </a:solidFill>
              </a:rPr>
              <a:t>): </a:t>
            </a:r>
            <a:r>
              <a:rPr lang="fa-IR" sz="4400" dirty="0" smtClean="0"/>
              <a:t>داده معنادار یا قابل کاربرد در یک سياق</a:t>
            </a:r>
          </a:p>
          <a:p>
            <a:pPr algn="r" rtl="1"/>
            <a:r>
              <a:rPr lang="fa-IR" sz="4400" b="1" dirty="0" smtClean="0">
                <a:solidFill>
                  <a:srgbClr val="E52E09"/>
                </a:solidFill>
              </a:rPr>
              <a:t>معرفت یا شناخت(</a:t>
            </a:r>
            <a:r>
              <a:rPr lang="en-US" b="1" dirty="0" smtClean="0">
                <a:solidFill>
                  <a:srgbClr val="E52E09"/>
                </a:solidFill>
                <a:latin typeface="Times New Roman" pitchFamily="18" charset="0"/>
                <a:cs typeface="Times New Roman" pitchFamily="18" charset="0"/>
              </a:rPr>
              <a:t>Knowledge</a:t>
            </a:r>
            <a:r>
              <a:rPr lang="fa-IR" sz="4400" b="1" dirty="0" smtClean="0">
                <a:solidFill>
                  <a:srgbClr val="E52E09"/>
                </a:solidFill>
              </a:rPr>
              <a:t>): </a:t>
            </a:r>
            <a:r>
              <a:rPr lang="fa-IR" sz="4400" dirty="0" smtClean="0"/>
              <a:t>ترکیب اطلاعات با تجربه و داوری</a:t>
            </a:r>
            <a:endParaRPr lang="en-US" sz="4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از معرفت ضمنی تا معرفت صریح</a:t>
            </a:r>
            <a:endParaRPr lang="en-US" dirty="0"/>
          </a:p>
        </p:txBody>
      </p:sp>
      <p:sp>
        <p:nvSpPr>
          <p:cNvPr id="3" name="Content Placeholder 2"/>
          <p:cNvSpPr>
            <a:spLocks noGrp="1"/>
          </p:cNvSpPr>
          <p:nvPr>
            <p:ph idx="1"/>
          </p:nvPr>
        </p:nvSpPr>
        <p:spPr/>
        <p:txBody>
          <a:bodyPr>
            <a:normAutofit fontScale="85000" lnSpcReduction="20000"/>
          </a:bodyPr>
          <a:lstStyle/>
          <a:p>
            <a:pPr algn="r" rtl="1"/>
            <a:r>
              <a:rPr lang="fa-IR" b="1" dirty="0" smtClean="0">
                <a:solidFill>
                  <a:srgbClr val="E52E09"/>
                </a:solidFill>
              </a:rPr>
              <a:t>معرفت صريح(</a:t>
            </a:r>
            <a:r>
              <a:rPr lang="en-US" sz="2400" b="1" dirty="0" smtClean="0">
                <a:solidFill>
                  <a:srgbClr val="E52E09"/>
                </a:solidFill>
                <a:latin typeface="Times New Roman" pitchFamily="18" charset="0"/>
                <a:cs typeface="Times New Roman" pitchFamily="18" charset="0"/>
              </a:rPr>
              <a:t>Explicit Knowledge</a:t>
            </a:r>
            <a:r>
              <a:rPr lang="fa-IR" b="1" dirty="0" smtClean="0">
                <a:solidFill>
                  <a:srgbClr val="E52E09"/>
                </a:solidFill>
              </a:rPr>
              <a:t>): </a:t>
            </a:r>
            <a:r>
              <a:rPr lang="fa-IR" dirty="0" smtClean="0"/>
              <a:t>آنی است که قابل بیان، مفهوم سازی، تقریر، انباشت و انتقال است. چنين دانشی را می توان در گزارشها، معادله ها، فرمول ها، یا در ذکر خصوصیات یافت. </a:t>
            </a:r>
          </a:p>
          <a:p>
            <a:pPr algn="r" rtl="1"/>
            <a:r>
              <a:rPr lang="fa-IR" b="1" dirty="0" smtClean="0">
                <a:solidFill>
                  <a:srgbClr val="E52E09"/>
                </a:solidFill>
              </a:rPr>
              <a:t>معرفت ضمنی(</a:t>
            </a:r>
            <a:r>
              <a:rPr lang="en-US" sz="2800" b="1" dirty="0" smtClean="0">
                <a:solidFill>
                  <a:srgbClr val="E52E09"/>
                </a:solidFill>
                <a:latin typeface="Times New Roman" pitchFamily="18" charset="0"/>
                <a:cs typeface="Times New Roman" pitchFamily="18" charset="0"/>
              </a:rPr>
              <a:t>Tacit Knowledge</a:t>
            </a:r>
            <a:r>
              <a:rPr lang="fa-IR" b="1" dirty="0" smtClean="0">
                <a:solidFill>
                  <a:srgbClr val="E52E09"/>
                </a:solidFill>
              </a:rPr>
              <a:t>): </a:t>
            </a:r>
            <a:r>
              <a:rPr lang="fa-IR" dirty="0" smtClean="0"/>
              <a:t>آنی است که ارزشمندتر است و در ذهن فرد است و  صورت بندی و انتقال آن سخت است. معرفت ضمنی با دانایی مرتبط است. « ما بيش از آن که می توانیم بگوییم می دانیم».  معرفت ضمنی براساس تجربه ها شکل گرفته و بنابراین ماهیتی پویا دارد و با هر تجربه جدید تغییر می کند. </a:t>
            </a:r>
          </a:p>
          <a:p>
            <a:pPr algn="r" rtl="1"/>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مشکلات آموزش کنونی</a:t>
            </a:r>
            <a:endParaRPr lang="en-US" dirty="0"/>
          </a:p>
        </p:txBody>
      </p:sp>
      <p:sp>
        <p:nvSpPr>
          <p:cNvPr id="3" name="Content Placeholder 2"/>
          <p:cNvSpPr>
            <a:spLocks noGrp="1"/>
          </p:cNvSpPr>
          <p:nvPr>
            <p:ph idx="1"/>
          </p:nvPr>
        </p:nvSpPr>
        <p:spPr/>
        <p:txBody>
          <a:bodyPr/>
          <a:lstStyle/>
          <a:p>
            <a:pPr algn="just" rtl="1"/>
            <a:r>
              <a:rPr lang="fa-IR" dirty="0" smtClean="0"/>
              <a:t>محول شدن بخش بزرگی از شناخت به مطالعات پیشینی</a:t>
            </a:r>
          </a:p>
          <a:p>
            <a:pPr algn="just" rtl="1"/>
            <a:r>
              <a:rPr lang="fa-IR" dirty="0" smtClean="0"/>
              <a:t>مشکلات:</a:t>
            </a:r>
          </a:p>
          <a:p>
            <a:pPr algn="just" rtl="1"/>
            <a:r>
              <a:rPr lang="fa-IR" dirty="0" smtClean="0"/>
              <a:t>مقیاس کلی در مطالعات محیط طبیعی</a:t>
            </a:r>
          </a:p>
          <a:p>
            <a:pPr algn="just" rtl="1"/>
            <a:r>
              <a:rPr lang="fa-IR" dirty="0" smtClean="0"/>
              <a:t>شناخت محدود محیط مصنوع</a:t>
            </a:r>
          </a:p>
          <a:p>
            <a:pPr algn="just" rtl="1"/>
            <a:r>
              <a:rPr lang="fa-IR" dirty="0" smtClean="0"/>
              <a:t>شناخت ناکافی محیط انسانی</a:t>
            </a:r>
          </a:p>
          <a:p>
            <a:pPr algn="just" rtl="1"/>
            <a:r>
              <a:rPr lang="fa-IR" dirty="0" smtClean="0"/>
              <a:t>مداخله بر اساس نظریه های مبتنی بر تجارب دیگران</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برخی ملاحظات</a:t>
            </a:r>
            <a:endParaRPr lang="en-US" dirty="0"/>
          </a:p>
        </p:txBody>
      </p:sp>
      <p:sp>
        <p:nvSpPr>
          <p:cNvPr id="3" name="Content Placeholder 2"/>
          <p:cNvSpPr>
            <a:spLocks noGrp="1"/>
          </p:cNvSpPr>
          <p:nvPr>
            <p:ph idx="1"/>
          </p:nvPr>
        </p:nvSpPr>
        <p:spPr/>
        <p:txBody>
          <a:bodyPr>
            <a:normAutofit fontScale="92500"/>
          </a:bodyPr>
          <a:lstStyle/>
          <a:p>
            <a:pPr algn="r" rtl="1"/>
            <a:r>
              <a:rPr lang="fa-IR" dirty="0" smtClean="0"/>
              <a:t>تفاوت ها در فهم از شهر و مختصات آن</a:t>
            </a:r>
          </a:p>
          <a:p>
            <a:pPr algn="r" rtl="1"/>
            <a:r>
              <a:rPr lang="fa-IR" dirty="0" smtClean="0"/>
              <a:t>اذعان به وجود سنت های مختلف سکونت در نقاط مختلف جهان</a:t>
            </a:r>
          </a:p>
          <a:p>
            <a:pPr algn="r" rtl="1"/>
            <a:r>
              <a:rPr lang="fa-IR" dirty="0" smtClean="0"/>
              <a:t>تأکید بر منظرهای فرهنگی محلی و تفاوت های آن</a:t>
            </a:r>
          </a:p>
          <a:p>
            <a:pPr algn="r" rtl="1"/>
            <a:r>
              <a:rPr lang="fa-IR" dirty="0" smtClean="0"/>
              <a:t>اهمیت مسئله هویت و ریشه فرهنگی و تاریخی در مباحث شهرسازی</a:t>
            </a:r>
          </a:p>
          <a:p>
            <a:pPr algn="r" rtl="1"/>
            <a:r>
              <a:rPr lang="fa-IR" dirty="0"/>
              <a:t>اهمیت </a:t>
            </a:r>
            <a:r>
              <a:rPr lang="fa-IR" dirty="0" smtClean="0"/>
              <a:t>یافتن سیاق </a:t>
            </a:r>
            <a:r>
              <a:rPr lang="fa-IR" dirty="0"/>
              <a:t>محلی در شکل گیری نظریات مبنای مداخله </a:t>
            </a:r>
            <a:r>
              <a:rPr lang="fa-IR" dirty="0" smtClean="0"/>
              <a:t>که </a:t>
            </a:r>
            <a:r>
              <a:rPr lang="fa-IR" dirty="0"/>
              <a:t>با فهم شرایط محلی دانش لازم برای مداخله در موقعیت های محلی را می سازد</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fa-IR" dirty="0" smtClean="0"/>
              <a:t>چرخه تولید دانش</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 y="-54886"/>
            <a:ext cx="9144000" cy="6912886"/>
          </a:xfrm>
          <a:prstGeom prst="rect">
            <a:avLst/>
          </a:prstGeom>
          <a:noFill/>
          <a:ln w="9525">
            <a:noFill/>
            <a:miter lim="800000"/>
            <a:headEnd/>
            <a:tailEnd/>
          </a:ln>
        </p:spPr>
      </p:pic>
      <p:sp>
        <p:nvSpPr>
          <p:cNvPr id="5" name="TextBox 4"/>
          <p:cNvSpPr txBox="1"/>
          <p:nvPr/>
        </p:nvSpPr>
        <p:spPr>
          <a:xfrm>
            <a:off x="0" y="0"/>
            <a:ext cx="2209800" cy="1200329"/>
          </a:xfrm>
          <a:prstGeom prst="rect">
            <a:avLst/>
          </a:prstGeom>
          <a:noFill/>
        </p:spPr>
        <p:txBody>
          <a:bodyPr wrap="square" rtlCol="0">
            <a:spAutoFit/>
          </a:bodyPr>
          <a:lstStyle/>
          <a:p>
            <a:pPr algn="ctr"/>
            <a:r>
              <a:rPr lang="fa-IR" dirty="0"/>
              <a:t> </a:t>
            </a:r>
            <a:r>
              <a:rPr lang="fa-IR" sz="2400" dirty="0">
                <a:cs typeface="B Mitra" pitchFamily="2" charset="-78"/>
              </a:rPr>
              <a:t>دانش </a:t>
            </a:r>
            <a:r>
              <a:rPr lang="fa-IR" sz="2400" dirty="0" smtClean="0">
                <a:cs typeface="B Mitra" pitchFamily="2" charset="-78"/>
              </a:rPr>
              <a:t>ضمنی: </a:t>
            </a:r>
            <a:r>
              <a:rPr lang="fa-IR" sz="2400" dirty="0">
                <a:cs typeface="B Mitra" pitchFamily="2" charset="-78"/>
              </a:rPr>
              <a:t>دانش پنهانی بدیهی دانسته کار عملی</a:t>
            </a:r>
            <a:endParaRPr lang="en-US" sz="2400" dirty="0">
              <a:cs typeface="B Mitra" pitchFamily="2" charset="-78"/>
            </a:endParaRPr>
          </a:p>
        </p:txBody>
      </p:sp>
      <p:sp>
        <p:nvSpPr>
          <p:cNvPr id="6" name="TextBox 5"/>
          <p:cNvSpPr txBox="1"/>
          <p:nvPr/>
        </p:nvSpPr>
        <p:spPr>
          <a:xfrm>
            <a:off x="5410200" y="0"/>
            <a:ext cx="3505200" cy="1200329"/>
          </a:xfrm>
          <a:prstGeom prst="rect">
            <a:avLst/>
          </a:prstGeom>
          <a:noFill/>
        </p:spPr>
        <p:txBody>
          <a:bodyPr wrap="square" rtlCol="0">
            <a:spAutoFit/>
          </a:bodyPr>
          <a:lstStyle/>
          <a:p>
            <a:pPr algn="ctr"/>
            <a:r>
              <a:rPr lang="fa-IR" sz="2400" dirty="0">
                <a:cs typeface="B Mitra" pitchFamily="2" charset="-78"/>
              </a:rPr>
              <a:t>دانش مفهومی </a:t>
            </a:r>
            <a:r>
              <a:rPr lang="fa-IR" sz="2400" dirty="0" smtClean="0">
                <a:cs typeface="B Mitra" pitchFamily="2" charset="-78"/>
              </a:rPr>
              <a:t>:آشکار ساختن دانش </a:t>
            </a:r>
            <a:r>
              <a:rPr lang="fa-IR" sz="2400" dirty="0">
                <a:cs typeface="B Mitra" pitchFamily="2" charset="-78"/>
              </a:rPr>
              <a:t>ضمنی </a:t>
            </a:r>
            <a:r>
              <a:rPr lang="fa-IR" sz="2400" dirty="0" smtClean="0">
                <a:cs typeface="B Mitra" pitchFamily="2" charset="-78"/>
              </a:rPr>
              <a:t>و کدگذاری آن  </a:t>
            </a:r>
            <a:r>
              <a:rPr lang="fa-IR" sz="2400" dirty="0">
                <a:cs typeface="B Mitra" pitchFamily="2" charset="-78"/>
              </a:rPr>
              <a:t>به صورت اصول و </a:t>
            </a:r>
            <a:r>
              <a:rPr lang="fa-IR" sz="2400">
                <a:cs typeface="B Mitra" pitchFamily="2" charset="-78"/>
              </a:rPr>
              <a:t>پروتکل </a:t>
            </a:r>
            <a:r>
              <a:rPr lang="fa-IR" sz="2400" smtClean="0">
                <a:cs typeface="B Mitra" pitchFamily="2" charset="-78"/>
              </a:rPr>
              <a:t>ها</a:t>
            </a:r>
            <a:endParaRPr lang="en-US" sz="2400" dirty="0">
              <a:cs typeface="B Mitra" pitchFamily="2" charset="-78"/>
            </a:endParaRPr>
          </a:p>
        </p:txBody>
      </p:sp>
      <p:sp>
        <p:nvSpPr>
          <p:cNvPr id="7" name="TextBox 6"/>
          <p:cNvSpPr txBox="1"/>
          <p:nvPr/>
        </p:nvSpPr>
        <p:spPr>
          <a:xfrm>
            <a:off x="5257800" y="5657671"/>
            <a:ext cx="3886200" cy="1200329"/>
          </a:xfrm>
          <a:prstGeom prst="rect">
            <a:avLst/>
          </a:prstGeom>
          <a:noFill/>
        </p:spPr>
        <p:txBody>
          <a:bodyPr wrap="square" rtlCol="0">
            <a:spAutoFit/>
          </a:bodyPr>
          <a:lstStyle/>
          <a:p>
            <a:pPr algn="ctr"/>
            <a:r>
              <a:rPr lang="fa-IR" sz="2400" dirty="0">
                <a:cs typeface="B Mitra" pitchFamily="2" charset="-78"/>
              </a:rPr>
              <a:t>دانش </a:t>
            </a:r>
            <a:r>
              <a:rPr lang="fa-IR" sz="2400" dirty="0" smtClean="0">
                <a:cs typeface="B Mitra" pitchFamily="2" charset="-78"/>
              </a:rPr>
              <a:t>سیستماتیک: بيان، ارزش گذاری و یکپارچه کردن رسمی و آشکار دانش در کانون مباحث یک رشته</a:t>
            </a:r>
            <a:endParaRPr lang="en-US" sz="2400" dirty="0">
              <a:cs typeface="B Mitra" pitchFamily="2" charset="-78"/>
            </a:endParaRPr>
          </a:p>
        </p:txBody>
      </p:sp>
      <p:sp>
        <p:nvSpPr>
          <p:cNvPr id="8" name="TextBox 7"/>
          <p:cNvSpPr txBox="1"/>
          <p:nvPr/>
        </p:nvSpPr>
        <p:spPr>
          <a:xfrm>
            <a:off x="0" y="5657671"/>
            <a:ext cx="3810000" cy="830997"/>
          </a:xfrm>
          <a:prstGeom prst="rect">
            <a:avLst/>
          </a:prstGeom>
          <a:noFill/>
        </p:spPr>
        <p:txBody>
          <a:bodyPr wrap="square" rtlCol="0">
            <a:spAutoFit/>
          </a:bodyPr>
          <a:lstStyle/>
          <a:p>
            <a:r>
              <a:rPr lang="fa-IR" sz="2400" dirty="0">
                <a:cs typeface="B Mitra" pitchFamily="2" charset="-78"/>
              </a:rPr>
              <a:t> دانش </a:t>
            </a:r>
            <a:r>
              <a:rPr lang="fa-IR" sz="2400" dirty="0" smtClean="0">
                <a:cs typeface="B Mitra" pitchFamily="2" charset="-78"/>
              </a:rPr>
              <a:t>عملی: ترجمان دانش </a:t>
            </a:r>
            <a:r>
              <a:rPr lang="fa-IR" sz="2400" dirty="0">
                <a:cs typeface="B Mitra" pitchFamily="2" charset="-78"/>
              </a:rPr>
              <a:t>سیستماتیک و دانش مفهومی به حوزه های مختلف </a:t>
            </a:r>
            <a:r>
              <a:rPr lang="fa-IR" sz="2400" dirty="0" smtClean="0">
                <a:cs typeface="B Mitra" pitchFamily="2" charset="-78"/>
              </a:rPr>
              <a:t>عملی</a:t>
            </a:r>
            <a:endParaRPr lang="en-US" sz="2400" dirty="0">
              <a:cs typeface="B Mitra" pitchFamily="2" charset="-78"/>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980</Words>
  <Application>Microsoft Office PowerPoint</Application>
  <PresentationFormat>On-screen Show (4:3)</PresentationFormat>
  <Paragraphs>126</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 Mitra</vt:lpstr>
      <vt:lpstr>B Titr</vt:lpstr>
      <vt:lpstr>Calibri</vt:lpstr>
      <vt:lpstr>Tahoma</vt:lpstr>
      <vt:lpstr>Times New Roman</vt:lpstr>
      <vt:lpstr>Office Theme</vt:lpstr>
      <vt:lpstr>آموزش شهرسازی: از شناخت تا مداخله</vt:lpstr>
      <vt:lpstr>شهر چیست؟</vt:lpstr>
      <vt:lpstr>ماهیت میان رشته ای شهرسازی</vt:lpstr>
      <vt:lpstr>شهرسازی:  پیوند معرفت با کنش </vt:lpstr>
      <vt:lpstr>از داده تا شناخت</vt:lpstr>
      <vt:lpstr>از معرفت ضمنی تا معرفت صریح</vt:lpstr>
      <vt:lpstr>مشکلات آموزش کنونی</vt:lpstr>
      <vt:lpstr>برخی ملاحظات</vt:lpstr>
      <vt:lpstr>چرخه تولید دانش</vt:lpstr>
      <vt:lpstr>PowerPoint Presentation</vt:lpstr>
      <vt:lpstr>ارزیابی چرخه تولید دانش در ایران: تجربه نواب    </vt:lpstr>
      <vt:lpstr>ارزیابی چرخه تولید دانش: تجربه نواب</vt:lpstr>
      <vt:lpstr>ارزیابی چرخه تولید دانش: تجربه نواب</vt:lpstr>
      <vt:lpstr>ارزیابی چرخه تولید دانش: تجربه نواب</vt:lpstr>
      <vt:lpstr>ارزیابی چرخه تولید دانش: تجربه نواب</vt:lpstr>
      <vt:lpstr>ارزیابی چرخه تولید دانش: تجربه نواب</vt:lpstr>
      <vt:lpstr>ارزیابی چرخه تولید دانش: تجربه نواب</vt:lpstr>
      <vt:lpstr>ارزیابی چرخه تولید دانش: تجربه نواب</vt:lpstr>
      <vt:lpstr>ارزیابی چرخه تولید دانش: تجربه نواب</vt:lpstr>
      <vt:lpstr>چرخه تولید دانش</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آموزش شهرسازی: از شناخت تا مداخله</dc:title>
  <dc:creator>SE7EN</dc:creator>
  <cp:lastModifiedBy>kamal</cp:lastModifiedBy>
  <cp:revision>18</cp:revision>
  <dcterms:created xsi:type="dcterms:W3CDTF">2015-12-15T11:46:03Z</dcterms:created>
  <dcterms:modified xsi:type="dcterms:W3CDTF">2018-03-10T20:49:53Z</dcterms:modified>
</cp:coreProperties>
</file>