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3"/>
  </p:notesMasterIdLst>
  <p:sldIdLst>
    <p:sldId id="257" r:id="rId2"/>
    <p:sldId id="297" r:id="rId3"/>
    <p:sldId id="299" r:id="rId4"/>
    <p:sldId id="300"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302" r:id="rId27"/>
    <p:sldId id="279" r:id="rId28"/>
    <p:sldId id="301" r:id="rId29"/>
    <p:sldId id="280"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281" r:id="rId47"/>
    <p:sldId id="282" r:id="rId48"/>
    <p:sldId id="283" r:id="rId49"/>
    <p:sldId id="284" r:id="rId50"/>
    <p:sldId id="285" r:id="rId51"/>
    <p:sldId id="286" r:id="rId52"/>
    <p:sldId id="287" r:id="rId53"/>
    <p:sldId id="289" r:id="rId54"/>
    <p:sldId id="290" r:id="rId55"/>
    <p:sldId id="291" r:id="rId56"/>
    <p:sldId id="292" r:id="rId57"/>
    <p:sldId id="293" r:id="rId58"/>
    <p:sldId id="294" r:id="rId59"/>
    <p:sldId id="295" r:id="rId60"/>
    <p:sldId id="296" r:id="rId61"/>
    <p:sldId id="298"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862F46-C065-4296-9E05-FCAA38258307}" type="datetimeFigureOut">
              <a:rPr lang="en-US" smtClean="0"/>
              <a:t>1/18/2017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6FC00-7461-4124-948A-3C103B5331B7}" type="slidenum">
              <a:rPr lang="en-US" smtClean="0"/>
              <a:t>‹#›</a:t>
            </a:fld>
            <a:endParaRPr lang="en-US"/>
          </a:p>
        </p:txBody>
      </p:sp>
    </p:spTree>
    <p:extLst>
      <p:ext uri="{BB962C8B-B14F-4D97-AF65-F5344CB8AC3E}">
        <p14:creationId xmlns:p14="http://schemas.microsoft.com/office/powerpoint/2010/main" val="226851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6FC00-7461-4124-948A-3C103B5331B7}" type="slidenum">
              <a:rPr lang="en-US" smtClean="0"/>
              <a:t>60</a:t>
            </a:fld>
            <a:endParaRPr lang="en-US"/>
          </a:p>
        </p:txBody>
      </p:sp>
    </p:spTree>
    <p:extLst>
      <p:ext uri="{BB962C8B-B14F-4D97-AF65-F5344CB8AC3E}">
        <p14:creationId xmlns:p14="http://schemas.microsoft.com/office/powerpoint/2010/main" val="1341454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095F70-243B-4B83-A253-3AB72C869588}"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6AF33-3352-4CE6-AAA2-562454ED8592}" type="slidenum">
              <a:rPr lang="en-US" smtClean="0"/>
              <a:t>‹#›</a:t>
            </a:fld>
            <a:endParaRPr lang="en-US"/>
          </a:p>
        </p:txBody>
      </p:sp>
    </p:spTree>
    <p:extLst>
      <p:ext uri="{BB962C8B-B14F-4D97-AF65-F5344CB8AC3E}">
        <p14:creationId xmlns:p14="http://schemas.microsoft.com/office/powerpoint/2010/main" val="1778043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95F70-243B-4B83-A253-3AB72C869588}"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6AF33-3352-4CE6-AAA2-562454ED8592}" type="slidenum">
              <a:rPr lang="en-US" smtClean="0"/>
              <a:t>‹#›</a:t>
            </a:fld>
            <a:endParaRPr lang="en-US"/>
          </a:p>
        </p:txBody>
      </p:sp>
    </p:spTree>
    <p:extLst>
      <p:ext uri="{BB962C8B-B14F-4D97-AF65-F5344CB8AC3E}">
        <p14:creationId xmlns:p14="http://schemas.microsoft.com/office/powerpoint/2010/main" val="2680194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95F70-243B-4B83-A253-3AB72C869588}"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6AF33-3352-4CE6-AAA2-562454ED8592}" type="slidenum">
              <a:rPr lang="en-US" smtClean="0"/>
              <a:t>‹#›</a:t>
            </a:fld>
            <a:endParaRPr lang="en-US"/>
          </a:p>
        </p:txBody>
      </p:sp>
    </p:spTree>
    <p:extLst>
      <p:ext uri="{BB962C8B-B14F-4D97-AF65-F5344CB8AC3E}">
        <p14:creationId xmlns:p14="http://schemas.microsoft.com/office/powerpoint/2010/main" val="1819242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95F70-243B-4B83-A253-3AB72C869588}"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6AF33-3352-4CE6-AAA2-562454ED8592}" type="slidenum">
              <a:rPr lang="en-US" smtClean="0"/>
              <a:t>‹#›</a:t>
            </a:fld>
            <a:endParaRPr lang="en-US"/>
          </a:p>
        </p:txBody>
      </p:sp>
    </p:spTree>
    <p:extLst>
      <p:ext uri="{BB962C8B-B14F-4D97-AF65-F5344CB8AC3E}">
        <p14:creationId xmlns:p14="http://schemas.microsoft.com/office/powerpoint/2010/main" val="1516383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095F70-243B-4B83-A253-3AB72C869588}"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6AF33-3352-4CE6-AAA2-562454ED8592}" type="slidenum">
              <a:rPr lang="en-US" smtClean="0"/>
              <a:t>‹#›</a:t>
            </a:fld>
            <a:endParaRPr lang="en-US"/>
          </a:p>
        </p:txBody>
      </p:sp>
    </p:spTree>
    <p:extLst>
      <p:ext uri="{BB962C8B-B14F-4D97-AF65-F5344CB8AC3E}">
        <p14:creationId xmlns:p14="http://schemas.microsoft.com/office/powerpoint/2010/main" val="160426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095F70-243B-4B83-A253-3AB72C869588}"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6AF33-3352-4CE6-AAA2-562454ED8592}" type="slidenum">
              <a:rPr lang="en-US" smtClean="0"/>
              <a:t>‹#›</a:t>
            </a:fld>
            <a:endParaRPr lang="en-US"/>
          </a:p>
        </p:txBody>
      </p:sp>
    </p:spTree>
    <p:extLst>
      <p:ext uri="{BB962C8B-B14F-4D97-AF65-F5344CB8AC3E}">
        <p14:creationId xmlns:p14="http://schemas.microsoft.com/office/powerpoint/2010/main" val="4029784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095F70-243B-4B83-A253-3AB72C869588}" type="datetimeFigureOut">
              <a:rPr lang="en-US" smtClean="0"/>
              <a:t>1/18/2017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D6AF33-3352-4CE6-AAA2-562454ED8592}" type="slidenum">
              <a:rPr lang="en-US" smtClean="0"/>
              <a:t>‹#›</a:t>
            </a:fld>
            <a:endParaRPr lang="en-US"/>
          </a:p>
        </p:txBody>
      </p:sp>
    </p:spTree>
    <p:extLst>
      <p:ext uri="{BB962C8B-B14F-4D97-AF65-F5344CB8AC3E}">
        <p14:creationId xmlns:p14="http://schemas.microsoft.com/office/powerpoint/2010/main" val="436428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095F70-243B-4B83-A253-3AB72C869588}" type="datetimeFigureOut">
              <a:rPr lang="en-US" smtClean="0"/>
              <a:t>1/18/2017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D6AF33-3352-4CE6-AAA2-562454ED8592}" type="slidenum">
              <a:rPr lang="en-US" smtClean="0"/>
              <a:t>‹#›</a:t>
            </a:fld>
            <a:endParaRPr lang="en-US"/>
          </a:p>
        </p:txBody>
      </p:sp>
    </p:spTree>
    <p:extLst>
      <p:ext uri="{BB962C8B-B14F-4D97-AF65-F5344CB8AC3E}">
        <p14:creationId xmlns:p14="http://schemas.microsoft.com/office/powerpoint/2010/main" val="159125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095F70-243B-4B83-A253-3AB72C869588}" type="datetimeFigureOut">
              <a:rPr lang="en-US" smtClean="0"/>
              <a:t>1/18/2017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D6AF33-3352-4CE6-AAA2-562454ED8592}" type="slidenum">
              <a:rPr lang="en-US" smtClean="0"/>
              <a:t>‹#›</a:t>
            </a:fld>
            <a:endParaRPr lang="en-US"/>
          </a:p>
        </p:txBody>
      </p:sp>
    </p:spTree>
    <p:extLst>
      <p:ext uri="{BB962C8B-B14F-4D97-AF65-F5344CB8AC3E}">
        <p14:creationId xmlns:p14="http://schemas.microsoft.com/office/powerpoint/2010/main" val="765599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4095F70-243B-4B83-A253-3AB72C869588}"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6AF33-3352-4CE6-AAA2-562454ED8592}" type="slidenum">
              <a:rPr lang="en-US" smtClean="0"/>
              <a:t>‹#›</a:t>
            </a:fld>
            <a:endParaRPr lang="en-US"/>
          </a:p>
        </p:txBody>
      </p:sp>
    </p:spTree>
    <p:extLst>
      <p:ext uri="{BB962C8B-B14F-4D97-AF65-F5344CB8AC3E}">
        <p14:creationId xmlns:p14="http://schemas.microsoft.com/office/powerpoint/2010/main" val="1609881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4095F70-243B-4B83-A253-3AB72C869588}"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6AF33-3352-4CE6-AAA2-562454ED8592}" type="slidenum">
              <a:rPr lang="en-US" smtClean="0"/>
              <a:t>‹#›</a:t>
            </a:fld>
            <a:endParaRPr lang="en-US"/>
          </a:p>
        </p:txBody>
      </p:sp>
    </p:spTree>
    <p:extLst>
      <p:ext uri="{BB962C8B-B14F-4D97-AF65-F5344CB8AC3E}">
        <p14:creationId xmlns:p14="http://schemas.microsoft.com/office/powerpoint/2010/main" val="122462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4095F70-243B-4B83-A253-3AB72C869588}" type="datetimeFigureOut">
              <a:rPr lang="en-US" smtClean="0"/>
              <a:t>1/18/2017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D6AF33-3352-4CE6-AAA2-562454ED8592}" type="slidenum">
              <a:rPr lang="en-US" smtClean="0"/>
              <a:t>‹#›</a:t>
            </a:fld>
            <a:endParaRPr lang="en-US"/>
          </a:p>
        </p:txBody>
      </p:sp>
    </p:spTree>
    <p:extLst>
      <p:ext uri="{BB962C8B-B14F-4D97-AF65-F5344CB8AC3E}">
        <p14:creationId xmlns:p14="http://schemas.microsoft.com/office/powerpoint/2010/main" val="21690435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smillah_1.jpg"/>
          <p:cNvPicPr>
            <a:picLocks noChangeAspect="1"/>
          </p:cNvPicPr>
          <p:nvPr/>
        </p:nvPicPr>
        <p:blipFill>
          <a:blip r:embed="rId2" cstate="print"/>
          <a:stretch>
            <a:fillRect/>
          </a:stretch>
        </p:blipFill>
        <p:spPr>
          <a:xfrm>
            <a:off x="2438400" y="152400"/>
            <a:ext cx="48768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2574727" y="2971800"/>
            <a:ext cx="4604146" cy="830997"/>
          </a:xfrm>
          <a:prstGeom prst="rect">
            <a:avLst/>
          </a:prstGeom>
          <a:noFill/>
        </p:spPr>
        <p:txBody>
          <a:bodyPr wrap="none" rtlCol="0">
            <a:spAutoFit/>
          </a:bodyPr>
          <a:lstStyle/>
          <a:p>
            <a:r>
              <a:rPr lang="fa-IR" sz="4800" dirty="0" smtClean="0">
                <a:solidFill>
                  <a:srgbClr val="FF0000"/>
                </a:solidFill>
              </a:rPr>
              <a:t>پیاده </a:t>
            </a:r>
            <a:r>
              <a:rPr lang="fa-IR" sz="4800" dirty="0">
                <a:solidFill>
                  <a:srgbClr val="FF0000"/>
                </a:solidFill>
              </a:rPr>
              <a:t>راه 15 خرداد</a:t>
            </a:r>
            <a:endParaRPr lang="en-US" sz="4800" dirty="0">
              <a:solidFill>
                <a:srgbClr val="FF0000"/>
              </a:solidFill>
            </a:endParaRPr>
          </a:p>
        </p:txBody>
      </p:sp>
    </p:spTree>
    <p:extLst>
      <p:ext uri="{BB962C8B-B14F-4D97-AF65-F5344CB8AC3E}">
        <p14:creationId xmlns:p14="http://schemas.microsoft.com/office/powerpoint/2010/main" val="155425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066800" y="5867400"/>
            <a:ext cx="2514600" cy="685800"/>
          </a:xfrm>
        </p:spPr>
        <p:txBody>
          <a:bodyPr>
            <a:normAutofit fontScale="85000" lnSpcReduction="20000"/>
          </a:bodyPr>
          <a:lstStyle/>
          <a:p>
            <a:r>
              <a:rPr lang="fa-IR" sz="3200" dirty="0" smtClean="0">
                <a:solidFill>
                  <a:schemeClr val="tx1"/>
                </a:solidFill>
              </a:rPr>
              <a:t>سپهسالار تهران</a:t>
            </a:r>
            <a:endParaRPr lang="en-US" sz="3200" dirty="0">
              <a:solidFill>
                <a:schemeClr val="tx1"/>
              </a:solidFill>
            </a:endParaRPr>
          </a:p>
        </p:txBody>
      </p:sp>
      <p:pic>
        <p:nvPicPr>
          <p:cNvPr id="10242" name="Picture 2" descr="C:\Users\Sony\Pictures\بازار\IMG_1753.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152400" y="2320690"/>
            <a:ext cx="4038600" cy="3470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3"/>
          </p:nvPr>
        </p:nvSpPr>
        <p:spPr>
          <a:xfrm>
            <a:off x="5486400" y="2133600"/>
            <a:ext cx="2209800" cy="609600"/>
          </a:xfrm>
        </p:spPr>
        <p:txBody>
          <a:bodyPr>
            <a:normAutofit fontScale="85000" lnSpcReduction="10000"/>
          </a:bodyPr>
          <a:lstStyle/>
          <a:p>
            <a:r>
              <a:rPr lang="fa-IR" sz="3200" dirty="0" smtClean="0">
                <a:solidFill>
                  <a:schemeClr val="tx1"/>
                </a:solidFill>
              </a:rPr>
              <a:t>اتاوا در کانادا</a:t>
            </a:r>
            <a:endParaRPr lang="en-US" sz="3200" dirty="0">
              <a:solidFill>
                <a:schemeClr val="tx1"/>
              </a:solidFill>
            </a:endParaRPr>
          </a:p>
        </p:txBody>
      </p:sp>
      <p:pic>
        <p:nvPicPr>
          <p:cNvPr id="10243"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5373044" y="3342607"/>
            <a:ext cx="2400000" cy="2009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987" y="365919"/>
            <a:ext cx="7974013"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3935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228600"/>
            <a:ext cx="8229600" cy="808038"/>
          </a:xfrm>
        </p:spPr>
        <p:txBody>
          <a:bodyPr>
            <a:noAutofit/>
          </a:bodyPr>
          <a:lstStyle/>
          <a:p>
            <a:pPr algn="r"/>
            <a:r>
              <a:rPr lang="fa-IR" sz="2400" dirty="0">
                <a:solidFill>
                  <a:srgbClr val="C00000"/>
                </a:solidFill>
                <a:effectLst/>
              </a:rPr>
              <a:t>پیاده راه هایی که بعضی وسایل نقلیه بسیار کم سرعت اجازه تردد در آنها را دارد</a:t>
            </a:r>
            <a:endParaRPr lang="en-US" sz="2400" dirty="0">
              <a:solidFill>
                <a:srgbClr val="C00000"/>
              </a:solidFill>
            </a:endParaRPr>
          </a:p>
        </p:txBody>
      </p:sp>
      <p:pic>
        <p:nvPicPr>
          <p:cNvPr id="11266" name="Picture 2" descr="C:\Users\Sony\Pictures\New folder\IMG_178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676400"/>
            <a:ext cx="5845152" cy="36532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29400" y="6248400"/>
            <a:ext cx="2082621" cy="461665"/>
          </a:xfrm>
          <a:prstGeom prst="rect">
            <a:avLst/>
          </a:prstGeom>
          <a:noFill/>
        </p:spPr>
        <p:txBody>
          <a:bodyPr wrap="none" rtlCol="0">
            <a:spAutoFit/>
          </a:bodyPr>
          <a:lstStyle/>
          <a:p>
            <a:r>
              <a:rPr lang="fa-IR" sz="2400" dirty="0" smtClean="0"/>
              <a:t>پیاده راه 15 خرداد</a:t>
            </a:r>
            <a:endParaRPr lang="en-US" sz="2400" dirty="0"/>
          </a:p>
        </p:txBody>
      </p:sp>
    </p:spTree>
    <p:extLst>
      <p:ext uri="{BB962C8B-B14F-4D97-AF65-F5344CB8AC3E}">
        <p14:creationId xmlns:p14="http://schemas.microsoft.com/office/powerpoint/2010/main" val="354885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457200"/>
            <a:ext cx="8305800" cy="1219200"/>
          </a:xfrm>
        </p:spPr>
        <p:txBody>
          <a:bodyPr>
            <a:normAutofit fontScale="90000"/>
          </a:bodyPr>
          <a:lstStyle/>
          <a:p>
            <a:pPr algn="r"/>
            <a:r>
              <a:rPr lang="fa-IR" sz="2200" dirty="0">
                <a:solidFill>
                  <a:srgbClr val="C00000"/>
                </a:solidFill>
                <a:effectLst/>
              </a:rPr>
              <a:t>پیاده راه هایی که در ساعات خاصی از روز ( معمولا عصرها) و یا روزهای خاصی ازهفته یا </a:t>
            </a:r>
            <a:r>
              <a:rPr lang="fa-IR" sz="2200" dirty="0" smtClean="0">
                <a:solidFill>
                  <a:srgbClr val="C00000"/>
                </a:solidFill>
                <a:effectLst/>
              </a:rPr>
              <a:t>سال مانع </a:t>
            </a:r>
            <a:r>
              <a:rPr lang="fa-IR" sz="2200" dirty="0">
                <a:solidFill>
                  <a:srgbClr val="C00000"/>
                </a:solidFill>
                <a:effectLst/>
              </a:rPr>
              <a:t>ورود وسایل نقلیه می شوند</a:t>
            </a:r>
            <a:r>
              <a:rPr lang="fa-IR" dirty="0">
                <a:effectLst/>
              </a:rPr>
              <a:t>.</a:t>
            </a:r>
            <a:br>
              <a:rPr lang="fa-IR" dirty="0">
                <a:effectLst/>
              </a:rPr>
            </a:br>
            <a:endParaRPr lang="en-US" dirty="0"/>
          </a:p>
        </p:txBody>
      </p:sp>
      <p:pic>
        <p:nvPicPr>
          <p:cNvPr id="12290" name="Picture 2" descr="C:\Users\Sony\Desktop\piaderah_vizhegi_nemune_05_00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4200" y="1676401"/>
            <a:ext cx="4648200" cy="24101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86400" y="4535556"/>
            <a:ext cx="3937000" cy="769441"/>
          </a:xfrm>
          <a:prstGeom prst="rect">
            <a:avLst/>
          </a:prstGeom>
        </p:spPr>
        <p:txBody>
          <a:bodyPr wrap="square">
            <a:spAutoFit/>
          </a:bodyPr>
          <a:lstStyle/>
          <a:p>
            <a:r>
              <a:rPr lang="fa-IR" sz="2400" b="1" dirty="0">
                <a:solidFill>
                  <a:srgbClr val="C00000"/>
                </a:solidFill>
              </a:rPr>
              <a:t>تجربه کلمبیا در ایجاد پیاده راه</a:t>
            </a:r>
            <a:r>
              <a:rPr lang="fa-IR" sz="2000" dirty="0">
                <a:solidFill>
                  <a:srgbClr val="C00000"/>
                </a:solidFill>
              </a:rPr>
              <a:t/>
            </a:r>
            <a:br>
              <a:rPr lang="fa-IR" sz="2000" dirty="0">
                <a:solidFill>
                  <a:srgbClr val="C00000"/>
                </a:solidFill>
              </a:rPr>
            </a:br>
            <a:endParaRPr lang="en-US" sz="2000" dirty="0">
              <a:solidFill>
                <a:srgbClr val="C00000"/>
              </a:solidFill>
            </a:endParaRPr>
          </a:p>
        </p:txBody>
      </p:sp>
      <p:sp>
        <p:nvSpPr>
          <p:cNvPr id="6" name="Rectangle 5"/>
          <p:cNvSpPr/>
          <p:nvPr/>
        </p:nvSpPr>
        <p:spPr>
          <a:xfrm>
            <a:off x="1828800" y="4800600"/>
            <a:ext cx="7112000" cy="1938992"/>
          </a:xfrm>
          <a:prstGeom prst="rect">
            <a:avLst/>
          </a:prstGeom>
        </p:spPr>
        <p:txBody>
          <a:bodyPr wrap="square">
            <a:spAutoFit/>
          </a:bodyPr>
          <a:lstStyle/>
          <a:p>
            <a:pPr algn="r"/>
            <a:r>
              <a:rPr lang="fa-IR" sz="2400" dirty="0"/>
              <a:t>یکشنبه هر هفته و روزهای تعطیل تردد خودرو درخیابانهای اصلی شهرهای بوگوتا؛ کالی و مدلین ممنوع شده و از ساعت 7 صبح تا 2 عصر مردم پیاده و یا با دوچرخه و اسکیت تردد می کنند و گروههای مختلف ورزشی و موسیقی نیز در کنار آنها فعالیت دارند</a:t>
            </a:r>
            <a:endParaRPr lang="en-US" sz="2400" dirty="0"/>
          </a:p>
        </p:txBody>
      </p:sp>
    </p:spTree>
    <p:extLst>
      <p:ext uri="{BB962C8B-B14F-4D97-AF65-F5344CB8AC3E}">
        <p14:creationId xmlns:p14="http://schemas.microsoft.com/office/powerpoint/2010/main" val="1580213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096962"/>
          </a:xfrm>
        </p:spPr>
        <p:txBody>
          <a:bodyPr>
            <a:normAutofit/>
          </a:bodyPr>
          <a:lstStyle/>
          <a:p>
            <a:pPr algn="r"/>
            <a:r>
              <a:rPr lang="fa-IR" dirty="0">
                <a:solidFill>
                  <a:srgbClr val="FF0000"/>
                </a:solidFill>
                <a:effectLst/>
              </a:rPr>
              <a:t>تجهيزات محدوه‌هاي پياده</a:t>
            </a:r>
            <a:r>
              <a:rPr lang="fa-IR" dirty="0">
                <a:effectLst/>
              </a:rPr>
              <a:t/>
            </a:r>
            <a:br>
              <a:rPr lang="fa-IR" dirty="0">
                <a:effectLst/>
              </a:rPr>
            </a:br>
            <a:endParaRPr lang="en-US" dirty="0"/>
          </a:p>
        </p:txBody>
      </p:sp>
      <p:sp>
        <p:nvSpPr>
          <p:cNvPr id="4" name="Rectangle 3"/>
          <p:cNvSpPr/>
          <p:nvPr/>
        </p:nvSpPr>
        <p:spPr>
          <a:xfrm>
            <a:off x="4191000" y="1295400"/>
            <a:ext cx="4572000" cy="4093428"/>
          </a:xfrm>
          <a:prstGeom prst="rect">
            <a:avLst/>
          </a:prstGeom>
        </p:spPr>
        <p:txBody>
          <a:bodyPr>
            <a:spAutoFit/>
          </a:bodyPr>
          <a:lstStyle/>
          <a:p>
            <a:pPr algn="r"/>
            <a:r>
              <a:rPr lang="fa-IR" sz="2800" dirty="0"/>
              <a:t>1- امکاناتی برای استراحت </a:t>
            </a:r>
            <a:r>
              <a:rPr lang="fa-IR" dirty="0"/>
              <a:t/>
            </a:r>
            <a:br>
              <a:rPr lang="fa-IR" dirty="0"/>
            </a:br>
            <a:r>
              <a:rPr lang="fa-IR" sz="2800" dirty="0"/>
              <a:t>2- طراحي مناسب سطوح</a:t>
            </a:r>
            <a:br>
              <a:rPr lang="fa-IR" sz="2800" dirty="0"/>
            </a:br>
            <a:r>
              <a:rPr lang="fa-IR" sz="2800" dirty="0"/>
              <a:t>3- مبلمان</a:t>
            </a:r>
            <a:r>
              <a:rPr lang="fa-IR" dirty="0"/>
              <a:t/>
            </a:r>
            <a:br>
              <a:rPr lang="fa-IR" dirty="0"/>
            </a:br>
            <a:r>
              <a:rPr lang="fa-IR" sz="2800" dirty="0"/>
              <a:t>4- تجهيزات بازي و سرگرمي </a:t>
            </a:r>
            <a:br>
              <a:rPr lang="fa-IR" sz="2800" dirty="0"/>
            </a:br>
            <a:r>
              <a:rPr lang="fa-IR" sz="2800" dirty="0"/>
              <a:t>5- نورپردازی و روشنایی </a:t>
            </a:r>
            <a:r>
              <a:rPr lang="fa-IR" dirty="0"/>
              <a:t/>
            </a:r>
            <a:br>
              <a:rPr lang="fa-IR" dirty="0"/>
            </a:br>
            <a:r>
              <a:rPr lang="fa-IR" sz="2800" dirty="0" smtClean="0"/>
              <a:t>6- </a:t>
            </a:r>
            <a:r>
              <a:rPr lang="fa-IR" sz="2800" dirty="0"/>
              <a:t>گياهان و فضای سبز </a:t>
            </a:r>
            <a:r>
              <a:rPr lang="fa-IR" dirty="0" smtClean="0"/>
              <a:t/>
            </a:r>
            <a:br>
              <a:rPr lang="fa-IR" dirty="0" smtClean="0"/>
            </a:br>
            <a:r>
              <a:rPr lang="fa-IR" sz="2800" dirty="0" smtClean="0"/>
              <a:t>7- </a:t>
            </a:r>
            <a:r>
              <a:rPr lang="fa-IR" sz="2800" dirty="0"/>
              <a:t>آب نماها </a:t>
            </a:r>
            <a:br>
              <a:rPr lang="fa-IR" sz="2800" dirty="0"/>
            </a:br>
            <a:r>
              <a:rPr lang="fa-IR" sz="2800" dirty="0"/>
              <a:t>8- مراکز ارائه آثار فرهنگی- هنری </a:t>
            </a:r>
            <a:r>
              <a:rPr lang="fa-IR" dirty="0"/>
              <a:t/>
            </a:r>
            <a:br>
              <a:rPr lang="fa-IR" dirty="0"/>
            </a:br>
            <a:r>
              <a:rPr lang="fa-IR" b="1" dirty="0"/>
              <a:t/>
            </a:r>
            <a:br>
              <a:rPr lang="fa-IR" b="1" dirty="0"/>
            </a:br>
            <a:endParaRPr lang="en-US" dirty="0"/>
          </a:p>
        </p:txBody>
      </p:sp>
    </p:spTree>
    <p:extLst>
      <p:ext uri="{BB962C8B-B14F-4D97-AF65-F5344CB8AC3E}">
        <p14:creationId xmlns:p14="http://schemas.microsoft.com/office/powerpoint/2010/main" val="35138643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295400" y="76200"/>
            <a:ext cx="7772400" cy="991561"/>
          </a:xfrm>
        </p:spPr>
        <p:txBody>
          <a:bodyPr>
            <a:normAutofit/>
          </a:bodyPr>
          <a:lstStyle/>
          <a:p>
            <a:pPr algn="ctr"/>
            <a:r>
              <a:rPr lang="fa-IR" sz="4400" dirty="0" smtClean="0">
                <a:solidFill>
                  <a:srgbClr val="C00000"/>
                </a:solidFill>
              </a:rPr>
              <a:t>1_3 چشم اندازاولیه</a:t>
            </a:r>
            <a:endParaRPr lang="en-US" sz="4400" dirty="0">
              <a:solidFill>
                <a:srgbClr val="C00000"/>
              </a:solidFill>
            </a:endParaRPr>
          </a:p>
        </p:txBody>
      </p:sp>
      <p:sp>
        <p:nvSpPr>
          <p:cNvPr id="3" name="Flowchart: Connector 2"/>
          <p:cNvSpPr/>
          <p:nvPr/>
        </p:nvSpPr>
        <p:spPr>
          <a:xfrm>
            <a:off x="8256160" y="1576864"/>
            <a:ext cx="4572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a:off x="8256160" y="2241550"/>
            <a:ext cx="458078" cy="1905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1398776"/>
            <a:ext cx="6593472" cy="584775"/>
          </a:xfrm>
          <a:prstGeom prst="rect">
            <a:avLst/>
          </a:prstGeom>
          <a:noFill/>
        </p:spPr>
        <p:txBody>
          <a:bodyPr wrap="none" rtlCol="0">
            <a:spAutoFit/>
          </a:bodyPr>
          <a:lstStyle/>
          <a:p>
            <a:r>
              <a:rPr lang="fa-IR" sz="3200" dirty="0" smtClean="0"/>
              <a:t>پیاده راه 15 خرداد فضایی تحت تسلط عابر پیاده</a:t>
            </a:r>
            <a:endParaRPr lang="en-US" sz="3200" dirty="0"/>
          </a:p>
        </p:txBody>
      </p:sp>
      <p:sp>
        <p:nvSpPr>
          <p:cNvPr id="8" name="TextBox 7"/>
          <p:cNvSpPr txBox="1"/>
          <p:nvPr/>
        </p:nvSpPr>
        <p:spPr>
          <a:xfrm>
            <a:off x="2471375" y="2044412"/>
            <a:ext cx="5646097" cy="584775"/>
          </a:xfrm>
          <a:prstGeom prst="rect">
            <a:avLst/>
          </a:prstGeom>
          <a:noFill/>
        </p:spPr>
        <p:txBody>
          <a:bodyPr wrap="none" rtlCol="0">
            <a:spAutoFit/>
          </a:bodyPr>
          <a:lstStyle/>
          <a:p>
            <a:r>
              <a:rPr lang="fa-IR" sz="3200" dirty="0" smtClean="0"/>
              <a:t>فضایی که مردم در تعامل اجتماعی هستند</a:t>
            </a:r>
            <a:endParaRPr lang="en-US" sz="3200" dirty="0"/>
          </a:p>
        </p:txBody>
      </p:sp>
      <p:sp>
        <p:nvSpPr>
          <p:cNvPr id="9" name="Flowchart: Connector 8"/>
          <p:cNvSpPr/>
          <p:nvPr/>
        </p:nvSpPr>
        <p:spPr>
          <a:xfrm>
            <a:off x="8257038" y="2971800"/>
            <a:ext cx="4572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05992" y="2793712"/>
            <a:ext cx="6811480" cy="584775"/>
          </a:xfrm>
          <a:prstGeom prst="rect">
            <a:avLst/>
          </a:prstGeom>
          <a:noFill/>
        </p:spPr>
        <p:txBody>
          <a:bodyPr wrap="none" rtlCol="0">
            <a:spAutoFit/>
          </a:bodyPr>
          <a:lstStyle/>
          <a:p>
            <a:r>
              <a:rPr lang="fa-IR" sz="3200" dirty="0" smtClean="0"/>
              <a:t>فضایی سر زنده و پویا و دارای ایستگاه های مکث</a:t>
            </a:r>
            <a:endParaRPr lang="en-US" sz="3200" dirty="0"/>
          </a:p>
        </p:txBody>
      </p:sp>
    </p:spTree>
    <p:extLst>
      <p:ext uri="{BB962C8B-B14F-4D97-AF65-F5344CB8AC3E}">
        <p14:creationId xmlns:p14="http://schemas.microsoft.com/office/powerpoint/2010/main" val="23806682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0" y="381000"/>
            <a:ext cx="7772400" cy="686762"/>
          </a:xfrm>
        </p:spPr>
        <p:txBody>
          <a:bodyPr>
            <a:normAutofit fontScale="90000"/>
          </a:bodyPr>
          <a:lstStyle/>
          <a:p>
            <a:pPr algn="ctr"/>
            <a:r>
              <a:rPr lang="fa-IR" dirty="0" smtClean="0">
                <a:solidFill>
                  <a:srgbClr val="C00000"/>
                </a:solidFill>
              </a:rPr>
              <a:t>1_4 اهداف کلان</a:t>
            </a:r>
            <a:endParaRPr lang="en-US" dirty="0">
              <a:solidFill>
                <a:srgbClr val="C00000"/>
              </a:solidFill>
            </a:endParaRPr>
          </a:p>
        </p:txBody>
      </p:sp>
      <p:sp>
        <p:nvSpPr>
          <p:cNvPr id="3" name="TextBox 2"/>
          <p:cNvSpPr txBox="1"/>
          <p:nvPr/>
        </p:nvSpPr>
        <p:spPr>
          <a:xfrm>
            <a:off x="2783432" y="1549400"/>
            <a:ext cx="4717958" cy="584775"/>
          </a:xfrm>
          <a:prstGeom prst="rect">
            <a:avLst/>
          </a:prstGeom>
          <a:noFill/>
        </p:spPr>
        <p:txBody>
          <a:bodyPr wrap="none" rtlCol="0">
            <a:spAutoFit/>
          </a:bodyPr>
          <a:lstStyle/>
          <a:p>
            <a:r>
              <a:rPr lang="fa-IR" sz="3200" dirty="0" smtClean="0"/>
              <a:t>ساماندهی کالبدی نمای ساختمان ها</a:t>
            </a:r>
            <a:endParaRPr lang="en-US" sz="3200" dirty="0"/>
          </a:p>
        </p:txBody>
      </p:sp>
      <p:sp>
        <p:nvSpPr>
          <p:cNvPr id="6" name="TextBox 5"/>
          <p:cNvSpPr txBox="1"/>
          <p:nvPr/>
        </p:nvSpPr>
        <p:spPr>
          <a:xfrm>
            <a:off x="1835397" y="2578100"/>
            <a:ext cx="4198585" cy="584775"/>
          </a:xfrm>
          <a:prstGeom prst="rect">
            <a:avLst/>
          </a:prstGeom>
          <a:noFill/>
        </p:spPr>
        <p:txBody>
          <a:bodyPr wrap="none" rtlCol="0">
            <a:spAutoFit/>
          </a:bodyPr>
          <a:lstStyle/>
          <a:p>
            <a:r>
              <a:rPr lang="fa-IR" sz="3200" dirty="0" smtClean="0"/>
              <a:t>ساماندهی ترافیک در تقاطع ها</a:t>
            </a:r>
            <a:endParaRPr lang="en-US" sz="3200" dirty="0"/>
          </a:p>
        </p:txBody>
      </p:sp>
      <p:sp>
        <p:nvSpPr>
          <p:cNvPr id="7" name="TextBox 6"/>
          <p:cNvSpPr txBox="1"/>
          <p:nvPr/>
        </p:nvSpPr>
        <p:spPr>
          <a:xfrm>
            <a:off x="1454397" y="3646384"/>
            <a:ext cx="3289683" cy="584775"/>
          </a:xfrm>
          <a:prstGeom prst="rect">
            <a:avLst/>
          </a:prstGeom>
          <a:noFill/>
        </p:spPr>
        <p:txBody>
          <a:bodyPr wrap="none" rtlCol="0">
            <a:spAutoFit/>
          </a:bodyPr>
          <a:lstStyle/>
          <a:p>
            <a:r>
              <a:rPr lang="fa-IR" sz="3200" dirty="0" smtClean="0"/>
              <a:t>کاهش  آلودگی  صوتی </a:t>
            </a:r>
            <a:endParaRPr lang="en-US" sz="3200" dirty="0"/>
          </a:p>
        </p:txBody>
      </p:sp>
    </p:spTree>
    <p:extLst>
      <p:ext uri="{BB962C8B-B14F-4D97-AF65-F5344CB8AC3E}">
        <p14:creationId xmlns:p14="http://schemas.microsoft.com/office/powerpoint/2010/main" val="598111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52400"/>
            <a:ext cx="8229600" cy="730250"/>
          </a:xfrm>
        </p:spPr>
        <p:txBody>
          <a:bodyPr>
            <a:normAutofit/>
          </a:bodyPr>
          <a:lstStyle/>
          <a:p>
            <a:pPr algn="ctr"/>
            <a:r>
              <a:rPr lang="fa-IR" sz="3600" dirty="0" smtClean="0">
                <a:solidFill>
                  <a:srgbClr val="C00000"/>
                </a:solidFill>
              </a:rPr>
              <a:t>1_5 حوزه فراگیر و حوزه مداخله</a:t>
            </a:r>
            <a:endParaRPr lang="en-US" sz="3600" dirty="0">
              <a:solidFill>
                <a:srgbClr val="C00000"/>
              </a:solidFill>
            </a:endParaRPr>
          </a:p>
        </p:txBody>
      </p:sp>
      <p:sp>
        <p:nvSpPr>
          <p:cNvPr id="5" name="Text Placeholder 4"/>
          <p:cNvSpPr>
            <a:spLocks noGrp="1"/>
          </p:cNvSpPr>
          <p:nvPr>
            <p:ph type="body" idx="1"/>
          </p:nvPr>
        </p:nvSpPr>
        <p:spPr>
          <a:xfrm>
            <a:off x="609600" y="1435100"/>
            <a:ext cx="3354388" cy="762000"/>
          </a:xfrm>
        </p:spPr>
        <p:style>
          <a:lnRef idx="3">
            <a:schemeClr val="lt1"/>
          </a:lnRef>
          <a:fillRef idx="1">
            <a:schemeClr val="accent1"/>
          </a:fillRef>
          <a:effectRef idx="1">
            <a:schemeClr val="accent1"/>
          </a:effectRef>
          <a:fontRef idx="minor">
            <a:schemeClr val="lt1"/>
          </a:fontRef>
        </p:style>
        <p:txBody>
          <a:bodyPr/>
          <a:lstStyle/>
          <a:p>
            <a:pPr algn="ctr"/>
            <a:r>
              <a:rPr lang="fa-IR" sz="3200" dirty="0" smtClean="0">
                <a:solidFill>
                  <a:schemeClr val="tx1"/>
                </a:solidFill>
              </a:rPr>
              <a:t>حوزه فراگیر</a:t>
            </a:r>
            <a:r>
              <a:rPr lang="fa-IR" dirty="0" smtClean="0">
                <a:solidFill>
                  <a:schemeClr val="tx1"/>
                </a:solidFill>
              </a:rPr>
              <a:t> </a:t>
            </a:r>
            <a:endParaRPr lang="en-US" dirty="0">
              <a:solidFill>
                <a:schemeClr val="tx1"/>
              </a:solidFill>
            </a:endParaRPr>
          </a:p>
        </p:txBody>
      </p:sp>
      <p:sp>
        <p:nvSpPr>
          <p:cNvPr id="8" name="Content Placeholder 7"/>
          <p:cNvSpPr>
            <a:spLocks noGrp="1"/>
          </p:cNvSpPr>
          <p:nvPr>
            <p:ph sz="half" idx="2"/>
          </p:nvPr>
        </p:nvSpPr>
        <p:spPr>
          <a:xfrm>
            <a:off x="5257800" y="2667000"/>
            <a:ext cx="3432175" cy="656954"/>
          </a:xfrm>
        </p:spPr>
        <p:style>
          <a:lnRef idx="2">
            <a:schemeClr val="accent1"/>
          </a:lnRef>
          <a:fillRef idx="1">
            <a:schemeClr val="lt1"/>
          </a:fillRef>
          <a:effectRef idx="0">
            <a:schemeClr val="accent1"/>
          </a:effectRef>
          <a:fontRef idx="minor">
            <a:schemeClr val="dk1"/>
          </a:fontRef>
        </p:style>
        <p:txBody>
          <a:bodyPr>
            <a:normAutofit/>
          </a:bodyPr>
          <a:lstStyle/>
          <a:p>
            <a:pPr marL="109728" indent="0" algn="r">
              <a:buNone/>
            </a:pPr>
            <a:r>
              <a:rPr lang="fa-IR" sz="3200" dirty="0" smtClean="0"/>
              <a:t>پیاده راه 15 خرداد</a:t>
            </a:r>
            <a:endParaRPr lang="en-US" sz="3200" dirty="0"/>
          </a:p>
        </p:txBody>
      </p:sp>
      <p:sp>
        <p:nvSpPr>
          <p:cNvPr id="7" name="Text Placeholder 6"/>
          <p:cNvSpPr>
            <a:spLocks noGrp="1"/>
          </p:cNvSpPr>
          <p:nvPr>
            <p:ph type="body" sz="quarter" idx="3"/>
          </p:nvPr>
        </p:nvSpPr>
        <p:spPr>
          <a:xfrm>
            <a:off x="5181600" y="1447800"/>
            <a:ext cx="3508375" cy="762000"/>
          </a:xfrm>
        </p:spPr>
        <p:style>
          <a:lnRef idx="3">
            <a:schemeClr val="lt1"/>
          </a:lnRef>
          <a:fillRef idx="1">
            <a:schemeClr val="accent1"/>
          </a:fillRef>
          <a:effectRef idx="1">
            <a:schemeClr val="accent1"/>
          </a:effectRef>
          <a:fontRef idx="minor">
            <a:schemeClr val="lt1"/>
          </a:fontRef>
        </p:style>
        <p:txBody>
          <a:bodyPr>
            <a:normAutofit/>
          </a:bodyPr>
          <a:lstStyle/>
          <a:p>
            <a:pPr algn="ctr"/>
            <a:r>
              <a:rPr lang="fa-IR" sz="3200" dirty="0" smtClean="0">
                <a:solidFill>
                  <a:schemeClr val="tx1"/>
                </a:solidFill>
              </a:rPr>
              <a:t>حوزه مداخله</a:t>
            </a:r>
            <a:endParaRPr lang="en-US" sz="3200" dirty="0">
              <a:solidFill>
                <a:schemeClr val="tx1"/>
              </a:solidFill>
            </a:endParaRPr>
          </a:p>
        </p:txBody>
      </p:sp>
      <p:sp>
        <p:nvSpPr>
          <p:cNvPr id="9" name="TextBox 8"/>
          <p:cNvSpPr txBox="1"/>
          <p:nvPr/>
        </p:nvSpPr>
        <p:spPr>
          <a:xfrm>
            <a:off x="671478" y="2667000"/>
            <a:ext cx="3167731"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fa-IR" sz="3200" dirty="0" smtClean="0"/>
              <a:t>بازار</a:t>
            </a:r>
          </a:p>
          <a:p>
            <a:pPr algn="r"/>
            <a:r>
              <a:rPr lang="fa-IR" sz="3200" dirty="0" smtClean="0"/>
              <a:t>مروی</a:t>
            </a:r>
          </a:p>
          <a:p>
            <a:pPr algn="r"/>
            <a:r>
              <a:rPr lang="fa-IR" sz="3200" dirty="0" smtClean="0"/>
              <a:t>کاخ گلستان</a:t>
            </a:r>
            <a:endParaRPr lang="fa-IR" sz="4800" dirty="0" smtClean="0"/>
          </a:p>
          <a:p>
            <a:pPr algn="r"/>
            <a:r>
              <a:rPr lang="fa-IR" sz="3200" dirty="0" smtClean="0"/>
              <a:t>اداره کل دادگستری </a:t>
            </a:r>
            <a:endParaRPr lang="en-US" sz="3200" dirty="0"/>
          </a:p>
        </p:txBody>
      </p:sp>
      <p:sp>
        <p:nvSpPr>
          <p:cNvPr id="10" name="TextBox 9"/>
          <p:cNvSpPr txBox="1"/>
          <p:nvPr/>
        </p:nvSpPr>
        <p:spPr>
          <a:xfrm>
            <a:off x="609882" y="5199003"/>
            <a:ext cx="329092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a-IR" sz="3200" dirty="0" smtClean="0"/>
              <a:t>که همگی در مقیاس  </a:t>
            </a:r>
          </a:p>
          <a:p>
            <a:pPr algn="r"/>
            <a:r>
              <a:rPr lang="fa-IR" sz="3200" dirty="0" smtClean="0"/>
              <a:t> </a:t>
            </a:r>
            <a:r>
              <a:rPr lang="fa-IR" sz="4000" dirty="0" smtClean="0">
                <a:solidFill>
                  <a:srgbClr val="FF0000"/>
                </a:solidFill>
              </a:rPr>
              <a:t>کل شهر </a:t>
            </a:r>
            <a:r>
              <a:rPr lang="fa-IR" sz="3200" dirty="0" smtClean="0"/>
              <a:t>کار میکنند</a:t>
            </a:r>
            <a:endParaRPr lang="en-US" sz="3200" dirty="0"/>
          </a:p>
        </p:txBody>
      </p:sp>
    </p:spTree>
    <p:extLst>
      <p:ext uri="{BB962C8B-B14F-4D97-AF65-F5344CB8AC3E}">
        <p14:creationId xmlns:p14="http://schemas.microsoft.com/office/powerpoint/2010/main" val="31361127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152400"/>
            <a:ext cx="3886200" cy="609600"/>
          </a:xfrm>
        </p:spPr>
        <p:style>
          <a:lnRef idx="1">
            <a:schemeClr val="accent4"/>
          </a:lnRef>
          <a:fillRef idx="3">
            <a:schemeClr val="accent4"/>
          </a:fillRef>
          <a:effectRef idx="2">
            <a:schemeClr val="accent4"/>
          </a:effectRef>
          <a:fontRef idx="minor">
            <a:schemeClr val="lt1"/>
          </a:fontRef>
        </p:style>
        <p:txBody>
          <a:bodyPr>
            <a:normAutofit/>
          </a:bodyPr>
          <a:lstStyle/>
          <a:p>
            <a:pPr algn="ctr"/>
            <a:r>
              <a:rPr lang="fa-IR" dirty="0" smtClean="0"/>
              <a:t>حوزه های فراگیر</a:t>
            </a:r>
            <a:endParaRPr lang="en-US" dirty="0"/>
          </a:p>
        </p:txBody>
      </p:sp>
      <p:sp>
        <p:nvSpPr>
          <p:cNvPr id="3" name="Text Placeholder 2"/>
          <p:cNvSpPr>
            <a:spLocks noGrp="1"/>
          </p:cNvSpPr>
          <p:nvPr>
            <p:ph type="body" idx="1"/>
          </p:nvPr>
        </p:nvSpPr>
        <p:spPr>
          <a:xfrm>
            <a:off x="304800" y="3352800"/>
            <a:ext cx="3278188" cy="609600"/>
          </a:xfrm>
        </p:spPr>
        <p:style>
          <a:lnRef idx="3">
            <a:schemeClr val="lt1"/>
          </a:lnRef>
          <a:fillRef idx="1">
            <a:schemeClr val="accent1"/>
          </a:fillRef>
          <a:effectRef idx="1">
            <a:schemeClr val="accent1"/>
          </a:effectRef>
          <a:fontRef idx="minor">
            <a:schemeClr val="lt1"/>
          </a:fontRef>
        </p:style>
        <p:txBody>
          <a:bodyPr>
            <a:normAutofit lnSpcReduction="10000"/>
          </a:bodyPr>
          <a:lstStyle/>
          <a:p>
            <a:pPr algn="ctr"/>
            <a:r>
              <a:rPr lang="fa-IR" sz="4000" dirty="0" smtClean="0">
                <a:solidFill>
                  <a:schemeClr val="tx1"/>
                </a:solidFill>
              </a:rPr>
              <a:t>بازار</a:t>
            </a:r>
            <a:r>
              <a:rPr lang="fa-IR" dirty="0" smtClean="0"/>
              <a:t> </a:t>
            </a:r>
            <a:endParaRPr lang="en-US" dirty="0"/>
          </a:p>
        </p:txBody>
      </p:sp>
      <p:pic>
        <p:nvPicPr>
          <p:cNvPr id="2050" name="Picture 2" descr="D:\untitled.bmp"/>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3205956"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3"/>
          </p:nvPr>
        </p:nvSpPr>
        <p:spPr>
          <a:xfrm>
            <a:off x="5715000" y="4941133"/>
            <a:ext cx="3048001" cy="609600"/>
          </a:xfrm>
        </p:spPr>
        <p:style>
          <a:lnRef idx="3">
            <a:schemeClr val="lt1"/>
          </a:lnRef>
          <a:fillRef idx="1">
            <a:schemeClr val="accent1"/>
          </a:fillRef>
          <a:effectRef idx="1">
            <a:schemeClr val="accent1"/>
          </a:effectRef>
          <a:fontRef idx="minor">
            <a:schemeClr val="lt1"/>
          </a:fontRef>
        </p:style>
        <p:txBody>
          <a:bodyPr>
            <a:normAutofit/>
          </a:bodyPr>
          <a:lstStyle/>
          <a:p>
            <a:pPr algn="ctr"/>
            <a:r>
              <a:rPr lang="fa-IR" sz="3600" dirty="0" smtClean="0">
                <a:solidFill>
                  <a:schemeClr val="tx1"/>
                </a:solidFill>
              </a:rPr>
              <a:t>مروی</a:t>
            </a:r>
            <a:endParaRPr lang="en-US" sz="3600" dirty="0">
              <a:solidFill>
                <a:schemeClr val="tx1"/>
              </a:solidFill>
            </a:endParaRPr>
          </a:p>
        </p:txBody>
      </p:sp>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5319167" y="1234033"/>
            <a:ext cx="3306265"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28600" y="4343400"/>
            <a:ext cx="4883258" cy="2246769"/>
          </a:xfrm>
          <a:prstGeom prst="rect">
            <a:avLst/>
          </a:prstGeom>
          <a:noFill/>
        </p:spPr>
        <p:txBody>
          <a:bodyPr wrap="square" rtlCol="0">
            <a:spAutoFit/>
          </a:bodyPr>
          <a:lstStyle/>
          <a:p>
            <a:pPr algn="r"/>
            <a:r>
              <a:rPr lang="fa-IR" sz="2800" dirty="0" smtClean="0"/>
              <a:t>بازار بزرگ تهران و کوچه مروی بسشترین تاثیر را روی حوزه مداخله دارند و در مقیاس کل شهر کار میکنند بسیاری از مغازه داران و مردم عادی برای خرید به ان جا مراجعه می کنند</a:t>
            </a:r>
            <a:endParaRPr lang="en-US" sz="2800" dirty="0"/>
          </a:p>
        </p:txBody>
      </p:sp>
    </p:spTree>
    <p:extLst>
      <p:ext uri="{BB962C8B-B14F-4D97-AF65-F5344CB8AC3E}">
        <p14:creationId xmlns:p14="http://schemas.microsoft.com/office/powerpoint/2010/main" val="35098978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0"/>
            <a:ext cx="2667000" cy="1143000"/>
          </a:xfrm>
        </p:spPr>
        <p:txBody>
          <a:bodyPr>
            <a:normAutofit/>
          </a:bodyPr>
          <a:lstStyle/>
          <a:p>
            <a:pPr algn="r"/>
            <a:r>
              <a:rPr lang="fa-IR" sz="4000" dirty="0" smtClean="0">
                <a:solidFill>
                  <a:srgbClr val="C00000"/>
                </a:solidFill>
              </a:rPr>
              <a:t>کاخ گلستان</a:t>
            </a:r>
            <a:endParaRPr lang="en-US" sz="4000" dirty="0">
              <a:solidFill>
                <a:srgbClr val="C00000"/>
              </a:solidFill>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45031" y="2505075"/>
            <a:ext cx="3639150" cy="3684588"/>
          </a:xfrm>
          <a:prstGeom prst="rect">
            <a:avLst/>
          </a:prstGeom>
          <a:ln>
            <a:noFill/>
          </a:ln>
          <a:effectLst>
            <a:softEdge rad="112500"/>
          </a:effectLst>
        </p:spPr>
      </p:pic>
      <p:pic>
        <p:nvPicPr>
          <p:cNvPr id="6"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5219700" y="647703"/>
            <a:ext cx="3733800" cy="3048000"/>
          </a:xfrm>
          <a:prstGeom prst="rect">
            <a:avLst/>
          </a:prstGeom>
          <a:ln>
            <a:noFill/>
          </a:ln>
          <a:effectLst>
            <a:softEdge rad="112500"/>
          </a:effectLst>
        </p:spPr>
      </p:pic>
      <p:sp>
        <p:nvSpPr>
          <p:cNvPr id="4" name="Rectangle 3"/>
          <p:cNvSpPr/>
          <p:nvPr/>
        </p:nvSpPr>
        <p:spPr>
          <a:xfrm>
            <a:off x="5943600" y="4419600"/>
            <a:ext cx="2175596" cy="646331"/>
          </a:xfrm>
          <a:prstGeom prst="rect">
            <a:avLst/>
          </a:prstGeom>
        </p:spPr>
        <p:txBody>
          <a:bodyPr wrap="none">
            <a:spAutoFit/>
          </a:bodyPr>
          <a:lstStyle/>
          <a:p>
            <a:r>
              <a:rPr lang="fa-IR" sz="3600" b="1" dirty="0">
                <a:solidFill>
                  <a:srgbClr val="C00000"/>
                </a:solidFill>
                <a:effectLst>
                  <a:outerShdw blurRad="31750" dist="25400" dir="5400000" algn="tl" rotWithShape="0">
                    <a:srgbClr val="000000">
                      <a:alpha val="25000"/>
                    </a:srgbClr>
                  </a:outerShdw>
                </a:effectLst>
                <a:ea typeface="+mj-ea"/>
              </a:rPr>
              <a:t>دادگستری کل</a:t>
            </a:r>
            <a:endParaRPr lang="en-US" dirty="0"/>
          </a:p>
        </p:txBody>
      </p:sp>
    </p:spTree>
    <p:extLst>
      <p:ext uri="{BB962C8B-B14F-4D97-AF65-F5344CB8AC3E}">
        <p14:creationId xmlns:p14="http://schemas.microsoft.com/office/powerpoint/2010/main" val="7407807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198"/>
            <a:ext cx="9144000" cy="6781801"/>
          </a:xfrm>
        </p:spPr>
      </p:pic>
      <p:sp>
        <p:nvSpPr>
          <p:cNvPr id="13" name="TextBox 12"/>
          <p:cNvSpPr txBox="1"/>
          <p:nvPr/>
        </p:nvSpPr>
        <p:spPr>
          <a:xfrm>
            <a:off x="4572000" y="76199"/>
            <a:ext cx="4093163" cy="584775"/>
          </a:xfrm>
          <a:prstGeom prst="rect">
            <a:avLst/>
          </a:prstGeom>
          <a:noFill/>
        </p:spPr>
        <p:txBody>
          <a:bodyPr wrap="square" rtlCol="0">
            <a:spAutoFit/>
          </a:bodyPr>
          <a:lstStyle/>
          <a:p>
            <a:r>
              <a:rPr lang="fa-IR" sz="3200" dirty="0" smtClean="0">
                <a:solidFill>
                  <a:srgbClr val="FF0000"/>
                </a:solidFill>
              </a:rPr>
              <a:t>کاربری زمین</a:t>
            </a:r>
            <a:endParaRPr lang="en-US" sz="3200" dirty="0">
              <a:solidFill>
                <a:srgbClr val="FF0000"/>
              </a:solidFill>
            </a:endParaRPr>
          </a:p>
        </p:txBody>
      </p:sp>
    </p:spTree>
    <p:extLst>
      <p:ext uri="{BB962C8B-B14F-4D97-AF65-F5344CB8AC3E}">
        <p14:creationId xmlns:p14="http://schemas.microsoft.com/office/powerpoint/2010/main" val="3859997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533400"/>
            <a:ext cx="7315200" cy="5909310"/>
          </a:xfrm>
          <a:prstGeom prst="rect">
            <a:avLst/>
          </a:prstGeom>
          <a:noFill/>
        </p:spPr>
        <p:txBody>
          <a:bodyPr wrap="square" rtlCol="0">
            <a:spAutoFit/>
          </a:bodyPr>
          <a:lstStyle/>
          <a:p>
            <a:pPr algn="r" rtl="1"/>
            <a:r>
              <a:rPr lang="fa-IR" dirty="0" smtClean="0">
                <a:cs typeface="B Titr" pitchFamily="2" charset="-78"/>
              </a:rPr>
              <a:t>فهرست</a:t>
            </a:r>
          </a:p>
          <a:p>
            <a:pPr algn="r" rtl="1"/>
            <a:r>
              <a:rPr lang="fa-IR" b="1" dirty="0">
                <a:cs typeface="B Titr" pitchFamily="2" charset="-78"/>
              </a:rPr>
              <a:t>1_1 مبانی نظری طرح</a:t>
            </a:r>
            <a:endParaRPr lang="en-US" dirty="0">
              <a:cs typeface="B Titr" pitchFamily="2" charset="-78"/>
            </a:endParaRPr>
          </a:p>
          <a:p>
            <a:pPr algn="r" rtl="1"/>
            <a:r>
              <a:rPr lang="fa-IR" dirty="0">
                <a:cs typeface="B Titr" pitchFamily="2" charset="-78"/>
              </a:rPr>
              <a:t>پیاده راه</a:t>
            </a:r>
            <a:endParaRPr lang="en-US" dirty="0">
              <a:cs typeface="B Titr" pitchFamily="2" charset="-78"/>
            </a:endParaRPr>
          </a:p>
          <a:p>
            <a:pPr algn="r" rtl="1"/>
            <a:r>
              <a:rPr lang="fa-IR" b="1" dirty="0">
                <a:cs typeface="B Titr" pitchFamily="2" charset="-78"/>
              </a:rPr>
              <a:t>مفهوم محدوده پیاده (پیاده راه)</a:t>
            </a:r>
            <a:endParaRPr lang="en-US" dirty="0">
              <a:cs typeface="B Titr" pitchFamily="2" charset="-78"/>
            </a:endParaRPr>
          </a:p>
          <a:p>
            <a:pPr algn="r" rtl="1"/>
            <a:r>
              <a:rPr lang="fa-IR" b="1" dirty="0">
                <a:cs typeface="B Titr" pitchFamily="2" charset="-78"/>
              </a:rPr>
              <a:t>انواع پیاده راه ها به لحاظ محدودیت حرکت سواره</a:t>
            </a:r>
            <a:endParaRPr lang="en-US" dirty="0">
              <a:cs typeface="B Titr" pitchFamily="2" charset="-78"/>
            </a:endParaRPr>
          </a:p>
          <a:p>
            <a:pPr algn="r" rtl="1"/>
            <a:r>
              <a:rPr lang="fa-IR" dirty="0">
                <a:cs typeface="B Titr" pitchFamily="2" charset="-78"/>
              </a:rPr>
              <a:t>الف :پیاده راههایی که هیچ وسیله نقلیه ای اجازه تردد درآنها را ندارد</a:t>
            </a:r>
            <a:endParaRPr lang="en-US" dirty="0">
              <a:cs typeface="B Titr" pitchFamily="2" charset="-78"/>
            </a:endParaRPr>
          </a:p>
          <a:p>
            <a:pPr algn="r" rtl="1"/>
            <a:r>
              <a:rPr lang="fa-IR" dirty="0">
                <a:cs typeface="B Titr" pitchFamily="2" charset="-78"/>
              </a:rPr>
              <a:t>ب- پیاده راه هایی که بعضی وسایل نقلیه بسیار کم سرعت اجازه تردد در آنها را دارد</a:t>
            </a:r>
            <a:endParaRPr lang="en-US" dirty="0">
              <a:cs typeface="B Titr" pitchFamily="2" charset="-78"/>
            </a:endParaRPr>
          </a:p>
          <a:p>
            <a:pPr algn="r" rtl="1"/>
            <a:r>
              <a:rPr lang="fa-IR" dirty="0">
                <a:cs typeface="B Titr" pitchFamily="2" charset="-78"/>
              </a:rPr>
              <a:t>ج- پیاده راه هایی که در ساعات خاصی از روز ( معمولا عصرها) و یا روزهای خاصی ازهفته یا سال مانع ورود وسایل نقلیه می شوند.</a:t>
            </a:r>
            <a:endParaRPr lang="en-US" dirty="0">
              <a:cs typeface="B Titr" pitchFamily="2" charset="-78"/>
            </a:endParaRPr>
          </a:p>
          <a:p>
            <a:pPr algn="r" rtl="1"/>
            <a:r>
              <a:rPr lang="fa-IR" b="1" dirty="0">
                <a:cs typeface="B Titr" pitchFamily="2" charset="-78"/>
              </a:rPr>
              <a:t>تجربه کلمبیا در ایجاد پیاده راه</a:t>
            </a:r>
            <a:endParaRPr lang="en-US" dirty="0">
              <a:cs typeface="B Titr" pitchFamily="2" charset="-78"/>
            </a:endParaRPr>
          </a:p>
          <a:p>
            <a:pPr algn="r" rtl="1"/>
            <a:r>
              <a:rPr lang="fa-IR" b="1" dirty="0">
                <a:cs typeface="B Titr" pitchFamily="2" charset="-78"/>
              </a:rPr>
              <a:t>تجهيزات محدوه‌هاي پياده</a:t>
            </a:r>
            <a:endParaRPr lang="en-US" dirty="0">
              <a:cs typeface="B Titr" pitchFamily="2" charset="-78"/>
            </a:endParaRPr>
          </a:p>
          <a:p>
            <a:pPr algn="r" rtl="1"/>
            <a:r>
              <a:rPr lang="fa-IR" b="1" dirty="0">
                <a:cs typeface="B Titr" pitchFamily="2" charset="-78"/>
              </a:rPr>
              <a:t>1_3 چشم اندازاولیه</a:t>
            </a:r>
            <a:endParaRPr lang="en-US" dirty="0">
              <a:cs typeface="B Titr" pitchFamily="2" charset="-78"/>
            </a:endParaRPr>
          </a:p>
          <a:p>
            <a:pPr algn="r" rtl="1"/>
            <a:r>
              <a:rPr lang="fa-IR" b="1" dirty="0">
                <a:cs typeface="B Titr" pitchFamily="2" charset="-78"/>
              </a:rPr>
              <a:t>1_4 اهداف کلان</a:t>
            </a:r>
            <a:endParaRPr lang="en-US" dirty="0">
              <a:cs typeface="B Titr" pitchFamily="2" charset="-78"/>
            </a:endParaRPr>
          </a:p>
          <a:p>
            <a:pPr algn="r" rtl="1"/>
            <a:r>
              <a:rPr lang="fa-IR" b="1" dirty="0">
                <a:cs typeface="B Titr" pitchFamily="2" charset="-78"/>
              </a:rPr>
              <a:t>1_5 حوزه فراگیر و حوزه مداخله</a:t>
            </a:r>
            <a:endParaRPr lang="en-US" dirty="0">
              <a:cs typeface="B Titr" pitchFamily="2" charset="-78"/>
            </a:endParaRPr>
          </a:p>
          <a:p>
            <a:pPr algn="r" rtl="1"/>
            <a:r>
              <a:rPr lang="fa-IR" dirty="0">
                <a:cs typeface="B Titr" pitchFamily="2" charset="-78"/>
              </a:rPr>
              <a:t>حوزه مداخله</a:t>
            </a:r>
            <a:endParaRPr lang="en-US" dirty="0">
              <a:cs typeface="B Titr" pitchFamily="2" charset="-78"/>
            </a:endParaRPr>
          </a:p>
          <a:p>
            <a:pPr algn="r" rtl="1"/>
            <a:r>
              <a:rPr lang="fa-IR" dirty="0">
                <a:cs typeface="B Titr" pitchFamily="2" charset="-78"/>
              </a:rPr>
              <a:t>حوزه فراگیر </a:t>
            </a:r>
            <a:endParaRPr lang="en-US" dirty="0">
              <a:cs typeface="B Titr" pitchFamily="2" charset="-78"/>
            </a:endParaRPr>
          </a:p>
          <a:p>
            <a:pPr algn="r" rtl="1"/>
            <a:r>
              <a:rPr lang="fa-IR" dirty="0">
                <a:cs typeface="B Titr" pitchFamily="2" charset="-78"/>
              </a:rPr>
              <a:t>حوزه های فراگیر</a:t>
            </a:r>
            <a:endParaRPr lang="en-US" dirty="0">
              <a:cs typeface="B Titr" pitchFamily="2" charset="-78"/>
            </a:endParaRPr>
          </a:p>
          <a:p>
            <a:pPr algn="r" rtl="1"/>
            <a:r>
              <a:rPr lang="fa-IR" dirty="0">
                <a:cs typeface="B Titr" pitchFamily="2" charset="-78"/>
              </a:rPr>
              <a:t>مروی</a:t>
            </a:r>
            <a:endParaRPr lang="en-US" dirty="0">
              <a:cs typeface="B Titr" pitchFamily="2" charset="-78"/>
            </a:endParaRPr>
          </a:p>
          <a:p>
            <a:pPr algn="r" rtl="1"/>
            <a:r>
              <a:rPr lang="fa-IR" dirty="0">
                <a:cs typeface="B Titr" pitchFamily="2" charset="-78"/>
              </a:rPr>
              <a:t>بازار </a:t>
            </a:r>
            <a:endParaRPr lang="en-US" dirty="0">
              <a:cs typeface="B Titr" pitchFamily="2" charset="-78"/>
            </a:endParaRPr>
          </a:p>
          <a:p>
            <a:pPr algn="r" rtl="1"/>
            <a:r>
              <a:rPr lang="fa-IR" dirty="0">
                <a:cs typeface="B Titr" pitchFamily="2" charset="-78"/>
              </a:rPr>
              <a:t>کاخ گلستان</a:t>
            </a:r>
            <a:endParaRPr lang="en-US" dirty="0">
              <a:cs typeface="B Titr" pitchFamily="2" charset="-78"/>
            </a:endParaRPr>
          </a:p>
          <a:p>
            <a:pPr algn="r" rtl="1"/>
            <a:endParaRPr lang="en-US" dirty="0">
              <a:cs typeface="B Titr" pitchFamily="2" charset="-78"/>
            </a:endParaRPr>
          </a:p>
        </p:txBody>
      </p:sp>
    </p:spTree>
    <p:extLst>
      <p:ext uri="{BB962C8B-B14F-4D97-AF65-F5344CB8AC3E}">
        <p14:creationId xmlns:p14="http://schemas.microsoft.com/office/powerpoint/2010/main" val="2737228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81700" y="34922"/>
            <a:ext cx="3276600" cy="503238"/>
          </a:xfrm>
        </p:spPr>
        <p:txBody>
          <a:bodyPr>
            <a:normAutofit fontScale="90000"/>
          </a:bodyPr>
          <a:lstStyle/>
          <a:p>
            <a:pPr algn="ctr"/>
            <a:r>
              <a:rPr lang="fa-IR" dirty="0" smtClean="0">
                <a:cs typeface="B Lotus" panose="00000400000000000000" pitchFamily="2" charset="-78"/>
              </a:rPr>
              <a:t>کاربری ها</a:t>
            </a:r>
            <a:endParaRPr lang="en-US" dirty="0">
              <a:cs typeface="B Lotus" panose="00000400000000000000" pitchFamily="2" charset="-78"/>
            </a:endParaRPr>
          </a:p>
        </p:txBody>
      </p:sp>
      <p:pic>
        <p:nvPicPr>
          <p:cNvPr id="4"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928087"/>
            <a:ext cx="7886700" cy="4146413"/>
          </a:xfrm>
          <a:prstGeom prst="rect">
            <a:avLst/>
          </a:prstGeom>
        </p:spPr>
      </p:pic>
      <p:pic>
        <p:nvPicPr>
          <p:cNvPr id="5"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06800" y="-144458"/>
            <a:ext cx="2249510" cy="3328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 name="Straight Arrow Connector 6"/>
          <p:cNvCxnSpPr/>
          <p:nvPr/>
        </p:nvCxnSpPr>
        <p:spPr>
          <a:xfrm>
            <a:off x="3352800" y="2514600"/>
            <a:ext cx="6858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8"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533400"/>
            <a:ext cx="2895600" cy="2198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0" name="Straight Arrow Connector 9"/>
          <p:cNvCxnSpPr/>
          <p:nvPr/>
        </p:nvCxnSpPr>
        <p:spPr>
          <a:xfrm flipH="1">
            <a:off x="4572000" y="2514600"/>
            <a:ext cx="304800" cy="838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 name="Rectangle 10"/>
          <p:cNvSpPr/>
          <p:nvPr/>
        </p:nvSpPr>
        <p:spPr>
          <a:xfrm>
            <a:off x="609600" y="3042187"/>
            <a:ext cx="1568058" cy="461665"/>
          </a:xfrm>
          <a:prstGeom prst="rect">
            <a:avLst/>
          </a:prstGeom>
        </p:spPr>
        <p:txBody>
          <a:bodyPr wrap="none">
            <a:spAutoFit/>
          </a:bodyPr>
          <a:lstStyle/>
          <a:p>
            <a:r>
              <a:rPr lang="fa-IR" sz="2400" b="1" dirty="0">
                <a:cs typeface="B Lotus" panose="00000400000000000000" pitchFamily="2" charset="-78"/>
              </a:rPr>
              <a:t>دادگستری کل</a:t>
            </a:r>
            <a:endParaRPr lang="en-US" sz="2400" b="1" dirty="0">
              <a:cs typeface="B Lotus" panose="00000400000000000000" pitchFamily="2" charset="-78"/>
            </a:endParaRPr>
          </a:p>
        </p:txBody>
      </p:sp>
      <p:sp>
        <p:nvSpPr>
          <p:cNvPr id="13" name="Rectangle 12"/>
          <p:cNvSpPr/>
          <p:nvPr/>
        </p:nvSpPr>
        <p:spPr>
          <a:xfrm>
            <a:off x="7620000" y="1448027"/>
            <a:ext cx="1162498" cy="400110"/>
          </a:xfrm>
          <a:prstGeom prst="rect">
            <a:avLst/>
          </a:prstGeom>
        </p:spPr>
        <p:txBody>
          <a:bodyPr wrap="none">
            <a:spAutoFit/>
          </a:bodyPr>
          <a:lstStyle/>
          <a:p>
            <a:r>
              <a:rPr lang="fa-IR" sz="2000" b="1" dirty="0">
                <a:solidFill>
                  <a:srgbClr val="C00000"/>
                </a:solidFill>
                <a:cs typeface="B Lotus" panose="00000400000000000000" pitchFamily="2" charset="-78"/>
              </a:rPr>
              <a:t>کاخ گلستان</a:t>
            </a:r>
            <a:endParaRPr lang="en-US" sz="2000" b="1" dirty="0">
              <a:cs typeface="B Lotus" panose="00000400000000000000" pitchFamily="2" charset="-78"/>
            </a:endParaRPr>
          </a:p>
        </p:txBody>
      </p:sp>
      <p:sp>
        <p:nvSpPr>
          <p:cNvPr id="14" name="TextBox 13"/>
          <p:cNvSpPr txBox="1"/>
          <p:nvPr/>
        </p:nvSpPr>
        <p:spPr>
          <a:xfrm>
            <a:off x="7753850" y="1809690"/>
            <a:ext cx="806631" cy="400110"/>
          </a:xfrm>
          <a:prstGeom prst="rect">
            <a:avLst/>
          </a:prstGeom>
          <a:noFill/>
        </p:spPr>
        <p:txBody>
          <a:bodyPr wrap="none" rtlCol="0">
            <a:spAutoFit/>
          </a:bodyPr>
          <a:lstStyle/>
          <a:p>
            <a:r>
              <a:rPr lang="fa-IR" sz="2000" b="1" dirty="0" smtClean="0">
                <a:cs typeface="B Lotus" panose="00000400000000000000" pitchFamily="2" charset="-78"/>
              </a:rPr>
              <a:t>فرهنگی</a:t>
            </a:r>
            <a:endParaRPr lang="en-US" sz="2000" b="1" dirty="0">
              <a:cs typeface="B Lotus" panose="00000400000000000000" pitchFamily="2" charset="-78"/>
            </a:endParaRPr>
          </a:p>
        </p:txBody>
      </p:sp>
      <p:sp>
        <p:nvSpPr>
          <p:cNvPr id="15" name="TextBox 14"/>
          <p:cNvSpPr txBox="1"/>
          <p:nvPr/>
        </p:nvSpPr>
        <p:spPr>
          <a:xfrm>
            <a:off x="1040807" y="3367585"/>
            <a:ext cx="644728" cy="400110"/>
          </a:xfrm>
          <a:prstGeom prst="rect">
            <a:avLst/>
          </a:prstGeom>
          <a:noFill/>
        </p:spPr>
        <p:txBody>
          <a:bodyPr wrap="none" rtlCol="0">
            <a:spAutoFit/>
          </a:bodyPr>
          <a:lstStyle/>
          <a:p>
            <a:r>
              <a:rPr lang="fa-IR" sz="2000" b="1" dirty="0" smtClean="0">
                <a:solidFill>
                  <a:srgbClr val="FF0000"/>
                </a:solidFill>
                <a:cs typeface="B Lotus" panose="00000400000000000000" pitchFamily="2" charset="-78"/>
              </a:rPr>
              <a:t>اداری</a:t>
            </a:r>
            <a:endParaRPr lang="en-US" sz="2000" b="1" dirty="0">
              <a:solidFill>
                <a:srgbClr val="FF0000"/>
              </a:solidFill>
              <a:cs typeface="B Lotus" panose="00000400000000000000" pitchFamily="2" charset="-78"/>
            </a:endParaRPr>
          </a:p>
        </p:txBody>
      </p:sp>
      <p:pic>
        <p:nvPicPr>
          <p:cNvPr id="3074" name="Picture 2" descr="C:\Users\Sony\Desktop\خیابان 15 خرداد\DSC016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74" y="4626176"/>
            <a:ext cx="2789426" cy="2070300"/>
          </a:xfrm>
          <a:prstGeom prst="rect">
            <a:avLst/>
          </a:prstGeom>
          <a:ln>
            <a:noFill/>
          </a:ln>
          <a:effectLst>
            <a:outerShdw blurRad="190500" algn="tl" rotWithShape="0">
              <a:srgbClr val="000000">
                <a:alpha val="70000"/>
              </a:srgbClr>
            </a:outerShdw>
          </a:effectLst>
          <a:extLst/>
        </p:spPr>
      </p:pic>
      <p:cxnSp>
        <p:nvCxnSpPr>
          <p:cNvPr id="17" name="Straight Arrow Connector 16"/>
          <p:cNvCxnSpPr/>
          <p:nvPr/>
        </p:nvCxnSpPr>
        <p:spPr>
          <a:xfrm flipV="1">
            <a:off x="2819400" y="3733800"/>
            <a:ext cx="2057400" cy="12954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pic>
        <p:nvPicPr>
          <p:cNvPr id="3075" name="Picture 3" descr="C:\Users\Sony\Desktop\خیابان 15 خرداد\DSC016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8602" y="5065594"/>
            <a:ext cx="2686795" cy="1709938"/>
          </a:xfrm>
          <a:prstGeom prst="rect">
            <a:avLst/>
          </a:prstGeom>
          <a:ln>
            <a:noFill/>
          </a:ln>
          <a:effectLst>
            <a:outerShdw blurRad="190500" algn="tl" rotWithShape="0">
              <a:srgbClr val="000000">
                <a:alpha val="70000"/>
              </a:srgbClr>
            </a:outerShdw>
          </a:effectLst>
          <a:extLst/>
        </p:spPr>
      </p:pic>
      <p:pic>
        <p:nvPicPr>
          <p:cNvPr id="3076" name="Picture 4" descr="C:\Users\Sony\Desktop\بازار\New folder\DSC0171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7900" y="4996046"/>
            <a:ext cx="2857500" cy="1779486"/>
          </a:xfrm>
          <a:prstGeom prst="rect">
            <a:avLst/>
          </a:prstGeom>
          <a:ln>
            <a:noFill/>
          </a:ln>
          <a:effectLst>
            <a:outerShdw blurRad="292100" dist="139700" dir="2700000" algn="tl" rotWithShape="0">
              <a:srgbClr val="333333">
                <a:alpha val="65000"/>
              </a:srgbClr>
            </a:outerShdw>
          </a:effectLst>
          <a:extLst/>
        </p:spPr>
      </p:pic>
      <p:cxnSp>
        <p:nvCxnSpPr>
          <p:cNvPr id="19" name="Straight Arrow Connector 18"/>
          <p:cNvCxnSpPr/>
          <p:nvPr/>
        </p:nvCxnSpPr>
        <p:spPr>
          <a:xfrm flipH="1" flipV="1">
            <a:off x="4191000" y="3962400"/>
            <a:ext cx="533400" cy="155753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H="1" flipV="1">
            <a:off x="4038600" y="3962400"/>
            <a:ext cx="4191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4419600" y="3962400"/>
            <a:ext cx="2590800" cy="155753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4" name="TextBox 23"/>
          <p:cNvSpPr txBox="1"/>
          <p:nvPr/>
        </p:nvSpPr>
        <p:spPr>
          <a:xfrm>
            <a:off x="3516860" y="5139731"/>
            <a:ext cx="731290" cy="400110"/>
          </a:xfrm>
          <a:prstGeom prst="rect">
            <a:avLst/>
          </a:prstGeom>
          <a:noFill/>
        </p:spPr>
        <p:txBody>
          <a:bodyPr wrap="none" rtlCol="0">
            <a:spAutoFit/>
          </a:bodyPr>
          <a:lstStyle/>
          <a:p>
            <a:r>
              <a:rPr lang="fa-IR" sz="2000" b="1" dirty="0" smtClean="0">
                <a:solidFill>
                  <a:srgbClr val="FF0000"/>
                </a:solidFill>
                <a:cs typeface="B Lotus" panose="00000400000000000000" pitchFamily="2" charset="-78"/>
              </a:rPr>
              <a:t>تجاری</a:t>
            </a:r>
            <a:endParaRPr lang="en-US" sz="2000" b="1" dirty="0">
              <a:solidFill>
                <a:srgbClr val="FF0000"/>
              </a:solidFill>
              <a:cs typeface="B Lotus" panose="00000400000000000000" pitchFamily="2" charset="-78"/>
            </a:endParaRPr>
          </a:p>
        </p:txBody>
      </p:sp>
      <p:sp>
        <p:nvSpPr>
          <p:cNvPr id="25" name="Rectangle 24"/>
          <p:cNvSpPr/>
          <p:nvPr/>
        </p:nvSpPr>
        <p:spPr>
          <a:xfrm>
            <a:off x="7390439" y="4765213"/>
            <a:ext cx="841897" cy="461665"/>
          </a:xfrm>
          <a:prstGeom prst="rect">
            <a:avLst/>
          </a:prstGeom>
        </p:spPr>
        <p:txBody>
          <a:bodyPr wrap="none">
            <a:spAutoFit/>
          </a:bodyPr>
          <a:lstStyle/>
          <a:p>
            <a:r>
              <a:rPr lang="fa-IR" sz="2400" b="1" dirty="0">
                <a:solidFill>
                  <a:srgbClr val="FF0000"/>
                </a:solidFill>
                <a:cs typeface="B Lotus" panose="00000400000000000000" pitchFamily="2" charset="-78"/>
              </a:rPr>
              <a:t>تجاری</a:t>
            </a:r>
            <a:endParaRPr lang="en-US" sz="2400" b="1" dirty="0">
              <a:solidFill>
                <a:srgbClr val="FF0000"/>
              </a:solidFill>
              <a:cs typeface="B Lotus" panose="00000400000000000000" pitchFamily="2" charset="-78"/>
            </a:endParaRPr>
          </a:p>
        </p:txBody>
      </p:sp>
    </p:spTree>
    <p:extLst>
      <p:ext uri="{BB962C8B-B14F-4D97-AF65-F5344CB8AC3E}">
        <p14:creationId xmlns:p14="http://schemas.microsoft.com/office/powerpoint/2010/main" val="3719468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fa-IR" sz="6000" dirty="0" smtClean="0">
                <a:solidFill>
                  <a:srgbClr val="FF0000"/>
                </a:solidFill>
              </a:rPr>
              <a:t>سازمان بصری</a:t>
            </a:r>
            <a:r>
              <a:rPr lang="en-US" sz="5400" dirty="0" smtClean="0">
                <a:solidFill>
                  <a:srgbClr val="FF0000"/>
                </a:solidFill>
              </a:rPr>
              <a:t>2-3</a:t>
            </a:r>
            <a:endParaRPr lang="en-US" sz="5400" dirty="0">
              <a:solidFill>
                <a:srgbClr val="FF0000"/>
              </a:solidFill>
            </a:endParaRPr>
          </a:p>
        </p:txBody>
      </p:sp>
      <p:sp>
        <p:nvSpPr>
          <p:cNvPr id="2" name="Content Placeholder 1"/>
          <p:cNvSpPr>
            <a:spLocks noGrp="1"/>
          </p:cNvSpPr>
          <p:nvPr>
            <p:ph idx="1"/>
          </p:nvPr>
        </p:nvSpPr>
        <p:spPr>
          <a:xfrm>
            <a:off x="1143000" y="1752600"/>
            <a:ext cx="7200900" cy="4525963"/>
          </a:xfrm>
        </p:spPr>
        <p:txBody>
          <a:bodyPr>
            <a:normAutofit/>
          </a:bodyPr>
          <a:lstStyle/>
          <a:p>
            <a:pPr algn="r" rtl="1"/>
            <a:r>
              <a:rPr lang="fa-IR" sz="4800" dirty="0" smtClean="0"/>
              <a:t>راه</a:t>
            </a:r>
          </a:p>
          <a:p>
            <a:pPr algn="r" rtl="1"/>
            <a:r>
              <a:rPr lang="fa-IR" sz="4400" dirty="0" smtClean="0"/>
              <a:t>لبه</a:t>
            </a:r>
          </a:p>
          <a:p>
            <a:pPr algn="r" rtl="1"/>
            <a:r>
              <a:rPr lang="fa-IR" sz="4400" dirty="0" smtClean="0"/>
              <a:t>گره</a:t>
            </a:r>
          </a:p>
          <a:p>
            <a:pPr algn="r" rtl="1"/>
            <a:r>
              <a:rPr lang="fa-IR" sz="4400" dirty="0" smtClean="0"/>
              <a:t>نشانه</a:t>
            </a:r>
          </a:p>
          <a:p>
            <a:pPr algn="r" rtl="1"/>
            <a:r>
              <a:rPr lang="fa-IR" sz="4400" dirty="0" smtClean="0"/>
              <a:t>محله</a:t>
            </a:r>
            <a:endParaRPr lang="en-US" sz="4400" dirty="0"/>
          </a:p>
        </p:txBody>
      </p:sp>
    </p:spTree>
    <p:extLst>
      <p:ext uri="{BB962C8B-B14F-4D97-AF65-F5344CB8AC3E}">
        <p14:creationId xmlns:p14="http://schemas.microsoft.com/office/powerpoint/2010/main" val="2830949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308" y="180673"/>
            <a:ext cx="7696200" cy="3809000"/>
          </a:xfrm>
          <a:prstGeom prst="roundRect">
            <a:avLst>
              <a:gd name="adj" fmla="val 16667"/>
            </a:avLst>
          </a:prstGeom>
          <a:ln>
            <a:solidFill>
              <a:schemeClr val="bg1"/>
            </a:solidFill>
          </a:ln>
        </p:spPr>
        <p:style>
          <a:lnRef idx="1">
            <a:schemeClr val="accent1"/>
          </a:lnRef>
          <a:fillRef idx="3">
            <a:schemeClr val="accent1"/>
          </a:fillRef>
          <a:effectRef idx="2">
            <a:schemeClr val="accent1"/>
          </a:effectRef>
          <a:fontRef idx="minor">
            <a:schemeClr val="lt1"/>
          </a:fontRef>
        </p:style>
      </p:pic>
      <p:sp>
        <p:nvSpPr>
          <p:cNvPr id="6" name="5-Point Star 5"/>
          <p:cNvSpPr/>
          <p:nvPr/>
        </p:nvSpPr>
        <p:spPr>
          <a:xfrm>
            <a:off x="3402650" y="1295400"/>
            <a:ext cx="457200" cy="304800"/>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5-Point Star 6"/>
          <p:cNvSpPr/>
          <p:nvPr/>
        </p:nvSpPr>
        <p:spPr>
          <a:xfrm>
            <a:off x="3174050" y="1905000"/>
            <a:ext cx="457200" cy="304800"/>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5-Point Star 7"/>
          <p:cNvSpPr/>
          <p:nvPr/>
        </p:nvSpPr>
        <p:spPr>
          <a:xfrm>
            <a:off x="2438400" y="1676400"/>
            <a:ext cx="457200" cy="304800"/>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5-Point Star 8"/>
          <p:cNvSpPr/>
          <p:nvPr/>
        </p:nvSpPr>
        <p:spPr>
          <a:xfrm>
            <a:off x="6096000" y="4438116"/>
            <a:ext cx="457200" cy="304800"/>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414071936"/>
              </p:ext>
            </p:extLst>
          </p:nvPr>
        </p:nvGraphicFramePr>
        <p:xfrm>
          <a:off x="5486400" y="4343400"/>
          <a:ext cx="3455350" cy="2072640"/>
        </p:xfrm>
        <a:graphic>
          <a:graphicData uri="http://schemas.openxmlformats.org/drawingml/2006/table">
            <a:tbl>
              <a:tblPr firstRow="1" bandRow="1">
                <a:tableStyleId>{5940675A-B579-460E-94D1-54222C63F5DA}</a:tableStyleId>
              </a:tblPr>
              <a:tblGrid>
                <a:gridCol w="1727675">
                  <a:extLst>
                    <a:ext uri="{9D8B030D-6E8A-4147-A177-3AD203B41FA5}">
                      <a16:colId xmlns:a16="http://schemas.microsoft.com/office/drawing/2014/main" val="20000"/>
                    </a:ext>
                  </a:extLst>
                </a:gridCol>
                <a:gridCol w="1727675">
                  <a:extLst>
                    <a:ext uri="{9D8B030D-6E8A-4147-A177-3AD203B41FA5}">
                      <a16:colId xmlns:a16="http://schemas.microsoft.com/office/drawing/2014/main" val="20001"/>
                    </a:ext>
                  </a:extLst>
                </a:gridCol>
              </a:tblGrid>
              <a:tr h="515821">
                <a:tc>
                  <a:txBody>
                    <a:bodyPr/>
                    <a:lstStyle/>
                    <a:p>
                      <a:endParaRPr lang="en-US" b="1" dirty="0">
                        <a:cs typeface="B Lotus" panose="00000400000000000000" pitchFamily="2" charset="-78"/>
                      </a:endParaRPr>
                    </a:p>
                  </a:txBody>
                  <a:tcPr/>
                </a:tc>
                <a:tc>
                  <a:txBody>
                    <a:bodyPr/>
                    <a:lstStyle/>
                    <a:p>
                      <a:pPr algn="ctr"/>
                      <a:r>
                        <a:rPr lang="fa-IR" sz="2800" b="1" dirty="0" smtClean="0">
                          <a:cs typeface="B Lotus" panose="00000400000000000000" pitchFamily="2" charset="-78"/>
                        </a:rPr>
                        <a:t>نشانه</a:t>
                      </a:r>
                      <a:endParaRPr lang="en-US" sz="2800" b="1" dirty="0">
                        <a:cs typeface="B Lotus" panose="00000400000000000000" pitchFamily="2" charset="-78"/>
                      </a:endParaRPr>
                    </a:p>
                  </a:txBody>
                  <a:tcPr/>
                </a:tc>
                <a:extLst>
                  <a:ext uri="{0D108BD9-81ED-4DB2-BD59-A6C34878D82A}">
                    <a16:rowId xmlns:a16="http://schemas.microsoft.com/office/drawing/2014/main" val="10000"/>
                  </a:ext>
                </a:extLst>
              </a:tr>
              <a:tr h="513860">
                <a:tc>
                  <a:txBody>
                    <a:bodyPr/>
                    <a:lstStyle/>
                    <a:p>
                      <a:endParaRPr lang="en-US" b="1" dirty="0">
                        <a:cs typeface="B Lotus" panose="00000400000000000000" pitchFamily="2" charset="-78"/>
                      </a:endParaRPr>
                    </a:p>
                  </a:txBody>
                  <a:tcPr/>
                </a:tc>
                <a:tc>
                  <a:txBody>
                    <a:bodyPr/>
                    <a:lstStyle/>
                    <a:p>
                      <a:pPr algn="ctr"/>
                      <a:r>
                        <a:rPr lang="fa-IR" sz="2800" b="1" dirty="0" smtClean="0">
                          <a:cs typeface="B Lotus" panose="00000400000000000000" pitchFamily="2" charset="-78"/>
                        </a:rPr>
                        <a:t>لبه</a:t>
                      </a:r>
                      <a:endParaRPr lang="en-US" sz="2800" b="1" dirty="0">
                        <a:cs typeface="B Lotus" panose="00000400000000000000" pitchFamily="2" charset="-78"/>
                      </a:endParaRPr>
                    </a:p>
                  </a:txBody>
                  <a:tcPr/>
                </a:tc>
                <a:extLst>
                  <a:ext uri="{0D108BD9-81ED-4DB2-BD59-A6C34878D82A}">
                    <a16:rowId xmlns:a16="http://schemas.microsoft.com/office/drawing/2014/main" val="10001"/>
                  </a:ext>
                </a:extLst>
              </a:tr>
              <a:tr h="513860">
                <a:tc>
                  <a:txBody>
                    <a:bodyPr/>
                    <a:lstStyle/>
                    <a:p>
                      <a:endParaRPr lang="en-US" b="1">
                        <a:cs typeface="B Lotus" panose="00000400000000000000" pitchFamily="2" charset="-78"/>
                      </a:endParaRPr>
                    </a:p>
                  </a:txBody>
                  <a:tcPr/>
                </a:tc>
                <a:tc>
                  <a:txBody>
                    <a:bodyPr/>
                    <a:lstStyle/>
                    <a:p>
                      <a:pPr algn="ctr"/>
                      <a:r>
                        <a:rPr lang="fa-IR" sz="2800" b="1" dirty="0" smtClean="0">
                          <a:cs typeface="B Lotus" panose="00000400000000000000" pitchFamily="2" charset="-78"/>
                        </a:rPr>
                        <a:t>گره</a:t>
                      </a:r>
                      <a:endParaRPr lang="en-US" sz="2800" b="1" dirty="0">
                        <a:cs typeface="B Lotus" panose="00000400000000000000" pitchFamily="2" charset="-78"/>
                      </a:endParaRPr>
                    </a:p>
                  </a:txBody>
                  <a:tcPr/>
                </a:tc>
                <a:extLst>
                  <a:ext uri="{0D108BD9-81ED-4DB2-BD59-A6C34878D82A}">
                    <a16:rowId xmlns:a16="http://schemas.microsoft.com/office/drawing/2014/main" val="10002"/>
                  </a:ext>
                </a:extLst>
              </a:tr>
              <a:tr h="513860">
                <a:tc>
                  <a:txBody>
                    <a:bodyPr/>
                    <a:lstStyle/>
                    <a:p>
                      <a:endParaRPr lang="en-US" b="1" dirty="0">
                        <a:cs typeface="B Lotus" panose="00000400000000000000" pitchFamily="2" charset="-78"/>
                      </a:endParaRPr>
                    </a:p>
                  </a:txBody>
                  <a:tcPr/>
                </a:tc>
                <a:tc>
                  <a:txBody>
                    <a:bodyPr/>
                    <a:lstStyle/>
                    <a:p>
                      <a:pPr algn="ctr"/>
                      <a:r>
                        <a:rPr lang="fa-IR" sz="2800" b="1" dirty="0" smtClean="0">
                          <a:cs typeface="B Lotus" panose="00000400000000000000" pitchFamily="2" charset="-78"/>
                        </a:rPr>
                        <a:t>راه</a:t>
                      </a:r>
                      <a:endParaRPr lang="en-US" sz="2800" b="1" dirty="0">
                        <a:cs typeface="B Lotus" panose="00000400000000000000" pitchFamily="2" charset="-78"/>
                      </a:endParaRPr>
                    </a:p>
                  </a:txBody>
                  <a:tcPr/>
                </a:tc>
                <a:extLst>
                  <a:ext uri="{0D108BD9-81ED-4DB2-BD59-A6C34878D82A}">
                    <a16:rowId xmlns:a16="http://schemas.microsoft.com/office/drawing/2014/main" val="10003"/>
                  </a:ext>
                </a:extLst>
              </a:tr>
            </a:tbl>
          </a:graphicData>
        </a:graphic>
      </p:graphicFrame>
      <p:sp>
        <p:nvSpPr>
          <p:cNvPr id="12" name="Freeform 11"/>
          <p:cNvSpPr/>
          <p:nvPr/>
        </p:nvSpPr>
        <p:spPr>
          <a:xfrm>
            <a:off x="1623701" y="1495514"/>
            <a:ext cx="991312" cy="264969"/>
          </a:xfrm>
          <a:custGeom>
            <a:avLst/>
            <a:gdLst>
              <a:gd name="connsiteX0" fmla="*/ 0 w 991312"/>
              <a:gd name="connsiteY0" fmla="*/ 0 h 264969"/>
              <a:gd name="connsiteX1" fmla="*/ 85458 w 991312"/>
              <a:gd name="connsiteY1" fmla="*/ 25637 h 264969"/>
              <a:gd name="connsiteX2" fmla="*/ 119641 w 991312"/>
              <a:gd name="connsiteY2" fmla="*/ 59821 h 264969"/>
              <a:gd name="connsiteX3" fmla="*/ 264920 w 991312"/>
              <a:gd name="connsiteY3" fmla="*/ 68366 h 264969"/>
              <a:gd name="connsiteX4" fmla="*/ 350378 w 991312"/>
              <a:gd name="connsiteY4" fmla="*/ 94004 h 264969"/>
              <a:gd name="connsiteX5" fmla="*/ 376015 w 991312"/>
              <a:gd name="connsiteY5" fmla="*/ 111095 h 264969"/>
              <a:gd name="connsiteX6" fmla="*/ 444381 w 991312"/>
              <a:gd name="connsiteY6" fmla="*/ 119641 h 264969"/>
              <a:gd name="connsiteX7" fmla="*/ 470019 w 991312"/>
              <a:gd name="connsiteY7" fmla="*/ 128187 h 264969"/>
              <a:gd name="connsiteX8" fmla="*/ 581114 w 991312"/>
              <a:gd name="connsiteY8" fmla="*/ 145279 h 264969"/>
              <a:gd name="connsiteX9" fmla="*/ 632389 w 991312"/>
              <a:gd name="connsiteY9" fmla="*/ 162370 h 264969"/>
              <a:gd name="connsiteX10" fmla="*/ 658026 w 991312"/>
              <a:gd name="connsiteY10" fmla="*/ 179462 h 264969"/>
              <a:gd name="connsiteX11" fmla="*/ 777667 w 991312"/>
              <a:gd name="connsiteY11" fmla="*/ 196553 h 264969"/>
              <a:gd name="connsiteX12" fmla="*/ 914400 w 991312"/>
              <a:gd name="connsiteY12" fmla="*/ 213645 h 264969"/>
              <a:gd name="connsiteX13" fmla="*/ 965675 w 991312"/>
              <a:gd name="connsiteY13" fmla="*/ 239282 h 264969"/>
              <a:gd name="connsiteX14" fmla="*/ 991312 w 991312"/>
              <a:gd name="connsiteY14" fmla="*/ 264920 h 26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1312" h="264969">
                <a:moveTo>
                  <a:pt x="0" y="0"/>
                </a:moveTo>
                <a:cubicBezTo>
                  <a:pt x="26176" y="3740"/>
                  <a:pt x="65400" y="565"/>
                  <a:pt x="85458" y="25637"/>
                </a:cubicBezTo>
                <a:cubicBezTo>
                  <a:pt x="107256" y="52884"/>
                  <a:pt x="75055" y="55363"/>
                  <a:pt x="119641" y="59821"/>
                </a:cubicBezTo>
                <a:cubicBezTo>
                  <a:pt x="167910" y="64648"/>
                  <a:pt x="216494" y="65518"/>
                  <a:pt x="264920" y="68366"/>
                </a:cubicBezTo>
                <a:cubicBezTo>
                  <a:pt x="284029" y="73143"/>
                  <a:pt x="337894" y="85682"/>
                  <a:pt x="350378" y="94004"/>
                </a:cubicBezTo>
                <a:cubicBezTo>
                  <a:pt x="358924" y="99701"/>
                  <a:pt x="366106" y="108393"/>
                  <a:pt x="376015" y="111095"/>
                </a:cubicBezTo>
                <a:cubicBezTo>
                  <a:pt x="398172" y="117138"/>
                  <a:pt x="421592" y="116792"/>
                  <a:pt x="444381" y="119641"/>
                </a:cubicBezTo>
                <a:cubicBezTo>
                  <a:pt x="452927" y="122490"/>
                  <a:pt x="461280" y="126002"/>
                  <a:pt x="470019" y="128187"/>
                </a:cubicBezTo>
                <a:cubicBezTo>
                  <a:pt x="509169" y="137975"/>
                  <a:pt x="539601" y="140090"/>
                  <a:pt x="581114" y="145279"/>
                </a:cubicBezTo>
                <a:cubicBezTo>
                  <a:pt x="598206" y="150976"/>
                  <a:pt x="617399" y="152376"/>
                  <a:pt x="632389" y="162370"/>
                </a:cubicBezTo>
                <a:cubicBezTo>
                  <a:pt x="640935" y="168067"/>
                  <a:pt x="648028" y="177110"/>
                  <a:pt x="658026" y="179462"/>
                </a:cubicBezTo>
                <a:cubicBezTo>
                  <a:pt x="697240" y="188689"/>
                  <a:pt x="737693" y="191556"/>
                  <a:pt x="777667" y="196553"/>
                </a:cubicBezTo>
                <a:lnTo>
                  <a:pt x="914400" y="213645"/>
                </a:lnTo>
                <a:cubicBezTo>
                  <a:pt x="935249" y="220595"/>
                  <a:pt x="949111" y="222718"/>
                  <a:pt x="965675" y="239282"/>
                </a:cubicBezTo>
                <a:cubicBezTo>
                  <a:pt x="993683" y="267290"/>
                  <a:pt x="969905" y="264920"/>
                  <a:pt x="991312" y="264920"/>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Freeform 12"/>
          <p:cNvSpPr/>
          <p:nvPr/>
        </p:nvSpPr>
        <p:spPr>
          <a:xfrm>
            <a:off x="3802879" y="2016807"/>
            <a:ext cx="726392" cy="188008"/>
          </a:xfrm>
          <a:custGeom>
            <a:avLst/>
            <a:gdLst>
              <a:gd name="connsiteX0" fmla="*/ 0 w 726392"/>
              <a:gd name="connsiteY0" fmla="*/ 0 h 188008"/>
              <a:gd name="connsiteX1" fmla="*/ 102549 w 726392"/>
              <a:gd name="connsiteY1" fmla="*/ 25638 h 188008"/>
              <a:gd name="connsiteX2" fmla="*/ 153824 w 726392"/>
              <a:gd name="connsiteY2" fmla="*/ 59821 h 188008"/>
              <a:gd name="connsiteX3" fmla="*/ 256373 w 726392"/>
              <a:gd name="connsiteY3" fmla="*/ 76913 h 188008"/>
              <a:gd name="connsiteX4" fmla="*/ 307648 w 726392"/>
              <a:gd name="connsiteY4" fmla="*/ 94004 h 188008"/>
              <a:gd name="connsiteX5" fmla="*/ 452927 w 726392"/>
              <a:gd name="connsiteY5" fmla="*/ 111096 h 188008"/>
              <a:gd name="connsiteX6" fmla="*/ 529839 w 726392"/>
              <a:gd name="connsiteY6" fmla="*/ 136733 h 188008"/>
              <a:gd name="connsiteX7" fmla="*/ 555476 w 726392"/>
              <a:gd name="connsiteY7" fmla="*/ 145279 h 188008"/>
              <a:gd name="connsiteX8" fmla="*/ 658026 w 726392"/>
              <a:gd name="connsiteY8" fmla="*/ 153825 h 188008"/>
              <a:gd name="connsiteX9" fmla="*/ 683663 w 726392"/>
              <a:gd name="connsiteY9" fmla="*/ 162371 h 188008"/>
              <a:gd name="connsiteX10" fmla="*/ 709300 w 726392"/>
              <a:gd name="connsiteY10" fmla="*/ 179462 h 188008"/>
              <a:gd name="connsiteX11" fmla="*/ 726392 w 726392"/>
              <a:gd name="connsiteY11" fmla="*/ 188008 h 18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6392" h="188008">
                <a:moveTo>
                  <a:pt x="0" y="0"/>
                </a:moveTo>
                <a:cubicBezTo>
                  <a:pt x="25630" y="4272"/>
                  <a:pt x="79977" y="10590"/>
                  <a:pt x="102549" y="25638"/>
                </a:cubicBezTo>
                <a:cubicBezTo>
                  <a:pt x="119641" y="37032"/>
                  <a:pt x="134337" y="53325"/>
                  <a:pt x="153824" y="59821"/>
                </a:cubicBezTo>
                <a:cubicBezTo>
                  <a:pt x="203932" y="76524"/>
                  <a:pt x="170508" y="67372"/>
                  <a:pt x="256373" y="76913"/>
                </a:cubicBezTo>
                <a:cubicBezTo>
                  <a:pt x="273465" y="82610"/>
                  <a:pt x="289721" y="92211"/>
                  <a:pt x="307648" y="94004"/>
                </a:cubicBezTo>
                <a:cubicBezTo>
                  <a:pt x="413149" y="104554"/>
                  <a:pt x="364766" y="98501"/>
                  <a:pt x="452927" y="111096"/>
                </a:cubicBezTo>
                <a:lnTo>
                  <a:pt x="529839" y="136733"/>
                </a:lnTo>
                <a:cubicBezTo>
                  <a:pt x="538385" y="139582"/>
                  <a:pt x="546499" y="144531"/>
                  <a:pt x="555476" y="145279"/>
                </a:cubicBezTo>
                <a:lnTo>
                  <a:pt x="658026" y="153825"/>
                </a:lnTo>
                <a:cubicBezTo>
                  <a:pt x="666572" y="156674"/>
                  <a:pt x="675606" y="158343"/>
                  <a:pt x="683663" y="162371"/>
                </a:cubicBezTo>
                <a:cubicBezTo>
                  <a:pt x="692849" y="166964"/>
                  <a:pt x="700493" y="174178"/>
                  <a:pt x="709300" y="179462"/>
                </a:cubicBezTo>
                <a:cubicBezTo>
                  <a:pt x="714762" y="182739"/>
                  <a:pt x="720695" y="185159"/>
                  <a:pt x="726392" y="188008"/>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0000">
            <a:off x="5897562" y="4953000"/>
            <a:ext cx="85407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6-Point Star 18"/>
          <p:cNvSpPr/>
          <p:nvPr/>
        </p:nvSpPr>
        <p:spPr>
          <a:xfrm>
            <a:off x="1306083" y="1154394"/>
            <a:ext cx="278450" cy="304800"/>
          </a:xfrm>
          <a:prstGeom prst="star1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16-Point Star 20"/>
          <p:cNvSpPr/>
          <p:nvPr/>
        </p:nvSpPr>
        <p:spPr>
          <a:xfrm>
            <a:off x="4876800" y="1981200"/>
            <a:ext cx="278450" cy="304800"/>
          </a:xfrm>
          <a:prstGeom prst="star1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16-Point Star 21"/>
          <p:cNvSpPr/>
          <p:nvPr/>
        </p:nvSpPr>
        <p:spPr>
          <a:xfrm>
            <a:off x="6205671" y="5486400"/>
            <a:ext cx="278450" cy="304800"/>
          </a:xfrm>
          <a:prstGeom prst="star1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Freeform 22"/>
          <p:cNvSpPr/>
          <p:nvPr/>
        </p:nvSpPr>
        <p:spPr>
          <a:xfrm>
            <a:off x="1256232" y="1598064"/>
            <a:ext cx="162370" cy="1538243"/>
          </a:xfrm>
          <a:custGeom>
            <a:avLst/>
            <a:gdLst>
              <a:gd name="connsiteX0" fmla="*/ 162370 w 162370"/>
              <a:gd name="connsiteY0" fmla="*/ 0 h 1538243"/>
              <a:gd name="connsiteX1" fmla="*/ 0 w 162370"/>
              <a:gd name="connsiteY1" fmla="*/ 1538243 h 1538243"/>
            </a:gdLst>
            <a:ahLst/>
            <a:cxnLst>
              <a:cxn ang="0">
                <a:pos x="connsiteX0" y="connsiteY0"/>
              </a:cxn>
              <a:cxn ang="0">
                <a:pos x="connsiteX1" y="connsiteY1"/>
              </a:cxn>
            </a:cxnLst>
            <a:rect l="l" t="t" r="r" b="b"/>
            <a:pathLst>
              <a:path w="162370" h="1538243">
                <a:moveTo>
                  <a:pt x="162370" y="0"/>
                </a:moveTo>
                <a:lnTo>
                  <a:pt x="0" y="1538243"/>
                </a:ln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24" name="Freeform 23"/>
          <p:cNvSpPr/>
          <p:nvPr/>
        </p:nvSpPr>
        <p:spPr>
          <a:xfrm>
            <a:off x="256374" y="1008404"/>
            <a:ext cx="1008404" cy="239282"/>
          </a:xfrm>
          <a:custGeom>
            <a:avLst/>
            <a:gdLst>
              <a:gd name="connsiteX0" fmla="*/ 0 w 1008404"/>
              <a:gd name="connsiteY0" fmla="*/ 0 h 239282"/>
              <a:gd name="connsiteX1" fmla="*/ 1008404 w 1008404"/>
              <a:gd name="connsiteY1" fmla="*/ 239282 h 239282"/>
            </a:gdLst>
            <a:ahLst/>
            <a:cxnLst>
              <a:cxn ang="0">
                <a:pos x="connsiteX0" y="connsiteY0"/>
              </a:cxn>
              <a:cxn ang="0">
                <a:pos x="connsiteX1" y="connsiteY1"/>
              </a:cxn>
            </a:cxnLst>
            <a:rect l="l" t="t" r="r" b="b"/>
            <a:pathLst>
              <a:path w="1008404" h="239282">
                <a:moveTo>
                  <a:pt x="0" y="0"/>
                </a:moveTo>
                <a:lnTo>
                  <a:pt x="1008404" y="239282"/>
                </a:ln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25" name="Freeform 24"/>
          <p:cNvSpPr/>
          <p:nvPr/>
        </p:nvSpPr>
        <p:spPr>
          <a:xfrm>
            <a:off x="1683521" y="1350236"/>
            <a:ext cx="3170490" cy="769121"/>
          </a:xfrm>
          <a:custGeom>
            <a:avLst/>
            <a:gdLst>
              <a:gd name="connsiteX0" fmla="*/ 0 w 3170490"/>
              <a:gd name="connsiteY0" fmla="*/ 0 h 769121"/>
              <a:gd name="connsiteX1" fmla="*/ 3170490 w 3170490"/>
              <a:gd name="connsiteY1" fmla="*/ 769121 h 769121"/>
            </a:gdLst>
            <a:ahLst/>
            <a:cxnLst>
              <a:cxn ang="0">
                <a:pos x="connsiteX0" y="connsiteY0"/>
              </a:cxn>
              <a:cxn ang="0">
                <a:pos x="connsiteX1" y="connsiteY1"/>
              </a:cxn>
            </a:cxnLst>
            <a:rect l="l" t="t" r="r" b="b"/>
            <a:pathLst>
              <a:path w="3170490" h="769121">
                <a:moveTo>
                  <a:pt x="0" y="0"/>
                </a:moveTo>
                <a:lnTo>
                  <a:pt x="3170490" y="769121"/>
                </a:ln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26" name="Freeform 25"/>
          <p:cNvSpPr/>
          <p:nvPr/>
        </p:nvSpPr>
        <p:spPr>
          <a:xfrm>
            <a:off x="5255664" y="2196269"/>
            <a:ext cx="1897166" cy="504202"/>
          </a:xfrm>
          <a:custGeom>
            <a:avLst/>
            <a:gdLst>
              <a:gd name="connsiteX0" fmla="*/ 0 w 1897166"/>
              <a:gd name="connsiteY0" fmla="*/ 0 h 504202"/>
              <a:gd name="connsiteX1" fmla="*/ 1897166 w 1897166"/>
              <a:gd name="connsiteY1" fmla="*/ 504202 h 504202"/>
            </a:gdLst>
            <a:ahLst/>
            <a:cxnLst>
              <a:cxn ang="0">
                <a:pos x="connsiteX0" y="connsiteY0"/>
              </a:cxn>
              <a:cxn ang="0">
                <a:pos x="connsiteX1" y="connsiteY1"/>
              </a:cxn>
            </a:cxnLst>
            <a:rect l="l" t="t" r="r" b="b"/>
            <a:pathLst>
              <a:path w="1897166" h="504202">
                <a:moveTo>
                  <a:pt x="0" y="0"/>
                </a:moveTo>
                <a:lnTo>
                  <a:pt x="1897166" y="504202"/>
                </a:ln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27" name="Freeform 26"/>
          <p:cNvSpPr/>
          <p:nvPr/>
        </p:nvSpPr>
        <p:spPr>
          <a:xfrm>
            <a:off x="5042019" y="393107"/>
            <a:ext cx="153824" cy="1478422"/>
          </a:xfrm>
          <a:custGeom>
            <a:avLst/>
            <a:gdLst>
              <a:gd name="connsiteX0" fmla="*/ 153824 w 153824"/>
              <a:gd name="connsiteY0" fmla="*/ 0 h 1478422"/>
              <a:gd name="connsiteX1" fmla="*/ 0 w 153824"/>
              <a:gd name="connsiteY1" fmla="*/ 1478422 h 1478422"/>
            </a:gdLst>
            <a:ahLst/>
            <a:cxnLst>
              <a:cxn ang="0">
                <a:pos x="connsiteX0" y="connsiteY0"/>
              </a:cxn>
              <a:cxn ang="0">
                <a:pos x="connsiteX1" y="connsiteY1"/>
              </a:cxn>
            </a:cxnLst>
            <a:rect l="l" t="t" r="r" b="b"/>
            <a:pathLst>
              <a:path w="153824" h="1478422">
                <a:moveTo>
                  <a:pt x="153824" y="0"/>
                </a:moveTo>
                <a:lnTo>
                  <a:pt x="0" y="1478422"/>
                </a:ln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28" name="Freeform 27"/>
          <p:cNvSpPr/>
          <p:nvPr/>
        </p:nvSpPr>
        <p:spPr>
          <a:xfrm>
            <a:off x="1469877" y="341832"/>
            <a:ext cx="76912" cy="700755"/>
          </a:xfrm>
          <a:custGeom>
            <a:avLst/>
            <a:gdLst>
              <a:gd name="connsiteX0" fmla="*/ 76912 w 76912"/>
              <a:gd name="connsiteY0" fmla="*/ 0 h 700755"/>
              <a:gd name="connsiteX1" fmla="*/ 0 w 76912"/>
              <a:gd name="connsiteY1" fmla="*/ 700755 h 700755"/>
            </a:gdLst>
            <a:ahLst/>
            <a:cxnLst>
              <a:cxn ang="0">
                <a:pos x="connsiteX0" y="connsiteY0"/>
              </a:cxn>
              <a:cxn ang="0">
                <a:pos x="connsiteX1" y="connsiteY1"/>
              </a:cxn>
            </a:cxnLst>
            <a:rect l="l" t="t" r="r" b="b"/>
            <a:pathLst>
              <a:path w="76912" h="700755">
                <a:moveTo>
                  <a:pt x="76912" y="0"/>
                </a:moveTo>
                <a:lnTo>
                  <a:pt x="0" y="700755"/>
                </a:ln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29" name="Freeform 28"/>
          <p:cNvSpPr/>
          <p:nvPr/>
        </p:nvSpPr>
        <p:spPr>
          <a:xfrm>
            <a:off x="5717847" y="6172200"/>
            <a:ext cx="1213503" cy="0"/>
          </a:xfrm>
          <a:custGeom>
            <a:avLst/>
            <a:gdLst>
              <a:gd name="connsiteX0" fmla="*/ 0 w 1213503"/>
              <a:gd name="connsiteY0" fmla="*/ 0 h 0"/>
              <a:gd name="connsiteX1" fmla="*/ 1213503 w 1213503"/>
              <a:gd name="connsiteY1" fmla="*/ 0 h 0"/>
            </a:gdLst>
            <a:ahLst/>
            <a:cxnLst>
              <a:cxn ang="0">
                <a:pos x="connsiteX0" y="connsiteY0"/>
              </a:cxn>
              <a:cxn ang="0">
                <a:pos x="connsiteX1" y="connsiteY1"/>
              </a:cxn>
            </a:cxnLst>
            <a:rect l="l" t="t" r="r" b="b"/>
            <a:pathLst>
              <a:path w="1213503">
                <a:moveTo>
                  <a:pt x="0" y="0"/>
                </a:moveTo>
                <a:lnTo>
                  <a:pt x="1213503" y="0"/>
                </a:ln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934" y="922619"/>
            <a:ext cx="6159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6085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76200"/>
            <a:ext cx="8229600" cy="1066800"/>
          </a:xfrm>
        </p:spPr>
        <p:txBody>
          <a:bodyPr/>
          <a:lstStyle/>
          <a:p>
            <a:pPr algn="r"/>
            <a:r>
              <a:rPr lang="fa-IR" dirty="0" smtClean="0">
                <a:solidFill>
                  <a:srgbClr val="FF0000"/>
                </a:solidFill>
              </a:rPr>
              <a:t>گره فعالیتی</a:t>
            </a:r>
            <a:endParaRPr lang="en-US" dirty="0">
              <a:solidFill>
                <a:srgbClr val="FF0000"/>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57800" y="990600"/>
            <a:ext cx="37338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5410199" y="5109865"/>
            <a:ext cx="3442741"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r"/>
            <a:r>
              <a:rPr lang="fa-IR" dirty="0" smtClean="0">
                <a:cs typeface="B Compset" pitchFamily="2" charset="-78"/>
              </a:rPr>
              <a:t>سبزه میدان یک گره فعالیتی است،مکانی برای استراحت،تعاملات اجتماعی و برخی خرده فروشی ها در ان فعالیت می کنند.</a:t>
            </a:r>
            <a:endParaRPr lang="en-US" dirty="0">
              <a:cs typeface="B Compset" pitchFamily="2" charset="-78"/>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820" y="914400"/>
            <a:ext cx="3505200" cy="3494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600200" y="230475"/>
            <a:ext cx="2291012" cy="723275"/>
          </a:xfrm>
          <a:prstGeom prst="rect">
            <a:avLst/>
          </a:prstGeom>
        </p:spPr>
        <p:txBody>
          <a:bodyPr wrap="none">
            <a:spAutoFit/>
          </a:bodyPr>
          <a:lstStyle/>
          <a:p>
            <a:r>
              <a:rPr lang="fa-IR" sz="4100" b="1" dirty="0">
                <a:solidFill>
                  <a:srgbClr val="FF0000"/>
                </a:solidFill>
                <a:effectLst>
                  <a:outerShdw blurRad="31750" dist="25400" dir="5400000" algn="tl" rotWithShape="0">
                    <a:srgbClr val="000000">
                      <a:alpha val="25000"/>
                    </a:srgbClr>
                  </a:outerShdw>
                </a:effectLst>
                <a:ea typeface="+mj-ea"/>
              </a:rPr>
              <a:t>گره ترافیکی</a:t>
            </a:r>
            <a:endParaRPr lang="en-US" dirty="0">
              <a:solidFill>
                <a:srgbClr val="FF0000"/>
              </a:solidFill>
            </a:endParaRPr>
          </a:p>
        </p:txBody>
      </p:sp>
      <p:sp>
        <p:nvSpPr>
          <p:cNvPr id="4" name="Rectangle 3"/>
          <p:cNvSpPr/>
          <p:nvPr/>
        </p:nvSpPr>
        <p:spPr>
          <a:xfrm>
            <a:off x="887811" y="4817477"/>
            <a:ext cx="3041217" cy="584775"/>
          </a:xfrm>
          <a:prstGeom prst="rect">
            <a:avLst/>
          </a:prstGeom>
        </p:spPr>
        <p:txBody>
          <a:bodyPr wrap="none">
            <a:spAutoFit/>
          </a:bodyPr>
          <a:lstStyle/>
          <a:p>
            <a:pPr lvl="0"/>
            <a:r>
              <a:rPr lang="fa-IR" sz="3200" dirty="0">
                <a:solidFill>
                  <a:srgbClr val="C00000"/>
                </a:solidFill>
                <a:cs typeface="B Compset" pitchFamily="2" charset="-78"/>
              </a:rPr>
              <a:t>تقاطع خیام و 15 خرداد</a:t>
            </a:r>
            <a:endParaRPr lang="en-US" sz="3200" dirty="0">
              <a:solidFill>
                <a:srgbClr val="C00000"/>
              </a:solidFill>
              <a:cs typeface="B Compset" pitchFamily="2" charset="-78"/>
            </a:endParaRPr>
          </a:p>
        </p:txBody>
      </p:sp>
    </p:spTree>
    <p:extLst>
      <p:ext uri="{BB962C8B-B14F-4D97-AF65-F5344CB8AC3E}">
        <p14:creationId xmlns:p14="http://schemas.microsoft.com/office/powerpoint/2010/main" val="2820717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535" y="2223150"/>
            <a:ext cx="8229600" cy="3200400"/>
          </a:xfrm>
        </p:spPr>
      </p:pic>
      <p:pic>
        <p:nvPicPr>
          <p:cNvPr id="1026" name="Picture 2" descr="C:\Users\Sony\Desktop\New folder\IMG_1869.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rcRect/>
          <a:stretch>
            <a:fillRect/>
          </a:stretch>
        </p:blipFill>
        <p:spPr bwMode="auto">
          <a:xfrm>
            <a:off x="2590800" y="735547"/>
            <a:ext cx="2743200" cy="1764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Bent Arrow 1"/>
          <p:cNvSpPr/>
          <p:nvPr/>
        </p:nvSpPr>
        <p:spPr>
          <a:xfrm>
            <a:off x="1828800" y="2209800"/>
            <a:ext cx="5334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513170" y="1104661"/>
            <a:ext cx="2100255" cy="400110"/>
          </a:xfrm>
          <a:prstGeom prst="rect">
            <a:avLst/>
          </a:prstGeom>
        </p:spPr>
        <p:txBody>
          <a:bodyPr wrap="none">
            <a:spAutoFit/>
          </a:bodyPr>
          <a:lstStyle/>
          <a:p>
            <a:r>
              <a:rPr lang="fa-IR" sz="2000" b="1" dirty="0">
                <a:cs typeface="B Lotus" panose="00000400000000000000" pitchFamily="2" charset="-78"/>
              </a:rPr>
              <a:t>تقاطع خیام و 15 خرداد</a:t>
            </a:r>
            <a:endParaRPr lang="en-US" sz="2000" b="1" dirty="0">
              <a:cs typeface="B Lotus" panose="00000400000000000000" pitchFamily="2" charset="-78"/>
            </a:endParaRPr>
          </a:p>
        </p:txBody>
      </p:sp>
      <p:pic>
        <p:nvPicPr>
          <p:cNvPr id="1027" name="Picture 3" descr="C:\Users\Sony\Desktop\Pictur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696" y="4779230"/>
            <a:ext cx="2612703" cy="1926370"/>
          </a:xfrm>
          <a:prstGeom prst="rect">
            <a:avLst/>
          </a:prstGeom>
          <a:ln>
            <a:noFill/>
          </a:ln>
          <a:effectLst>
            <a:outerShdw blurRad="190500" algn="tl" rotWithShape="0">
              <a:srgbClr val="000000">
                <a:alpha val="70000"/>
              </a:srgbClr>
            </a:outerShdw>
          </a:effectLst>
          <a:extLst/>
        </p:spPr>
      </p:pic>
      <p:cxnSp>
        <p:nvCxnSpPr>
          <p:cNvPr id="5" name="Curved Connector 4"/>
          <p:cNvCxnSpPr>
            <a:endCxn id="1027" idx="3"/>
          </p:cNvCxnSpPr>
          <p:nvPr/>
        </p:nvCxnSpPr>
        <p:spPr>
          <a:xfrm rot="5400000">
            <a:off x="2500895" y="4280905"/>
            <a:ext cx="1780015" cy="1143005"/>
          </a:xfrm>
          <a:prstGeom prst="curvedConnector2">
            <a:avLst/>
          </a:prstGeom>
          <a:ln>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7367953" y="4343400"/>
            <a:ext cx="404447" cy="152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16783" y="4336092"/>
            <a:ext cx="1059906" cy="400110"/>
          </a:xfrm>
          <a:prstGeom prst="rect">
            <a:avLst/>
          </a:prstGeom>
          <a:noFill/>
        </p:spPr>
        <p:txBody>
          <a:bodyPr wrap="none" rtlCol="0">
            <a:spAutoFit/>
          </a:bodyPr>
          <a:lstStyle/>
          <a:p>
            <a:r>
              <a:rPr lang="fa-IR" sz="2000" b="1" dirty="0" smtClean="0">
                <a:cs typeface="B Lotus" panose="00000400000000000000" pitchFamily="2" charset="-78"/>
              </a:rPr>
              <a:t>سبزه میدان</a:t>
            </a:r>
            <a:endParaRPr lang="en-US" sz="2000" b="1" dirty="0">
              <a:cs typeface="B Lotus" panose="00000400000000000000" pitchFamily="2" charset="-78"/>
            </a:endParaRPr>
          </a:p>
        </p:txBody>
      </p:sp>
      <p:sp>
        <p:nvSpPr>
          <p:cNvPr id="10" name="TextBox 9"/>
          <p:cNvSpPr txBox="1"/>
          <p:nvPr/>
        </p:nvSpPr>
        <p:spPr>
          <a:xfrm>
            <a:off x="3411619" y="6088031"/>
            <a:ext cx="2622834" cy="400110"/>
          </a:xfrm>
          <a:prstGeom prst="rect">
            <a:avLst/>
          </a:prstGeom>
          <a:noFill/>
        </p:spPr>
        <p:txBody>
          <a:bodyPr wrap="none" rtlCol="0">
            <a:spAutoFit/>
          </a:bodyPr>
          <a:lstStyle/>
          <a:p>
            <a:r>
              <a:rPr lang="fa-IR" sz="2000" b="1" dirty="0" smtClean="0">
                <a:cs typeface="B Lotus" panose="00000400000000000000" pitchFamily="2" charset="-78"/>
              </a:rPr>
              <a:t>تقاطع ناصرخسرو و 15 خرداد</a:t>
            </a:r>
            <a:endParaRPr lang="en-US" sz="2000" b="1" dirty="0">
              <a:cs typeface="B Lotus" panose="00000400000000000000" pitchFamily="2" charset="-78"/>
            </a:endParaRPr>
          </a:p>
        </p:txBody>
      </p:sp>
      <p:pic>
        <p:nvPicPr>
          <p:cNvPr id="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034453" y="4823273"/>
            <a:ext cx="2667000" cy="1875626"/>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val="2487684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0"/>
            <a:ext cx="8229600" cy="1143000"/>
          </a:xfrm>
        </p:spPr>
        <p:txBody>
          <a:bodyPr>
            <a:normAutofit/>
          </a:bodyPr>
          <a:lstStyle/>
          <a:p>
            <a:pPr algn="r"/>
            <a:r>
              <a:rPr lang="fa-IR" sz="4400" dirty="0" smtClean="0">
                <a:solidFill>
                  <a:schemeClr val="accent2"/>
                </a:solidFill>
                <a:cs typeface="B Compset" pitchFamily="2" charset="-78"/>
              </a:rPr>
              <a:t>نشانه</a:t>
            </a:r>
            <a:endParaRPr lang="en-US" sz="4400" dirty="0">
              <a:solidFill>
                <a:schemeClr val="accent2"/>
              </a:solidFill>
              <a:cs typeface="B Compset" pitchFamily="2" charset="-78"/>
            </a:endParaRP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792172" y="2473663"/>
            <a:ext cx="2682855" cy="2743200"/>
          </a:xfrm>
          <a:prstGeom prst="rect">
            <a:avLst/>
          </a:prstGeom>
          <a:ln>
            <a:noFill/>
          </a:ln>
          <a:effectLst>
            <a:outerShdw blurRad="190500" algn="tl" rotWithShape="0">
              <a:srgbClr val="000000">
                <a:alpha val="70000"/>
              </a:srgbClr>
            </a:outerShdw>
          </a:effectLst>
        </p:spPr>
      </p:pic>
      <p:sp>
        <p:nvSpPr>
          <p:cNvPr id="9" name="Rectangle 8"/>
          <p:cNvSpPr/>
          <p:nvPr/>
        </p:nvSpPr>
        <p:spPr>
          <a:xfrm>
            <a:off x="1031857" y="5486400"/>
            <a:ext cx="1776448" cy="523220"/>
          </a:xfrm>
          <a:prstGeom prst="rect">
            <a:avLst/>
          </a:prstGeom>
        </p:spPr>
        <p:txBody>
          <a:bodyPr wrap="none">
            <a:spAutoFit/>
          </a:bodyPr>
          <a:lstStyle/>
          <a:p>
            <a:r>
              <a:rPr lang="fa-IR" sz="2800" dirty="0">
                <a:solidFill>
                  <a:schemeClr val="tx2"/>
                </a:solidFill>
                <a:latin typeface="AMGDT" pitchFamily="2" charset="0"/>
                <a:cs typeface="B Compset" pitchFamily="2" charset="-78"/>
              </a:rPr>
              <a:t>دادگستری کل</a:t>
            </a:r>
            <a:endParaRPr lang="en-US" sz="2800" dirty="0">
              <a:solidFill>
                <a:schemeClr val="tx2"/>
              </a:solidFill>
              <a:latin typeface="AMGDT" pitchFamily="2" charset="0"/>
              <a:cs typeface="B Compset" pitchFamily="2" charset="-78"/>
            </a:endParaRPr>
          </a:p>
        </p:txBody>
      </p:sp>
      <p:sp>
        <p:nvSpPr>
          <p:cNvPr id="2" name="TextBox 1"/>
          <p:cNvSpPr txBox="1"/>
          <p:nvPr/>
        </p:nvSpPr>
        <p:spPr>
          <a:xfrm>
            <a:off x="1447800" y="5857220"/>
            <a:ext cx="1276311" cy="461665"/>
          </a:xfrm>
          <a:prstGeom prst="rect">
            <a:avLst/>
          </a:prstGeom>
          <a:noFill/>
        </p:spPr>
        <p:txBody>
          <a:bodyPr wrap="none" rtlCol="0">
            <a:spAutoFit/>
          </a:bodyPr>
          <a:lstStyle/>
          <a:p>
            <a:r>
              <a:rPr lang="fa-IR" sz="2400" dirty="0" smtClean="0">
                <a:solidFill>
                  <a:schemeClr val="bg1"/>
                </a:solidFill>
                <a:cs typeface="B Compset" pitchFamily="2" charset="-78"/>
              </a:rPr>
              <a:t>نشانه بصری</a:t>
            </a:r>
            <a:endParaRPr lang="en-US" sz="2400" dirty="0">
              <a:solidFill>
                <a:schemeClr val="bg1"/>
              </a:solidFill>
              <a:cs typeface="B Compset" pitchFamily="2" charset="-78"/>
            </a:endParaRPr>
          </a:p>
        </p:txBody>
      </p:sp>
      <p:sp>
        <p:nvSpPr>
          <p:cNvPr id="3" name="Rectangle 2"/>
          <p:cNvSpPr/>
          <p:nvPr/>
        </p:nvSpPr>
        <p:spPr>
          <a:xfrm>
            <a:off x="7639089" y="1752600"/>
            <a:ext cx="1276311" cy="461665"/>
          </a:xfrm>
          <a:prstGeom prst="rect">
            <a:avLst/>
          </a:prstGeom>
        </p:spPr>
        <p:txBody>
          <a:bodyPr wrap="none">
            <a:spAutoFit/>
          </a:bodyPr>
          <a:lstStyle/>
          <a:p>
            <a:r>
              <a:rPr lang="fa-IR" sz="2400" dirty="0">
                <a:solidFill>
                  <a:schemeClr val="bg1"/>
                </a:solidFill>
                <a:cs typeface="B Compset" pitchFamily="2" charset="-78"/>
              </a:rPr>
              <a:t>نشانه بصری</a:t>
            </a:r>
            <a:endParaRPr lang="en-US" sz="2400" dirty="0">
              <a:solidFill>
                <a:schemeClr val="bg1"/>
              </a:solidFill>
              <a:cs typeface="B Compset" pitchFamily="2" charset="-7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061086"/>
            <a:ext cx="3124554" cy="52577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86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a-IR" sz="4400" dirty="0">
                <a:cs typeface="B Compset" pitchFamily="2" charset="-78"/>
              </a:rPr>
              <a:t>بانک ملی</a:t>
            </a:r>
            <a:r>
              <a:rPr lang="en-US" sz="4400" dirty="0">
                <a:cs typeface="B Compset" pitchFamily="2" charset="-78"/>
              </a:rPr>
              <a:t/>
            </a:r>
            <a:br>
              <a:rPr lang="en-US" sz="4400" dirty="0">
                <a:cs typeface="B Compset" pitchFamily="2" charset="-78"/>
              </a:rPr>
            </a:br>
            <a:endParaRPr lang="en-US" dirty="0"/>
          </a:p>
        </p:txBody>
      </p:sp>
      <p:sp>
        <p:nvSpPr>
          <p:cNvPr id="2" name="Content Placeholder 1"/>
          <p:cNvSpPr>
            <a:spLocks noGrp="1"/>
          </p:cNvSpPr>
          <p:nvPr>
            <p:ph sz="half" idx="1"/>
          </p:nvPr>
        </p:nvSpPr>
        <p:spPr/>
        <p:txBody>
          <a:bodyPr/>
          <a:lstStyle/>
          <a:p>
            <a:endParaRPr lang="en-US"/>
          </a:p>
        </p:txBody>
      </p:sp>
      <p:sp>
        <p:nvSpPr>
          <p:cNvPr id="3" name="Content Placeholder 2"/>
          <p:cNvSpPr>
            <a:spLocks noGrp="1"/>
          </p:cNvSpPr>
          <p:nvPr>
            <p:ph sz="half" idx="2"/>
          </p:nvPr>
        </p:nvSpPr>
        <p:spPr/>
        <p:txBody>
          <a:bodyPr/>
          <a:lstStyle/>
          <a:p>
            <a:endParaRPr lang="en-US"/>
          </a:p>
        </p:txBody>
      </p:sp>
      <p:pic>
        <p:nvPicPr>
          <p:cNvPr id="5"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819963"/>
            <a:ext cx="7467600" cy="4498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0462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76800" y="533400"/>
            <a:ext cx="4343400" cy="731838"/>
          </a:xfrm>
        </p:spPr>
        <p:txBody>
          <a:bodyPr>
            <a:normAutofit/>
          </a:bodyPr>
          <a:lstStyle/>
          <a:p>
            <a:pPr algn="ctr"/>
            <a:r>
              <a:rPr lang="fa-IR" sz="3600" dirty="0" smtClean="0">
                <a:solidFill>
                  <a:srgbClr val="C00000"/>
                </a:solidFill>
              </a:rPr>
              <a:t>خط اسمان یکنواخت</a:t>
            </a:r>
            <a:endParaRPr lang="en-US" sz="3600" dirty="0">
              <a:solidFill>
                <a:srgbClr val="C00000"/>
              </a:solidFill>
            </a:endParaRPr>
          </a:p>
        </p:txBody>
      </p:sp>
      <p:sp>
        <p:nvSpPr>
          <p:cNvPr id="2" name="Content Placeholder 1"/>
          <p:cNvSpPr>
            <a:spLocks noGrp="1"/>
          </p:cNvSpPr>
          <p:nvPr>
            <p:ph sz="half" idx="1"/>
          </p:nvPr>
        </p:nvSpPr>
        <p:spPr/>
        <p:txBody>
          <a:bodyPr/>
          <a:lstStyle/>
          <a:p>
            <a:endParaRPr lang="en-US"/>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5037" y="1524000"/>
            <a:ext cx="6629400" cy="4419600"/>
          </a:xfrm>
          <a:prstGeom prst="rect">
            <a:avLst/>
          </a:prstGeom>
          <a:ln>
            <a:noFill/>
          </a:ln>
          <a:effectLst>
            <a:outerShdw blurRad="190500" algn="tl" rotWithShape="0">
              <a:srgbClr val="000000">
                <a:alpha val="70000"/>
              </a:srgbClr>
            </a:outerShdw>
          </a:effectLst>
        </p:spPr>
      </p:pic>
      <p:cxnSp>
        <p:nvCxnSpPr>
          <p:cNvPr id="3" name="Straight Connector 2"/>
          <p:cNvCxnSpPr/>
          <p:nvPr/>
        </p:nvCxnSpPr>
        <p:spPr>
          <a:xfrm>
            <a:off x="228600" y="1066800"/>
            <a:ext cx="2514600" cy="30480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V="1">
            <a:off x="2743200" y="609600"/>
            <a:ext cx="1752600" cy="762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V="1">
            <a:off x="4869180" y="3124200"/>
            <a:ext cx="4343400" cy="4572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445975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Content Placeholder 1"/>
          <p:cNvSpPr>
            <a:spLocks noGrp="1"/>
          </p:cNvSpPr>
          <p:nvPr>
            <p:ph sz="half" idx="1"/>
          </p:nvPr>
        </p:nvSpPr>
        <p:spPr/>
        <p:txBody>
          <a:bodyPr/>
          <a:lstStyle/>
          <a:p>
            <a:endParaRPr lang="en-US"/>
          </a:p>
        </p:txBody>
      </p:sp>
      <p:sp>
        <p:nvSpPr>
          <p:cNvPr id="3" name="Content Placeholder 2"/>
          <p:cNvSpPr>
            <a:spLocks noGrp="1"/>
          </p:cNvSpPr>
          <p:nvPr>
            <p:ph sz="half" idx="2"/>
          </p:nvPr>
        </p:nvSpPr>
        <p:spPr/>
        <p:txBody>
          <a:bodyPr/>
          <a:lstStyle/>
          <a:p>
            <a:endParaRPr lang="en-US"/>
          </a:p>
        </p:txBody>
      </p:sp>
      <p:pic>
        <p:nvPicPr>
          <p:cNvPr id="5"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914400"/>
            <a:ext cx="6553200" cy="50299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369480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876800" y="152400"/>
            <a:ext cx="4038600" cy="3028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6172200" y="3352800"/>
            <a:ext cx="1502334" cy="954107"/>
          </a:xfrm>
          <a:prstGeom prst="rect">
            <a:avLst/>
          </a:prstGeom>
          <a:noFill/>
        </p:spPr>
        <p:txBody>
          <a:bodyPr wrap="none" rtlCol="0">
            <a:spAutoFit/>
          </a:bodyPr>
          <a:lstStyle/>
          <a:p>
            <a:r>
              <a:rPr lang="fa-IR" sz="2800" dirty="0" smtClean="0">
                <a:solidFill>
                  <a:schemeClr val="bg1"/>
                </a:solidFill>
                <a:cs typeface="B Compset" pitchFamily="2" charset="-78"/>
              </a:rPr>
              <a:t>سبزه میدان</a:t>
            </a:r>
          </a:p>
          <a:p>
            <a:r>
              <a:rPr lang="fa-IR" sz="2800" dirty="0" smtClean="0">
                <a:solidFill>
                  <a:schemeClr val="bg1"/>
                </a:solidFill>
                <a:cs typeface="B Compset" pitchFamily="2" charset="-78"/>
              </a:rPr>
              <a:t>نشانه فعالیتی</a:t>
            </a:r>
            <a:endParaRPr lang="en-US" sz="2800" dirty="0">
              <a:solidFill>
                <a:schemeClr val="bg1"/>
              </a:solidFill>
              <a:cs typeface="B Compset" pitchFamily="2" charset="-78"/>
            </a:endParaRPr>
          </a:p>
        </p:txBody>
      </p:sp>
      <p:sp>
        <p:nvSpPr>
          <p:cNvPr id="8" name="Rectangle 7"/>
          <p:cNvSpPr/>
          <p:nvPr/>
        </p:nvSpPr>
        <p:spPr>
          <a:xfrm>
            <a:off x="990600" y="3352800"/>
            <a:ext cx="4572000" cy="2308324"/>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r"/>
            <a:r>
              <a:rPr lang="fa-IR" dirty="0">
                <a:cs typeface="B Compset" pitchFamily="2" charset="-78"/>
              </a:rPr>
              <a:t>يكي از عناصر مهم در پهنه‌هاي پياده از نقطه نظر طراحي، پيش بيني مكانهايي براي استراحت است. مكان‌هايي كه شخص مي‌تواند در آن گردش كند و زمانيكه نياز باشد، توقف نمايد. جاييكه شخص ميتواند هم بصورت فعال و هم غيرفعال در آنچكه روي مي دهد، شركت كند.</a:t>
            </a:r>
            <a:br>
              <a:rPr lang="fa-IR" dirty="0">
                <a:cs typeface="B Compset" pitchFamily="2" charset="-78"/>
              </a:rPr>
            </a:br>
            <a:r>
              <a:rPr lang="fa-IR" dirty="0">
                <a:cs typeface="B Compset" pitchFamily="2" charset="-78"/>
              </a:rPr>
              <a:t>نمیکت های نصب شده و فضاهای نشستن در طول مسیر باید پراکنده شوند تا امکان استفاده از آنها در طول پیاده راه باشد و نوع طراحی و مواد بکار رفته در ساخت آنها نیز مناسب باشد</a:t>
            </a:r>
            <a:endParaRPr lang="en-US" dirty="0">
              <a:cs typeface="B Compset" pitchFamily="2" charset="-78"/>
            </a:endParaRPr>
          </a:p>
        </p:txBody>
      </p:sp>
    </p:spTree>
    <p:extLst>
      <p:ext uri="{BB962C8B-B14F-4D97-AF65-F5344CB8AC3E}">
        <p14:creationId xmlns:p14="http://schemas.microsoft.com/office/powerpoint/2010/main" val="23687561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533400"/>
            <a:ext cx="7010400" cy="5909310"/>
          </a:xfrm>
          <a:prstGeom prst="rect">
            <a:avLst/>
          </a:prstGeom>
          <a:noFill/>
        </p:spPr>
        <p:txBody>
          <a:bodyPr wrap="square" rtlCol="0">
            <a:spAutoFit/>
          </a:bodyPr>
          <a:lstStyle/>
          <a:p>
            <a:pPr algn="r" rtl="1"/>
            <a:r>
              <a:rPr lang="fa-IR" b="1" dirty="0">
                <a:cs typeface="B Titr" pitchFamily="2" charset="-78"/>
              </a:rPr>
              <a:t>دادگستری کل</a:t>
            </a:r>
            <a:endParaRPr lang="en-US" dirty="0">
              <a:cs typeface="B Titr" pitchFamily="2" charset="-78"/>
            </a:endParaRPr>
          </a:p>
          <a:p>
            <a:pPr algn="r" rtl="1"/>
            <a:r>
              <a:rPr lang="fa-IR" dirty="0">
                <a:cs typeface="B Titr" pitchFamily="2" charset="-78"/>
              </a:rPr>
              <a:t>کاربری زمین</a:t>
            </a:r>
            <a:endParaRPr lang="en-US" dirty="0">
              <a:cs typeface="B Titr" pitchFamily="2" charset="-78"/>
            </a:endParaRPr>
          </a:p>
          <a:p>
            <a:pPr algn="r" rtl="1"/>
            <a:r>
              <a:rPr lang="fa-IR" b="1" dirty="0">
                <a:cs typeface="B Titr" pitchFamily="2" charset="-78"/>
              </a:rPr>
              <a:t>کاربری ها</a:t>
            </a:r>
            <a:endParaRPr lang="en-US" dirty="0">
              <a:cs typeface="B Titr" pitchFamily="2" charset="-78"/>
            </a:endParaRPr>
          </a:p>
          <a:p>
            <a:pPr algn="r" rtl="1"/>
            <a:r>
              <a:rPr lang="fa-IR" b="1" dirty="0">
                <a:cs typeface="B Titr" pitchFamily="2" charset="-78"/>
              </a:rPr>
              <a:t>سازمان بصری</a:t>
            </a:r>
            <a:r>
              <a:rPr lang="en-US" b="1" dirty="0">
                <a:cs typeface="B Titr" pitchFamily="2" charset="-78"/>
              </a:rPr>
              <a:t>2-3</a:t>
            </a:r>
            <a:endParaRPr lang="en-US" dirty="0">
              <a:cs typeface="B Titr" pitchFamily="2" charset="-78"/>
            </a:endParaRPr>
          </a:p>
          <a:p>
            <a:pPr algn="r" rtl="1"/>
            <a:r>
              <a:rPr lang="fa-IR" dirty="0">
                <a:cs typeface="B Titr" pitchFamily="2" charset="-78"/>
              </a:rPr>
              <a:t>گره فعالیتی</a:t>
            </a:r>
            <a:endParaRPr lang="en-US" dirty="0">
              <a:cs typeface="B Titr" pitchFamily="2" charset="-78"/>
            </a:endParaRPr>
          </a:p>
          <a:p>
            <a:pPr algn="r" rtl="1"/>
            <a:r>
              <a:rPr lang="fa-IR" b="1" dirty="0">
                <a:cs typeface="B Titr" pitchFamily="2" charset="-78"/>
              </a:rPr>
              <a:t>گره ترافیکی</a:t>
            </a:r>
            <a:endParaRPr lang="en-US" dirty="0">
              <a:cs typeface="B Titr" pitchFamily="2" charset="-78"/>
            </a:endParaRPr>
          </a:p>
          <a:p>
            <a:pPr algn="r" rtl="1"/>
            <a:r>
              <a:rPr lang="fa-IR" dirty="0">
                <a:cs typeface="B Titr" pitchFamily="2" charset="-78"/>
              </a:rPr>
              <a:t>تقاطع خیام و 15 خرداد</a:t>
            </a:r>
            <a:endParaRPr lang="en-US" dirty="0">
              <a:cs typeface="B Titr" pitchFamily="2" charset="-78"/>
            </a:endParaRPr>
          </a:p>
          <a:p>
            <a:pPr algn="r" rtl="1"/>
            <a:r>
              <a:rPr lang="fa-IR" dirty="0">
                <a:cs typeface="B Titr" pitchFamily="2" charset="-78"/>
              </a:rPr>
              <a:t>تقاطع ناصرخسرو و 15 خرداد</a:t>
            </a:r>
            <a:endParaRPr lang="en-US" dirty="0">
              <a:cs typeface="B Titr" pitchFamily="2" charset="-78"/>
            </a:endParaRPr>
          </a:p>
          <a:p>
            <a:pPr algn="r" rtl="1"/>
            <a:r>
              <a:rPr lang="fa-IR" dirty="0">
                <a:cs typeface="B Titr" pitchFamily="2" charset="-78"/>
              </a:rPr>
              <a:t>سبزه میدان</a:t>
            </a:r>
            <a:endParaRPr lang="en-US" dirty="0">
              <a:cs typeface="B Titr" pitchFamily="2" charset="-78"/>
            </a:endParaRPr>
          </a:p>
          <a:p>
            <a:pPr algn="r" rtl="1"/>
            <a:r>
              <a:rPr lang="fa-IR" dirty="0">
                <a:cs typeface="B Titr" pitchFamily="2" charset="-78"/>
              </a:rPr>
              <a:t>نشانه</a:t>
            </a:r>
            <a:endParaRPr lang="en-US" dirty="0">
              <a:cs typeface="B Titr" pitchFamily="2" charset="-78"/>
            </a:endParaRPr>
          </a:p>
          <a:p>
            <a:pPr algn="r" rtl="1"/>
            <a:r>
              <a:rPr lang="fa-IR" dirty="0">
                <a:cs typeface="B Titr" pitchFamily="2" charset="-78"/>
              </a:rPr>
              <a:t>نشانه بصری</a:t>
            </a:r>
            <a:endParaRPr lang="en-US" dirty="0">
              <a:cs typeface="B Titr" pitchFamily="2" charset="-78"/>
            </a:endParaRPr>
          </a:p>
          <a:p>
            <a:pPr algn="r" rtl="1"/>
            <a:r>
              <a:rPr lang="fa-IR" b="1" dirty="0">
                <a:cs typeface="B Titr" pitchFamily="2" charset="-78"/>
              </a:rPr>
              <a:t>خط اسمان یکنواخت</a:t>
            </a:r>
            <a:endParaRPr lang="en-US" dirty="0">
              <a:cs typeface="B Titr" pitchFamily="2" charset="-78"/>
            </a:endParaRPr>
          </a:p>
          <a:p>
            <a:pPr algn="r" rtl="1"/>
            <a:r>
              <a:rPr lang="fa-IR" dirty="0">
                <a:cs typeface="B Titr" pitchFamily="2" charset="-78"/>
              </a:rPr>
              <a:t>سبزه میدان نشانه فعالیتی</a:t>
            </a:r>
            <a:endParaRPr lang="en-US" dirty="0">
              <a:cs typeface="B Titr" pitchFamily="2" charset="-78"/>
            </a:endParaRPr>
          </a:p>
          <a:p>
            <a:pPr algn="r" rtl="1"/>
            <a:r>
              <a:rPr lang="fa-IR" dirty="0">
                <a:cs typeface="B Titr" pitchFamily="2" charset="-78"/>
              </a:rPr>
              <a:t>اجزای کالبدی تشکیل دهنده فضای شهری</a:t>
            </a:r>
            <a:endParaRPr lang="en-US" dirty="0">
              <a:cs typeface="B Titr" pitchFamily="2" charset="-78"/>
            </a:endParaRPr>
          </a:p>
          <a:p>
            <a:pPr algn="r" rtl="1"/>
            <a:r>
              <a:rPr lang="fa-IR" dirty="0">
                <a:cs typeface="B Titr" pitchFamily="2" charset="-78"/>
              </a:rPr>
              <a:t>کف</a:t>
            </a:r>
            <a:endParaRPr lang="en-US" dirty="0">
              <a:cs typeface="B Titr" pitchFamily="2" charset="-78"/>
            </a:endParaRPr>
          </a:p>
          <a:p>
            <a:pPr algn="r" rtl="1"/>
            <a:r>
              <a:rPr lang="fa-IR" dirty="0">
                <a:cs typeface="B Titr" pitchFamily="2" charset="-78"/>
              </a:rPr>
              <a:t>سقف</a:t>
            </a:r>
            <a:endParaRPr lang="en-US" dirty="0">
              <a:cs typeface="B Titr" pitchFamily="2" charset="-78"/>
            </a:endParaRPr>
          </a:p>
          <a:p>
            <a:pPr algn="r" rtl="1"/>
            <a:r>
              <a:rPr lang="fa-IR" b="1" dirty="0">
                <a:cs typeface="B Titr" pitchFamily="2" charset="-78"/>
              </a:rPr>
              <a:t>آب نماها</a:t>
            </a:r>
            <a:endParaRPr lang="en-US" dirty="0">
              <a:cs typeface="B Titr" pitchFamily="2" charset="-78"/>
            </a:endParaRPr>
          </a:p>
          <a:p>
            <a:pPr algn="r" rtl="1"/>
            <a:r>
              <a:rPr lang="fa-IR" dirty="0">
                <a:cs typeface="B Titr" pitchFamily="2" charset="-78"/>
              </a:rPr>
              <a:t>از عناصر مستقر در فضا که باعث مکث عابرین پیاده میشود</a:t>
            </a:r>
            <a:endParaRPr lang="en-US" dirty="0">
              <a:cs typeface="B Titr" pitchFamily="2" charset="-78"/>
            </a:endParaRPr>
          </a:p>
          <a:p>
            <a:pPr algn="r" rtl="1"/>
            <a:r>
              <a:rPr lang="fa-IR" dirty="0">
                <a:cs typeface="B Titr" pitchFamily="2" charset="-78"/>
              </a:rPr>
              <a:t>پوشش گیاهی </a:t>
            </a:r>
            <a:endParaRPr lang="en-US" dirty="0">
              <a:cs typeface="B Titr" pitchFamily="2" charset="-78"/>
            </a:endParaRPr>
          </a:p>
          <a:p>
            <a:pPr algn="r" rtl="1"/>
            <a:r>
              <a:rPr lang="fa-IR" dirty="0">
                <a:cs typeface="B Titr" pitchFamily="2" charset="-78"/>
              </a:rPr>
              <a:t>تک دانه ای</a:t>
            </a:r>
            <a:endParaRPr lang="en-US" dirty="0">
              <a:cs typeface="B Titr" pitchFamily="2" charset="-78"/>
            </a:endParaRPr>
          </a:p>
          <a:p>
            <a:pPr algn="r" rtl="1"/>
            <a:endParaRPr lang="en-US" dirty="0"/>
          </a:p>
        </p:txBody>
      </p:sp>
    </p:spTree>
    <p:extLst>
      <p:ext uri="{BB962C8B-B14F-4D97-AF65-F5344CB8AC3E}">
        <p14:creationId xmlns:p14="http://schemas.microsoft.com/office/powerpoint/2010/main" val="154358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971" y="609601"/>
            <a:ext cx="7315200" cy="565213"/>
          </a:xfrm>
        </p:spPr>
        <p:txBody>
          <a:bodyPr>
            <a:normAutofit/>
          </a:bodyPr>
          <a:lstStyle/>
          <a:p>
            <a:pPr algn="r" rtl="1"/>
            <a:endParaRPr lang="en-US" dirty="0"/>
          </a:p>
        </p:txBody>
      </p:sp>
      <p:sp>
        <p:nvSpPr>
          <p:cNvPr id="3" name="Content Placeholder 2"/>
          <p:cNvSpPr>
            <a:spLocks noGrp="1"/>
          </p:cNvSpPr>
          <p:nvPr>
            <p:ph idx="1"/>
          </p:nvPr>
        </p:nvSpPr>
        <p:spPr>
          <a:xfrm>
            <a:off x="914400" y="1600201"/>
            <a:ext cx="7315200" cy="4709161"/>
          </a:xfrm>
        </p:spPr>
        <p:txBody>
          <a:bodyPr>
            <a:normAutofit/>
          </a:bodyPr>
          <a:lstStyle/>
          <a:p>
            <a:pPr algn="r" rtl="1"/>
            <a:endParaRPr lang="en-US" sz="24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13" y="336410"/>
            <a:ext cx="6699944" cy="617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8014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971" y="609601"/>
            <a:ext cx="7315200" cy="565213"/>
          </a:xfrm>
        </p:spPr>
        <p:txBody>
          <a:bodyPr>
            <a:normAutofit/>
          </a:bodyPr>
          <a:lstStyle/>
          <a:p>
            <a:pPr algn="r" rtl="1"/>
            <a:endParaRPr lang="en-US" dirty="0"/>
          </a:p>
        </p:txBody>
      </p:sp>
      <p:sp>
        <p:nvSpPr>
          <p:cNvPr id="3" name="Content Placeholder 2"/>
          <p:cNvSpPr>
            <a:spLocks noGrp="1"/>
          </p:cNvSpPr>
          <p:nvPr>
            <p:ph idx="1"/>
          </p:nvPr>
        </p:nvSpPr>
        <p:spPr>
          <a:xfrm>
            <a:off x="914400" y="1600201"/>
            <a:ext cx="7315200" cy="4709161"/>
          </a:xfrm>
        </p:spPr>
        <p:txBody>
          <a:bodyPr>
            <a:normAutofit/>
          </a:bodyPr>
          <a:lstStyle/>
          <a:p>
            <a:pPr algn="r" rtl="1"/>
            <a:endParaRPr lang="en-US"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599" y="1035918"/>
            <a:ext cx="7685230" cy="557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26795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971" y="609601"/>
            <a:ext cx="7315200" cy="565213"/>
          </a:xfrm>
        </p:spPr>
        <p:txBody>
          <a:bodyPr>
            <a:normAutofit/>
          </a:bodyPr>
          <a:lstStyle/>
          <a:p>
            <a:pPr algn="r" rtl="1"/>
            <a:endParaRPr lang="en-US" dirty="0"/>
          </a:p>
        </p:txBody>
      </p:sp>
      <p:sp>
        <p:nvSpPr>
          <p:cNvPr id="3" name="Content Placeholder 2"/>
          <p:cNvSpPr>
            <a:spLocks noGrp="1"/>
          </p:cNvSpPr>
          <p:nvPr>
            <p:ph idx="1"/>
          </p:nvPr>
        </p:nvSpPr>
        <p:spPr>
          <a:xfrm>
            <a:off x="914400" y="1600201"/>
            <a:ext cx="7315200" cy="4709161"/>
          </a:xfrm>
        </p:spPr>
        <p:txBody>
          <a:bodyPr>
            <a:normAutofit/>
          </a:bodyPr>
          <a:lstStyle/>
          <a:p>
            <a:pPr algn="r" rtl="1"/>
            <a:endParaRPr lang="en-US"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485" y="2278514"/>
            <a:ext cx="8473458" cy="368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45479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71" y="1981201"/>
            <a:ext cx="8473458" cy="372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5884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485" y="2412492"/>
            <a:ext cx="8473458" cy="370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11207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971" y="609601"/>
            <a:ext cx="7315200" cy="565213"/>
          </a:xfrm>
        </p:spPr>
        <p:txBody>
          <a:bodyPr>
            <a:normAutofit/>
          </a:bodyPr>
          <a:lstStyle/>
          <a:p>
            <a:pPr algn="r" rtl="1"/>
            <a:endParaRPr lang="en-US" dirty="0"/>
          </a:p>
        </p:txBody>
      </p:sp>
      <p:sp>
        <p:nvSpPr>
          <p:cNvPr id="3" name="Content Placeholder 2"/>
          <p:cNvSpPr>
            <a:spLocks noGrp="1"/>
          </p:cNvSpPr>
          <p:nvPr>
            <p:ph idx="1"/>
          </p:nvPr>
        </p:nvSpPr>
        <p:spPr>
          <a:xfrm>
            <a:off x="914400" y="1600201"/>
            <a:ext cx="7315200" cy="4709161"/>
          </a:xfrm>
        </p:spPr>
        <p:txBody>
          <a:bodyPr>
            <a:normAutofit/>
          </a:bodyPr>
          <a:lstStyle/>
          <a:p>
            <a:pPr algn="r" rtl="1"/>
            <a:endParaRPr lang="en-US" sz="24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56" y="581602"/>
            <a:ext cx="7488172" cy="5904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83019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971" y="609601"/>
            <a:ext cx="7315200" cy="565213"/>
          </a:xfrm>
        </p:spPr>
        <p:txBody>
          <a:bodyPr>
            <a:normAutofit/>
          </a:bodyPr>
          <a:lstStyle/>
          <a:p>
            <a:pPr algn="r" rtl="1"/>
            <a:endParaRPr lang="en-US" dirty="0"/>
          </a:p>
        </p:txBody>
      </p:sp>
      <p:sp>
        <p:nvSpPr>
          <p:cNvPr id="3" name="Content Placeholder 2"/>
          <p:cNvSpPr>
            <a:spLocks noGrp="1"/>
          </p:cNvSpPr>
          <p:nvPr>
            <p:ph idx="1"/>
          </p:nvPr>
        </p:nvSpPr>
        <p:spPr>
          <a:xfrm>
            <a:off x="914400" y="1600201"/>
            <a:ext cx="7315200" cy="4709161"/>
          </a:xfrm>
        </p:spPr>
        <p:txBody>
          <a:bodyPr>
            <a:normAutofit/>
          </a:bodyPr>
          <a:lstStyle/>
          <a:p>
            <a:pPr algn="r" rtl="1"/>
            <a:r>
              <a:rPr lang="fa-IR" sz="2400" dirty="0"/>
              <a:t>سبزه میدان یکی از پر رفت و آمدترین  میدان‌های تهران است که از دوران صفویه و زندیه محل کاشت سبزی برای مردم تهران بوده و به همین دلیل به این نام شهرت داشته است.</a:t>
            </a:r>
          </a:p>
          <a:p>
            <a:pPr algn="r" rtl="1"/>
            <a:r>
              <a:rPr lang="fa-IR" sz="2400" dirty="0"/>
              <a:t>این میدان حالا به دلیل مجاورت با بازار تهران و جای دادن ورودی اصلی بازار در خود بسیار شلوغ و پر هیاهو است.</a:t>
            </a:r>
            <a:endParaRPr lang="en-US" sz="24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742" y="3733800"/>
            <a:ext cx="4400943" cy="298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5200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971" y="609601"/>
            <a:ext cx="7315200" cy="565213"/>
          </a:xfrm>
        </p:spPr>
        <p:txBody>
          <a:bodyPr>
            <a:normAutofit/>
          </a:bodyPr>
          <a:lstStyle/>
          <a:p>
            <a:pPr algn="r" rtl="1"/>
            <a:endParaRPr lang="en-US" dirty="0"/>
          </a:p>
        </p:txBody>
      </p:sp>
      <p:sp>
        <p:nvSpPr>
          <p:cNvPr id="3" name="Content Placeholder 2"/>
          <p:cNvSpPr>
            <a:spLocks noGrp="1"/>
          </p:cNvSpPr>
          <p:nvPr>
            <p:ph idx="1"/>
          </p:nvPr>
        </p:nvSpPr>
        <p:spPr>
          <a:xfrm>
            <a:off x="914400" y="1600201"/>
            <a:ext cx="7315200" cy="4709161"/>
          </a:xfrm>
        </p:spPr>
        <p:txBody>
          <a:bodyPr>
            <a:normAutofit/>
          </a:bodyPr>
          <a:lstStyle/>
          <a:p>
            <a:pPr algn="r" rtl="1"/>
            <a:r>
              <a:rPr lang="fa-IR" sz="2400" dirty="0"/>
              <a:t>بسیاری از ساختمان‌های اطراف سبزه میدان مانند بانک ملی ایران (شعبه بازار)، کاخ گلستان و ورودی بازار کفاش‌ها از آثار تاریخی و معماری مهم پایتخت هستند.</a:t>
            </a:r>
          </a:p>
          <a:p>
            <a:pPr algn="r" rtl="1"/>
            <a:r>
              <a:rPr lang="fa-IR" sz="2400" dirty="0"/>
              <a:t>همچنین اغذیه فروشی‌های معروفی مانند کبابی نایب، مسلم و شمشیری که از تهران قدیم به جای مانده‌اند، همه روزه میزبان مراجعه‌ کنندگان و گردشگران داخلی و خارجی هستند.</a:t>
            </a:r>
          </a:p>
          <a:p>
            <a:pPr algn="r" rtl="1"/>
            <a:endParaRPr lang="en-US" sz="24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8685" y="3948748"/>
            <a:ext cx="4466629" cy="290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191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971" y="609601"/>
            <a:ext cx="7315200" cy="565213"/>
          </a:xfrm>
        </p:spPr>
        <p:txBody>
          <a:bodyPr>
            <a:normAutofit/>
          </a:bodyPr>
          <a:lstStyle/>
          <a:p>
            <a:pPr algn="r" rtl="1"/>
            <a:endParaRPr lang="en-US" dirty="0"/>
          </a:p>
        </p:txBody>
      </p:sp>
      <p:sp>
        <p:nvSpPr>
          <p:cNvPr id="3" name="Content Placeholder 2"/>
          <p:cNvSpPr>
            <a:spLocks noGrp="1"/>
          </p:cNvSpPr>
          <p:nvPr>
            <p:ph idx="1"/>
          </p:nvPr>
        </p:nvSpPr>
        <p:spPr>
          <a:xfrm>
            <a:off x="914400" y="1600201"/>
            <a:ext cx="7315200" cy="4709161"/>
          </a:xfrm>
        </p:spPr>
        <p:txBody>
          <a:bodyPr>
            <a:noAutofit/>
          </a:bodyPr>
          <a:lstStyle/>
          <a:p>
            <a:pPr algn="r" rtl="1"/>
            <a:endParaRPr lang="fa-IR" sz="1800" dirty="0"/>
          </a:p>
          <a:p>
            <a:pPr algn="r" rtl="1"/>
            <a:r>
              <a:rPr lang="fa-IR" sz="1800" dirty="0"/>
              <a:t>تهران در حال حاضر ترکیبی از اصول شهرسازی مدرن و بافت های فرسوده یی است</a:t>
            </a:r>
          </a:p>
          <a:p>
            <a:pPr algn="r" rtl="1"/>
            <a:r>
              <a:rPr lang="fa-IR" sz="1800" dirty="0"/>
              <a:t>که اصول شهر سازی در آن کمتر رعایت شده است. «میدان» چه در قدیم و چه در</a:t>
            </a:r>
          </a:p>
          <a:p>
            <a:pPr algn="r" rtl="1"/>
            <a:r>
              <a:rPr lang="fa-IR" sz="1800" dirty="0"/>
              <a:t>شهرسازی مدرن جزء نقاط کلیدی شهر به حساب می آید. «سبزه میدان» اولین و به</a:t>
            </a:r>
          </a:p>
          <a:p>
            <a:pPr algn="r" rtl="1"/>
            <a:r>
              <a:rPr lang="fa-IR" sz="1800" dirty="0"/>
              <a:t>گفته برخی جزء اولین میدان های تهران به حساب می آید</a:t>
            </a:r>
            <a:r>
              <a:rPr lang="fa-IR" sz="1800" dirty="0" smtClean="0"/>
              <a:t>.</a:t>
            </a:r>
            <a:endParaRPr lang="fa-IR" sz="1800" dirty="0"/>
          </a:p>
          <a:p>
            <a:pPr algn="r" rtl="1"/>
            <a:r>
              <a:rPr lang="fa-IR" sz="1800" dirty="0"/>
              <a:t>در دوره قاجاریه که اسکلت اصلی تهران از آن زمان بنا شده است، «سبزه میدان»</a:t>
            </a:r>
          </a:p>
          <a:p>
            <a:pPr algn="r" rtl="1"/>
            <a:r>
              <a:rPr lang="fa-IR" sz="1800" dirty="0"/>
              <a:t>اولین و در واقع میدان اصلی شهر بوده است. این میدان زمانی جزء معدود میدان</a:t>
            </a:r>
          </a:p>
          <a:p>
            <a:pPr algn="r" rtl="1"/>
            <a:r>
              <a:rPr lang="fa-IR" sz="1800" dirty="0"/>
              <a:t>های دارالخلافه تهران به حساب می آمده است</a:t>
            </a:r>
            <a:r>
              <a:rPr lang="fa-IR" sz="1800" dirty="0" smtClean="0"/>
              <a:t>.</a:t>
            </a:r>
            <a:endParaRPr lang="fa-IR" sz="1800" dirty="0"/>
          </a:p>
          <a:p>
            <a:pPr algn="r" rtl="1"/>
            <a:r>
              <a:rPr lang="fa-IR" sz="1800" dirty="0"/>
              <a:t>در حال حاضر آب نمای قدیمی آن تبدیل به میدان چهارگوش سنگی و مغازه های</a:t>
            </a:r>
          </a:p>
          <a:p>
            <a:pPr algn="r" rtl="1"/>
            <a:r>
              <a:rPr lang="fa-IR" sz="1800" dirty="0"/>
              <a:t>نوساز و پاساژ شده است. اساس طرح اولیه از گذشته باقی مانده، اما </a:t>
            </a:r>
            <a:r>
              <a:rPr lang="fa-IR" sz="1800" dirty="0" smtClean="0"/>
              <a:t>شکل</a:t>
            </a:r>
            <a:r>
              <a:rPr lang="en-US" sz="1800" dirty="0" smtClean="0"/>
              <a:t> </a:t>
            </a:r>
            <a:r>
              <a:rPr lang="fa-IR" sz="1800" dirty="0" smtClean="0"/>
              <a:t>معماری </a:t>
            </a:r>
            <a:r>
              <a:rPr lang="fa-IR" sz="1800" dirty="0"/>
              <a:t>جدید را به خود گرفته است.</a:t>
            </a:r>
          </a:p>
        </p:txBody>
      </p:sp>
    </p:spTree>
    <p:extLst>
      <p:ext uri="{BB962C8B-B14F-4D97-AF65-F5344CB8AC3E}">
        <p14:creationId xmlns:p14="http://schemas.microsoft.com/office/powerpoint/2010/main" val="28509008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53" y="1244244"/>
            <a:ext cx="8169662" cy="514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607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457200"/>
            <a:ext cx="7467600" cy="2862322"/>
          </a:xfrm>
          <a:prstGeom prst="rect">
            <a:avLst/>
          </a:prstGeom>
          <a:noFill/>
        </p:spPr>
        <p:txBody>
          <a:bodyPr wrap="square" rtlCol="0">
            <a:spAutoFit/>
          </a:bodyPr>
          <a:lstStyle/>
          <a:p>
            <a:pPr algn="r" rtl="1"/>
            <a:r>
              <a:rPr lang="fa-IR" dirty="0">
                <a:cs typeface="B Titr" pitchFamily="2" charset="-78"/>
              </a:rPr>
              <a:t>نواری</a:t>
            </a:r>
            <a:endParaRPr lang="en-US" dirty="0">
              <a:cs typeface="B Titr" pitchFamily="2" charset="-78"/>
            </a:endParaRPr>
          </a:p>
          <a:p>
            <a:pPr algn="r" rtl="1"/>
            <a:r>
              <a:rPr lang="fa-IR" b="1" dirty="0">
                <a:cs typeface="B Titr" pitchFamily="2" charset="-78"/>
              </a:rPr>
              <a:t>2-6 گونه شناسی نما</a:t>
            </a:r>
            <a:endParaRPr lang="en-US" dirty="0">
              <a:cs typeface="B Titr" pitchFamily="2" charset="-78"/>
            </a:endParaRPr>
          </a:p>
          <a:p>
            <a:pPr algn="r" rtl="1"/>
            <a:r>
              <a:rPr lang="fa-IR" b="1" dirty="0">
                <a:cs typeface="B Titr" pitchFamily="2" charset="-78"/>
              </a:rPr>
              <a:t>2-8 مطالعات ترافیکی</a:t>
            </a:r>
            <a:endParaRPr lang="en-US" dirty="0">
              <a:cs typeface="B Titr" pitchFamily="2" charset="-78"/>
            </a:endParaRPr>
          </a:p>
          <a:p>
            <a:pPr algn="r" rtl="1"/>
            <a:r>
              <a:rPr lang="fa-IR" dirty="0">
                <a:cs typeface="B Titr" pitchFamily="2" charset="-78"/>
              </a:rPr>
              <a:t>پروفیل عرضی</a:t>
            </a:r>
            <a:endParaRPr lang="en-US" dirty="0">
              <a:cs typeface="B Titr" pitchFamily="2" charset="-78"/>
            </a:endParaRPr>
          </a:p>
          <a:p>
            <a:pPr algn="r" rtl="1"/>
            <a:r>
              <a:rPr lang="fa-IR" dirty="0">
                <a:cs typeface="B Titr" pitchFamily="2" charset="-78"/>
              </a:rPr>
              <a:t>ایستگاه مترو</a:t>
            </a:r>
            <a:endParaRPr lang="en-US" dirty="0">
              <a:cs typeface="B Titr" pitchFamily="2" charset="-78"/>
            </a:endParaRPr>
          </a:p>
          <a:p>
            <a:pPr algn="r" rtl="1"/>
            <a:r>
              <a:rPr lang="fa-IR" b="1" dirty="0">
                <a:cs typeface="B Titr" pitchFamily="2" charset="-78"/>
              </a:rPr>
              <a:t>ایستگاه های دوچرخه</a:t>
            </a:r>
            <a:endParaRPr lang="en-US" dirty="0">
              <a:cs typeface="B Titr" pitchFamily="2" charset="-78"/>
            </a:endParaRPr>
          </a:p>
          <a:p>
            <a:pPr algn="r" rtl="1"/>
            <a:r>
              <a:rPr lang="fa-IR" dirty="0">
                <a:cs typeface="B Titr" pitchFamily="2" charset="-78"/>
              </a:rPr>
              <a:t>مسیر ویژه اتوبوس</a:t>
            </a:r>
            <a:endParaRPr lang="en-US" dirty="0">
              <a:cs typeface="B Titr" pitchFamily="2" charset="-78"/>
            </a:endParaRPr>
          </a:p>
          <a:p>
            <a:pPr algn="r" rtl="1"/>
            <a:r>
              <a:rPr lang="fa-IR" dirty="0">
                <a:cs typeface="B Titr" pitchFamily="2" charset="-78"/>
              </a:rPr>
              <a:t>2-6 نظام توزیع طبقات</a:t>
            </a:r>
            <a:endParaRPr lang="en-US" dirty="0">
              <a:cs typeface="B Titr" pitchFamily="2" charset="-78"/>
            </a:endParaRPr>
          </a:p>
          <a:p>
            <a:pPr algn="r" rtl="1"/>
            <a:r>
              <a:rPr lang="en-US" b="1" dirty="0">
                <a:cs typeface="B Titr" pitchFamily="2" charset="-78"/>
              </a:rPr>
              <a:t>Activity map</a:t>
            </a:r>
            <a:endParaRPr lang="en-US" dirty="0">
              <a:cs typeface="B Titr" pitchFamily="2" charset="-78"/>
            </a:endParaRPr>
          </a:p>
          <a:p>
            <a:pPr algn="r" rtl="1"/>
            <a:endParaRPr lang="en-US" dirty="0"/>
          </a:p>
        </p:txBody>
      </p:sp>
    </p:spTree>
    <p:extLst>
      <p:ext uri="{BB962C8B-B14F-4D97-AF65-F5344CB8AC3E}">
        <p14:creationId xmlns:p14="http://schemas.microsoft.com/office/powerpoint/2010/main" val="199775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28" y="1433138"/>
            <a:ext cx="8013658" cy="521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5091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971" y="609601"/>
            <a:ext cx="7315200" cy="565213"/>
          </a:xfrm>
        </p:spPr>
        <p:txBody>
          <a:bodyPr>
            <a:normAutofit/>
          </a:bodyPr>
          <a:lstStyle/>
          <a:p>
            <a:pPr algn="r" rtl="1"/>
            <a:endParaRPr lang="en-US" dirty="0"/>
          </a:p>
        </p:txBody>
      </p:sp>
      <p:sp>
        <p:nvSpPr>
          <p:cNvPr id="3" name="Content Placeholder 2"/>
          <p:cNvSpPr>
            <a:spLocks noGrp="1"/>
          </p:cNvSpPr>
          <p:nvPr>
            <p:ph idx="1"/>
          </p:nvPr>
        </p:nvSpPr>
        <p:spPr>
          <a:xfrm>
            <a:off x="914400" y="1600201"/>
            <a:ext cx="7315200" cy="4709161"/>
          </a:xfrm>
        </p:spPr>
        <p:txBody>
          <a:bodyPr>
            <a:normAutofit fontScale="92500" lnSpcReduction="20000"/>
          </a:bodyPr>
          <a:lstStyle/>
          <a:p>
            <a:pPr algn="r" rtl="1"/>
            <a:endParaRPr lang="fa-IR" sz="2400" dirty="0"/>
          </a:p>
          <a:p>
            <a:pPr algn="r" rtl="1"/>
            <a:r>
              <a:rPr lang="fa-IR" sz="2400" dirty="0"/>
              <a:t>در گذشته، سبزه میدان علاوه بر محل کسب، محل تجمع مردم در ایام ماه </a:t>
            </a:r>
            <a:r>
              <a:rPr lang="fa-IR" sz="2400" dirty="0" smtClean="0"/>
              <a:t>محرم</a:t>
            </a:r>
            <a:r>
              <a:rPr lang="en-US" sz="2400" dirty="0" smtClean="0"/>
              <a:t> </a:t>
            </a:r>
            <a:r>
              <a:rPr lang="fa-IR" sz="2400" dirty="0" smtClean="0"/>
              <a:t>بوده </a:t>
            </a:r>
            <a:r>
              <a:rPr lang="fa-IR" sz="2400" dirty="0"/>
              <a:t>و هم اکنون نیز در دهه اول ماه محرم مردم مراسم عزاداری خود را در </a:t>
            </a:r>
            <a:r>
              <a:rPr lang="fa-IR" sz="2400" dirty="0" smtClean="0"/>
              <a:t>آن</a:t>
            </a:r>
            <a:r>
              <a:rPr lang="en-US" sz="2400" dirty="0" smtClean="0"/>
              <a:t> </a:t>
            </a:r>
            <a:r>
              <a:rPr lang="fa-IR" sz="2400" dirty="0" smtClean="0"/>
              <a:t>برگزار </a:t>
            </a:r>
            <a:r>
              <a:rPr lang="fa-IR" sz="2400" dirty="0"/>
              <a:t>می کنند</a:t>
            </a:r>
            <a:r>
              <a:rPr lang="fa-IR" sz="2400" dirty="0" smtClean="0"/>
              <a:t>.</a:t>
            </a:r>
            <a:endParaRPr lang="fa-IR" sz="2400" dirty="0"/>
          </a:p>
          <a:p>
            <a:pPr algn="r" rtl="1"/>
            <a:r>
              <a:rPr lang="fa-IR" sz="2400" dirty="0"/>
              <a:t>از رویدادهای مهمی که در سبزه میدان به عنوان اولین میدان مدرن شهر </a:t>
            </a:r>
            <a:r>
              <a:rPr lang="fa-IR" sz="2400" dirty="0" smtClean="0"/>
              <a:t>اتفاق</a:t>
            </a:r>
            <a:r>
              <a:rPr lang="en-US" sz="2400" dirty="0" smtClean="0"/>
              <a:t> </a:t>
            </a:r>
            <a:r>
              <a:rPr lang="fa-IR" sz="2400" dirty="0" smtClean="0"/>
              <a:t>می </a:t>
            </a:r>
            <a:r>
              <a:rPr lang="fa-IR" sz="2400" dirty="0"/>
              <a:t>افتاد اعدام مجرمان بود که این عمل بنا به دستور امیرکبیر به </a:t>
            </a:r>
            <a:r>
              <a:rPr lang="fa-IR" sz="2400" dirty="0" smtClean="0"/>
              <a:t>میدان</a:t>
            </a:r>
            <a:r>
              <a:rPr lang="en-US" sz="2400" dirty="0" smtClean="0"/>
              <a:t> </a:t>
            </a:r>
            <a:r>
              <a:rPr lang="fa-IR" sz="2400" dirty="0" smtClean="0"/>
              <a:t>پاقاپوق </a:t>
            </a:r>
            <a:r>
              <a:rPr lang="fa-IR" sz="2400" dirty="0"/>
              <a:t>(اعدام قدیم و محمدیه فعلی) منتقل شد. این میدان در حال حاضر، </a:t>
            </a:r>
            <a:r>
              <a:rPr lang="fa-IR" sz="2400" dirty="0" smtClean="0"/>
              <a:t>همان</a:t>
            </a:r>
            <a:r>
              <a:rPr lang="en-US" sz="2400" dirty="0" smtClean="0"/>
              <a:t> </a:t>
            </a:r>
            <a:r>
              <a:rPr lang="fa-IR" sz="2400" dirty="0" smtClean="0"/>
              <a:t>اسلوب </a:t>
            </a:r>
            <a:r>
              <a:rPr lang="fa-IR" sz="2400" dirty="0"/>
              <a:t>قدیمی را دارد، البته بدون آن درختان بلند، آب نماها و مغازه های قدیمی</a:t>
            </a:r>
            <a:r>
              <a:rPr lang="fa-IR" sz="2400" dirty="0" smtClean="0"/>
              <a:t>.</a:t>
            </a:r>
            <a:endParaRPr lang="fa-IR" sz="2400" dirty="0"/>
          </a:p>
          <a:p>
            <a:pPr algn="r" rtl="1"/>
            <a:r>
              <a:rPr lang="fa-IR" sz="2400" dirty="0"/>
              <a:t>دلیل نامگذاری این محل به سبزه میدان به دوران سلطنت زندیه و اوایل </a:t>
            </a:r>
            <a:r>
              <a:rPr lang="fa-IR" sz="2400" dirty="0" smtClean="0"/>
              <a:t>قاجار</a:t>
            </a:r>
            <a:r>
              <a:rPr lang="en-US" sz="2400" dirty="0" smtClean="0"/>
              <a:t> </a:t>
            </a:r>
            <a:r>
              <a:rPr lang="fa-IR" sz="2400" dirty="0" smtClean="0"/>
              <a:t>ها </a:t>
            </a:r>
            <a:r>
              <a:rPr lang="fa-IR" sz="2400" dirty="0"/>
              <a:t>برمی گردد که محل کشت و تهیه سبزیجات اهالی تهران بوده است. البته </a:t>
            </a:r>
            <a:r>
              <a:rPr lang="fa-IR" sz="2400" dirty="0" smtClean="0"/>
              <a:t>این</a:t>
            </a:r>
            <a:r>
              <a:rPr lang="en-US" sz="2400" dirty="0" smtClean="0"/>
              <a:t> </a:t>
            </a:r>
            <a:r>
              <a:rPr lang="fa-IR" sz="2400" dirty="0" smtClean="0"/>
              <a:t>میدان </a:t>
            </a:r>
            <a:r>
              <a:rPr lang="fa-IR" sz="2400" dirty="0"/>
              <a:t>در زمان قاجاریه «تخته پل» هم نامیده می شد. در دوران </a:t>
            </a:r>
            <a:r>
              <a:rPr lang="fa-IR" sz="2400" dirty="0" smtClean="0"/>
              <a:t>سلطنت</a:t>
            </a:r>
            <a:r>
              <a:rPr lang="en-US" sz="2400" dirty="0" smtClean="0"/>
              <a:t> </a:t>
            </a:r>
            <a:r>
              <a:rPr lang="fa-IR" sz="2400" dirty="0" smtClean="0"/>
              <a:t>ناصرالدین </a:t>
            </a:r>
            <a:r>
              <a:rPr lang="fa-IR" sz="2400" dirty="0"/>
              <a:t>شاه، حاجب الدوله کشت سبزی را ممنوع و آنجا را به تفرجگاه </a:t>
            </a:r>
            <a:r>
              <a:rPr lang="fa-IR" sz="2400" dirty="0" smtClean="0"/>
              <a:t>تبدیل</a:t>
            </a:r>
            <a:r>
              <a:rPr lang="en-US" sz="2400" dirty="0" smtClean="0"/>
              <a:t> </a:t>
            </a:r>
            <a:r>
              <a:rPr lang="fa-IR" sz="2400" dirty="0" smtClean="0"/>
              <a:t>کرد</a:t>
            </a:r>
            <a:r>
              <a:rPr lang="fa-IR" sz="2400" dirty="0"/>
              <a:t>. این میدان، چند سال در همین موقع از سال، یعنی ماه مبارک رمضان، </a:t>
            </a:r>
            <a:r>
              <a:rPr lang="fa-IR" sz="2400" dirty="0" smtClean="0"/>
              <a:t>بازار</a:t>
            </a:r>
            <a:r>
              <a:rPr lang="en-US" sz="2400" dirty="0" smtClean="0"/>
              <a:t> </a:t>
            </a:r>
            <a:r>
              <a:rPr lang="fa-IR" sz="2400" dirty="0" smtClean="0"/>
              <a:t>روز </a:t>
            </a:r>
            <a:r>
              <a:rPr lang="fa-IR" sz="2400" dirty="0"/>
              <a:t>شده و در آن کالاهای مورد نیاز مردم عرضه می شد.</a:t>
            </a:r>
          </a:p>
          <a:p>
            <a:pPr algn="r" rtl="1"/>
            <a:endParaRPr lang="en-US" sz="2400" dirty="0"/>
          </a:p>
        </p:txBody>
      </p:sp>
    </p:spTree>
    <p:extLst>
      <p:ext uri="{BB962C8B-B14F-4D97-AF65-F5344CB8AC3E}">
        <p14:creationId xmlns:p14="http://schemas.microsoft.com/office/powerpoint/2010/main" val="747944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799" y="1018349"/>
            <a:ext cx="8276401" cy="5677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488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971" y="609601"/>
            <a:ext cx="7315200" cy="565213"/>
          </a:xfrm>
        </p:spPr>
        <p:txBody>
          <a:bodyPr>
            <a:normAutofit/>
          </a:bodyPr>
          <a:lstStyle/>
          <a:p>
            <a:pPr algn="r" rtl="1"/>
            <a:endParaRPr lang="en-US" dirty="0"/>
          </a:p>
        </p:txBody>
      </p:sp>
      <p:sp>
        <p:nvSpPr>
          <p:cNvPr id="3" name="Content Placeholder 2"/>
          <p:cNvSpPr>
            <a:spLocks noGrp="1"/>
          </p:cNvSpPr>
          <p:nvPr>
            <p:ph idx="1"/>
          </p:nvPr>
        </p:nvSpPr>
        <p:spPr>
          <a:xfrm>
            <a:off x="914400" y="1600201"/>
            <a:ext cx="7315200" cy="4709161"/>
          </a:xfrm>
        </p:spPr>
        <p:txBody>
          <a:bodyPr>
            <a:normAutofit/>
          </a:bodyPr>
          <a:lstStyle/>
          <a:p>
            <a:pPr algn="r" rtl="1"/>
            <a:endParaRPr lang="fa-IR" sz="2400" dirty="0"/>
          </a:p>
          <a:p>
            <a:pPr algn="r" rtl="1"/>
            <a:r>
              <a:rPr lang="fa-IR" sz="2400" dirty="0"/>
              <a:t>در عهد پهلوی اول، باغچه هایی در وسط میدان ساخته شده بود که در حال </a:t>
            </a:r>
            <a:r>
              <a:rPr lang="fa-IR" sz="2400" dirty="0" smtClean="0"/>
              <a:t>حاضر</a:t>
            </a:r>
            <a:r>
              <a:rPr lang="en-US" sz="2400" dirty="0" smtClean="0"/>
              <a:t> </a:t>
            </a:r>
            <a:r>
              <a:rPr lang="fa-IR" sz="2400" dirty="0" smtClean="0"/>
              <a:t>چیزی </a:t>
            </a:r>
            <a:r>
              <a:rPr lang="fa-IR" sz="2400" dirty="0"/>
              <a:t>از آنها باقی نمانده است. در ضلع جنوبی سبزه میدان بازار اصلی </a:t>
            </a:r>
            <a:r>
              <a:rPr lang="fa-IR" sz="2400" dirty="0" smtClean="0"/>
              <a:t>تهران</a:t>
            </a:r>
            <a:r>
              <a:rPr lang="en-US" sz="2400" dirty="0" smtClean="0"/>
              <a:t> </a:t>
            </a:r>
            <a:r>
              <a:rPr lang="fa-IR" sz="2400" dirty="0" smtClean="0"/>
              <a:t>شکل </a:t>
            </a:r>
            <a:r>
              <a:rPr lang="fa-IR" sz="2400" dirty="0"/>
              <a:t>گرفت که از دوره فتحعلی شاه به تدریج توسعه یافت و محل اصلی داد </a:t>
            </a:r>
            <a:r>
              <a:rPr lang="fa-IR" sz="2400" dirty="0" smtClean="0"/>
              <a:t>وستد</a:t>
            </a:r>
            <a:r>
              <a:rPr lang="en-US" sz="2400" dirty="0" smtClean="0"/>
              <a:t> </a:t>
            </a:r>
            <a:r>
              <a:rPr lang="fa-IR" sz="2400" dirty="0" smtClean="0"/>
              <a:t>تهرانی </a:t>
            </a:r>
            <a:r>
              <a:rPr lang="fa-IR" sz="2400" dirty="0"/>
              <a:t>ها شد. در واقع سبزه میدان و بازار قدیم، نقطه ثقل تهران به حساب </a:t>
            </a:r>
            <a:r>
              <a:rPr lang="fa-IR" sz="2400" dirty="0" smtClean="0"/>
              <a:t>می</a:t>
            </a:r>
            <a:r>
              <a:rPr lang="en-US" sz="2400" dirty="0" smtClean="0"/>
              <a:t> </a:t>
            </a:r>
            <a:r>
              <a:rPr lang="fa-IR" sz="2400" dirty="0" smtClean="0"/>
              <a:t>آمد </a:t>
            </a:r>
            <a:r>
              <a:rPr lang="fa-IR" sz="2400" dirty="0"/>
              <a:t>که عمده تجارت شهر در این قسمت انجام می شد. شاید این قسمت از شهر </a:t>
            </a:r>
            <a:r>
              <a:rPr lang="fa-IR" sz="2400" dirty="0" smtClean="0"/>
              <a:t>به</a:t>
            </a:r>
            <a:r>
              <a:rPr lang="en-US" sz="2400" dirty="0" smtClean="0"/>
              <a:t> </a:t>
            </a:r>
            <a:r>
              <a:rPr lang="fa-IR" sz="2400" dirty="0" smtClean="0"/>
              <a:t>مانند </a:t>
            </a:r>
            <a:r>
              <a:rPr lang="fa-IR" sz="2400" dirty="0"/>
              <a:t>گذشته کمترین حجم جمعیتی را به لحاظ اسکان در اطراف این </a:t>
            </a:r>
            <a:r>
              <a:rPr lang="fa-IR" sz="2400" dirty="0" smtClean="0"/>
              <a:t>میدان</a:t>
            </a:r>
            <a:r>
              <a:rPr lang="en-US" sz="2400" dirty="0" smtClean="0"/>
              <a:t> </a:t>
            </a:r>
            <a:r>
              <a:rPr lang="fa-IR" sz="2400" dirty="0" smtClean="0"/>
              <a:t>دربرداشته </a:t>
            </a:r>
            <a:r>
              <a:rPr lang="fa-IR" sz="2400" dirty="0"/>
              <a:t>باشد، اما در گذشته از محل های بسیار مهم شهر بود و بازار </a:t>
            </a:r>
            <a:r>
              <a:rPr lang="fa-IR" sz="2400" dirty="0" smtClean="0"/>
              <a:t>منشعب</a:t>
            </a:r>
            <a:r>
              <a:rPr lang="en-US" sz="2400" dirty="0" smtClean="0"/>
              <a:t> </a:t>
            </a:r>
            <a:r>
              <a:rPr lang="fa-IR" sz="2400" dirty="0" smtClean="0"/>
              <a:t>از </a:t>
            </a:r>
            <a:r>
              <a:rPr lang="fa-IR" sz="2400" dirty="0"/>
              <a:t>آن نبض پایتخت به شمار می رفت.</a:t>
            </a:r>
          </a:p>
          <a:p>
            <a:pPr algn="r" rtl="1"/>
            <a:endParaRPr lang="en-US" sz="2400" dirty="0"/>
          </a:p>
        </p:txBody>
      </p:sp>
    </p:spTree>
    <p:extLst>
      <p:ext uri="{BB962C8B-B14F-4D97-AF65-F5344CB8AC3E}">
        <p14:creationId xmlns:p14="http://schemas.microsoft.com/office/powerpoint/2010/main" val="3110553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70" y="3581400"/>
            <a:ext cx="4297524"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267" y="304800"/>
            <a:ext cx="4242187" cy="312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1995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114" y="4038601"/>
            <a:ext cx="3670807"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455" y="609601"/>
            <a:ext cx="391483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19514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152400"/>
            <a:ext cx="8229600" cy="563562"/>
          </a:xfrm>
        </p:spPr>
        <p:txBody>
          <a:bodyPr>
            <a:normAutofit/>
          </a:bodyPr>
          <a:lstStyle/>
          <a:p>
            <a:pPr algn="r"/>
            <a:r>
              <a:rPr lang="fa-IR" sz="3200" dirty="0" smtClean="0">
                <a:solidFill>
                  <a:srgbClr val="FF0000"/>
                </a:solidFill>
                <a:cs typeface="B Compset" pitchFamily="2" charset="-78"/>
              </a:rPr>
              <a:t>اجزای کالبدی تشکیل دهنده فضای شهری</a:t>
            </a:r>
            <a:endParaRPr lang="en-US" sz="3200" dirty="0">
              <a:solidFill>
                <a:srgbClr val="FF0000"/>
              </a:solidFill>
              <a:cs typeface="B Compset" pitchFamily="2" charset="-78"/>
            </a:endParaRPr>
          </a:p>
        </p:txBody>
      </p:sp>
      <p:pic>
        <p:nvPicPr>
          <p:cNvPr id="1026" name="Picture 2" descr="C:\Users\Sony\Desktop\10اردیبهشت\IMG_18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075494"/>
            <a:ext cx="3733800" cy="3946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Sony\Desktop\25 اردیبهشت\100D23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590800"/>
            <a:ext cx="348615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TextBox 6"/>
          <p:cNvSpPr txBox="1"/>
          <p:nvPr/>
        </p:nvSpPr>
        <p:spPr>
          <a:xfrm>
            <a:off x="5715000" y="5179128"/>
            <a:ext cx="243840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a-IR" sz="4400" dirty="0" smtClean="0">
                <a:solidFill>
                  <a:schemeClr val="tx1"/>
                </a:solidFill>
                <a:cs typeface="B Compset" pitchFamily="2" charset="-78"/>
              </a:rPr>
              <a:t>سقف</a:t>
            </a:r>
            <a:endParaRPr lang="en-US" sz="4400" dirty="0">
              <a:solidFill>
                <a:schemeClr val="tx1"/>
              </a:solidFill>
              <a:cs typeface="B Compset" pitchFamily="2" charset="-78"/>
            </a:endParaRPr>
          </a:p>
        </p:txBody>
      </p:sp>
      <p:sp>
        <p:nvSpPr>
          <p:cNvPr id="8" name="TextBox 7"/>
          <p:cNvSpPr txBox="1"/>
          <p:nvPr/>
        </p:nvSpPr>
        <p:spPr>
          <a:xfrm>
            <a:off x="1371600" y="1583190"/>
            <a:ext cx="1905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a-IR" sz="4800" dirty="0" smtClean="0">
                <a:cs typeface="B Compset" pitchFamily="2" charset="-78"/>
              </a:rPr>
              <a:t>کف</a:t>
            </a:r>
            <a:endParaRPr lang="en-US" sz="4800" dirty="0">
              <a:cs typeface="B Compset" pitchFamily="2" charset="-78"/>
            </a:endParaRPr>
          </a:p>
        </p:txBody>
      </p:sp>
    </p:spTree>
    <p:extLst>
      <p:ext uri="{BB962C8B-B14F-4D97-AF65-F5344CB8AC3E}">
        <p14:creationId xmlns:p14="http://schemas.microsoft.com/office/powerpoint/2010/main" val="34413280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a:r>
              <a:rPr lang="fa-IR" dirty="0">
                <a:solidFill>
                  <a:srgbClr val="FF0000"/>
                </a:solidFill>
                <a:effectLst/>
                <a:cs typeface="B Compset" pitchFamily="2" charset="-78"/>
              </a:rPr>
              <a:t>آب نماها</a:t>
            </a:r>
            <a:r>
              <a:rPr lang="fa-IR" dirty="0">
                <a:effectLst/>
              </a:rPr>
              <a:t/>
            </a:r>
            <a:br>
              <a:rPr lang="fa-IR" dirty="0">
                <a:effectLst/>
              </a:rPr>
            </a:b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838200"/>
            <a:ext cx="4114800" cy="4420393"/>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4629150" y="1970144"/>
            <a:ext cx="3886200" cy="4062299"/>
          </a:xfrm>
        </p:spPr>
      </p:pic>
      <p:sp>
        <p:nvSpPr>
          <p:cNvPr id="9" name="Rectangle 8"/>
          <p:cNvSpPr/>
          <p:nvPr/>
        </p:nvSpPr>
        <p:spPr>
          <a:xfrm>
            <a:off x="4572000" y="838200"/>
            <a:ext cx="4572000" cy="1323439"/>
          </a:xfrm>
          <a:prstGeom prst="rect">
            <a:avLst/>
          </a:prstGeom>
        </p:spPr>
        <p:txBody>
          <a:bodyPr>
            <a:spAutoFit/>
          </a:bodyPr>
          <a:lstStyle/>
          <a:p>
            <a:pPr algn="r"/>
            <a:r>
              <a:rPr lang="fa-IR" sz="2000" dirty="0">
                <a:solidFill>
                  <a:schemeClr val="bg1"/>
                </a:solidFill>
                <a:cs typeface="B Compset" pitchFamily="2" charset="-78"/>
              </a:rPr>
              <a:t>فواره‌هاو آب‌نما‌ها نه تنها به منظور تصفيه هوا، ايجاد خنكي و عناصر طراحي بكار مي روند بلكه همچنين مكانهاي ملاقات و مكانهايي سودمند براي نوشيدن آب و آبتني ميباشند</a:t>
            </a:r>
            <a:endParaRPr lang="en-US" sz="2000" dirty="0">
              <a:solidFill>
                <a:schemeClr val="bg1"/>
              </a:solidFill>
              <a:cs typeface="B Compset" pitchFamily="2" charset="-78"/>
            </a:endParaRPr>
          </a:p>
        </p:txBody>
      </p:sp>
    </p:spTree>
    <p:extLst>
      <p:ext uri="{BB962C8B-B14F-4D97-AF65-F5344CB8AC3E}">
        <p14:creationId xmlns:p14="http://schemas.microsoft.com/office/powerpoint/2010/main" val="5217176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85090" y="694689"/>
            <a:ext cx="3522979" cy="2895600"/>
          </a:xfrm>
        </p:spPr>
      </p:pic>
      <p:sp>
        <p:nvSpPr>
          <p:cNvPr id="2" name="Content Placeholder 1"/>
          <p:cNvSpPr>
            <a:spLocks noGrp="1"/>
          </p:cNvSpPr>
          <p:nvPr>
            <p:ph sz="quarter" idx="4"/>
          </p:nvPr>
        </p:nvSpPr>
        <p:spPr>
          <a:xfrm>
            <a:off x="-8744" y="4020728"/>
            <a:ext cx="3810000" cy="917906"/>
          </a:xfrm>
        </p:spPr>
        <p:txBody>
          <a:bodyPr>
            <a:normAutofit lnSpcReduction="10000"/>
          </a:bodyPr>
          <a:lstStyle/>
          <a:p>
            <a:r>
              <a:rPr lang="fa-IR" dirty="0" smtClean="0"/>
              <a:t>شبکه پای درخت جهت نگهداری درخت و جلوگیری از شکستن نهال</a:t>
            </a:r>
            <a:endParaRPr lang="en-US" dirty="0"/>
          </a:p>
        </p:txBody>
      </p:sp>
      <p:pic>
        <p:nvPicPr>
          <p:cNvPr id="4"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72651" y="3823549"/>
            <a:ext cx="3456098" cy="2209800"/>
          </a:xfrm>
          <a:prstGeom prst="rect">
            <a:avLst/>
          </a:prstGeom>
          <a:ln>
            <a:noFill/>
            <a:prstDash val="sysDash"/>
            <a:miter lim="800000"/>
          </a:ln>
        </p:spPr>
      </p:pic>
      <p:pic>
        <p:nvPicPr>
          <p:cNvPr id="5"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600433" y="4219967"/>
            <a:ext cx="2514600" cy="1694666"/>
          </a:xfrm>
          <a:prstGeom prst="rect">
            <a:avLst/>
          </a:prstGeom>
          <a:ln>
            <a:noFill/>
            <a:prstDash val="sysDash"/>
            <a:miter lim="800000"/>
          </a:ln>
        </p:spPr>
      </p:pic>
      <p:sp>
        <p:nvSpPr>
          <p:cNvPr id="3" name="Rectangle 2"/>
          <p:cNvSpPr/>
          <p:nvPr/>
        </p:nvSpPr>
        <p:spPr>
          <a:xfrm>
            <a:off x="7084925" y="3244334"/>
            <a:ext cx="1459054" cy="369332"/>
          </a:xfrm>
          <a:prstGeom prst="rect">
            <a:avLst/>
          </a:prstGeom>
        </p:spPr>
        <p:txBody>
          <a:bodyPr wrap="none">
            <a:spAutoFit/>
          </a:bodyPr>
          <a:lstStyle/>
          <a:p>
            <a:r>
              <a:rPr lang="fa-IR" dirty="0" smtClean="0">
                <a:cs typeface="B Compset" pitchFamily="2" charset="-78"/>
              </a:rPr>
              <a:t>مخصوص کودکان</a:t>
            </a:r>
            <a:endParaRPr lang="en-US" dirty="0">
              <a:cs typeface="B Compset" pitchFamily="2" charset="-78"/>
            </a:endParaRPr>
          </a:p>
        </p:txBody>
      </p:sp>
      <p:sp>
        <p:nvSpPr>
          <p:cNvPr id="6" name="Rectangle 5"/>
          <p:cNvSpPr/>
          <p:nvPr/>
        </p:nvSpPr>
        <p:spPr>
          <a:xfrm>
            <a:off x="4698850" y="2667000"/>
            <a:ext cx="1624163" cy="369332"/>
          </a:xfrm>
          <a:prstGeom prst="rect">
            <a:avLst/>
          </a:prstGeom>
        </p:spPr>
        <p:txBody>
          <a:bodyPr wrap="none">
            <a:spAutoFit/>
          </a:bodyPr>
          <a:lstStyle/>
          <a:p>
            <a:r>
              <a:rPr lang="fa-IR" dirty="0" smtClean="0">
                <a:cs typeface="B Compset" pitchFamily="2" charset="-78"/>
              </a:rPr>
              <a:t>مخصوص بزرگسالان</a:t>
            </a:r>
            <a:endParaRPr lang="en-US" dirty="0">
              <a:cs typeface="B Compset" pitchFamily="2" charset="-78"/>
            </a:endParaRP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2213" y="1780394"/>
            <a:ext cx="51816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360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2" y="381000"/>
            <a:ext cx="5531908"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2057400" y="5319319"/>
            <a:ext cx="5678157"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fa-IR" sz="2400" dirty="0" smtClean="0">
                <a:cs typeface="B Compset" pitchFamily="2" charset="-78"/>
              </a:rPr>
              <a:t>از عناصر مستقر در فضا که باعث مکث عابرین پیاده میشود</a:t>
            </a:r>
            <a:endParaRPr lang="en-US" sz="2400" dirty="0">
              <a:cs typeface="B Compset" pitchFamily="2" charset="-78"/>
            </a:endParaRPr>
          </a:p>
        </p:txBody>
      </p:sp>
    </p:spTree>
    <p:extLst>
      <p:ext uri="{BB962C8B-B14F-4D97-AF65-F5344CB8AC3E}">
        <p14:creationId xmlns:p14="http://schemas.microsoft.com/office/powerpoint/2010/main" val="2386320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a:r>
              <a:rPr lang="fa-IR" sz="4000" dirty="0" smtClean="0">
                <a:solidFill>
                  <a:srgbClr val="0070C0"/>
                </a:solidFill>
              </a:rPr>
              <a:t>1_1 مبانی نظری طرح</a:t>
            </a:r>
            <a:endParaRPr lang="en-US" sz="4000" dirty="0">
              <a:solidFill>
                <a:srgbClr val="0070C0"/>
              </a:solidFill>
            </a:endParaRPr>
          </a:p>
        </p:txBody>
      </p:sp>
      <p:sp>
        <p:nvSpPr>
          <p:cNvPr id="6" name="Rectangle 5"/>
          <p:cNvSpPr/>
          <p:nvPr/>
        </p:nvSpPr>
        <p:spPr>
          <a:xfrm>
            <a:off x="152400" y="2011907"/>
            <a:ext cx="8991600" cy="830997"/>
          </a:xfrm>
          <a:prstGeom prst="rect">
            <a:avLst/>
          </a:prstGeom>
        </p:spPr>
        <p:txBody>
          <a:bodyPr wrap="square">
            <a:spAutoFit/>
          </a:bodyPr>
          <a:lstStyle/>
          <a:p>
            <a:pPr algn="r"/>
            <a:r>
              <a:rPr lang="fa-IR" sz="2400" dirty="0">
                <a:solidFill>
                  <a:schemeClr val="bg1">
                    <a:lumMod val="95000"/>
                    <a:lumOff val="5000"/>
                  </a:schemeClr>
                </a:solidFill>
              </a:rPr>
              <a:t>پانرده خرداد(یا همان بوذر جمهری قدیم)، خیابانی با شناسنامه ای تاریخی است که این روزها در هاله‌ای از نابسامانی‌ها فراموش شده است</a:t>
            </a:r>
            <a:endParaRPr lang="en-US" sz="2400" dirty="0">
              <a:solidFill>
                <a:schemeClr val="bg1">
                  <a:lumMod val="95000"/>
                  <a:lumOff val="5000"/>
                </a:schemeClr>
              </a:solidFill>
            </a:endParaRPr>
          </a:p>
        </p:txBody>
      </p:sp>
      <p:sp>
        <p:nvSpPr>
          <p:cNvPr id="7" name="Rectangle 6"/>
          <p:cNvSpPr/>
          <p:nvPr/>
        </p:nvSpPr>
        <p:spPr>
          <a:xfrm>
            <a:off x="266700" y="3124200"/>
            <a:ext cx="8763000" cy="830997"/>
          </a:xfrm>
          <a:prstGeom prst="rect">
            <a:avLst/>
          </a:prstGeom>
        </p:spPr>
        <p:txBody>
          <a:bodyPr wrap="square">
            <a:spAutoFit/>
          </a:bodyPr>
          <a:lstStyle/>
          <a:p>
            <a:pPr algn="r"/>
            <a:r>
              <a:rPr lang="fa-IR" sz="2400" dirty="0">
                <a:solidFill>
                  <a:schemeClr val="bg1">
                    <a:lumMod val="95000"/>
                    <a:lumOff val="5000"/>
                  </a:schemeClr>
                </a:solidFill>
              </a:rPr>
              <a:t>خیابان پانزده خرداد با معماری متفاوت که بخشی از ارگ تهران دوره ناصری در آن قرار دارد، خیابانی است با اتفاقات و جریان های تاثیر گذار بر </a:t>
            </a:r>
            <a:r>
              <a:rPr lang="fa-IR" sz="2400" dirty="0" smtClean="0">
                <a:solidFill>
                  <a:schemeClr val="bg1">
                    <a:lumMod val="95000"/>
                    <a:lumOff val="5000"/>
                  </a:schemeClr>
                </a:solidFill>
              </a:rPr>
              <a:t>معماری.</a:t>
            </a:r>
            <a:endParaRPr lang="fa-IR" dirty="0"/>
          </a:p>
        </p:txBody>
      </p:sp>
      <p:sp>
        <p:nvSpPr>
          <p:cNvPr id="8" name="Rectangle 7"/>
          <p:cNvSpPr/>
          <p:nvPr/>
        </p:nvSpPr>
        <p:spPr>
          <a:xfrm>
            <a:off x="146050" y="4114800"/>
            <a:ext cx="8978900" cy="1569660"/>
          </a:xfrm>
          <a:prstGeom prst="rect">
            <a:avLst/>
          </a:prstGeom>
        </p:spPr>
        <p:txBody>
          <a:bodyPr wrap="square">
            <a:spAutoFit/>
          </a:bodyPr>
          <a:lstStyle/>
          <a:p>
            <a:pPr algn="r"/>
            <a:r>
              <a:rPr lang="fa-IR" sz="2400" dirty="0">
                <a:solidFill>
                  <a:schemeClr val="bg1"/>
                </a:solidFill>
              </a:rPr>
              <a:t>خیابان 15 خرداد یکی از بااهمیت‌ترین خیابان‌های دارای بافت تاریخی است که پا به پا با گذر تاریخ باید رفت تا عناصر معماری ارزشمند آن را شناخت. مهم‌ترین امتیاز این خیابان آن است که در بدنه ضلع جنوبی آن، </a:t>
            </a:r>
            <a:r>
              <a:rPr lang="fa-IR" sz="2400" dirty="0">
                <a:solidFill>
                  <a:srgbClr val="C00000"/>
                </a:solidFill>
              </a:rPr>
              <a:t>بازار تهران </a:t>
            </a:r>
            <a:r>
              <a:rPr lang="fa-IR" sz="2400" dirty="0">
                <a:solidFill>
                  <a:schemeClr val="bg1"/>
                </a:solidFill>
              </a:rPr>
              <a:t>که گنجینه‌ای از سبک‌های زندگی و آدم‌های متفاوت در تهران است قرار دارد که در فهرست آثار ملی نیز ثبت شده است</a:t>
            </a:r>
            <a:r>
              <a:rPr lang="fa-IR" dirty="0"/>
              <a:t>.</a:t>
            </a:r>
          </a:p>
        </p:txBody>
      </p:sp>
    </p:spTree>
    <p:extLst>
      <p:ext uri="{BB962C8B-B14F-4D97-AF65-F5344CB8AC3E}">
        <p14:creationId xmlns:p14="http://schemas.microsoft.com/office/powerpoint/2010/main" val="37719637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fa-IR" dirty="0" smtClean="0">
                <a:cs typeface="B Compset" pitchFamily="2" charset="-78"/>
              </a:rPr>
              <a:t>پوشش گیاهی </a:t>
            </a:r>
            <a:endParaRPr lang="en-US" dirty="0">
              <a:cs typeface="B Compset" pitchFamily="2" charset="-78"/>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759586"/>
            <a:ext cx="4038600" cy="4006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2" name="Picture 2" descr="C:\Users\Sony\Desktop\25 اردیبهشت\100D2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385522"/>
            <a:ext cx="3581400" cy="3855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1752600" y="4876800"/>
            <a:ext cx="1271502"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fa-IR" sz="2400" dirty="0" smtClean="0">
                <a:cs typeface="B Compset" pitchFamily="2" charset="-78"/>
              </a:rPr>
              <a:t>تک دانه ای</a:t>
            </a:r>
            <a:endParaRPr lang="en-US" sz="2400" dirty="0">
              <a:cs typeface="B Compset" pitchFamily="2" charset="-78"/>
            </a:endParaRPr>
          </a:p>
        </p:txBody>
      </p:sp>
      <p:sp>
        <p:nvSpPr>
          <p:cNvPr id="5" name="TextBox 4"/>
          <p:cNvSpPr txBox="1"/>
          <p:nvPr/>
        </p:nvSpPr>
        <p:spPr>
          <a:xfrm>
            <a:off x="6940085" y="6322288"/>
            <a:ext cx="803425"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fa-IR" sz="2800" dirty="0" smtClean="0">
                <a:cs typeface="B Compset" pitchFamily="2" charset="-78"/>
              </a:rPr>
              <a:t>نواری</a:t>
            </a:r>
            <a:endParaRPr lang="en-US" sz="2800" dirty="0">
              <a:cs typeface="B Compset" pitchFamily="2" charset="-78"/>
            </a:endParaRPr>
          </a:p>
        </p:txBody>
      </p:sp>
    </p:spTree>
    <p:extLst>
      <p:ext uri="{BB962C8B-B14F-4D97-AF65-F5344CB8AC3E}">
        <p14:creationId xmlns:p14="http://schemas.microsoft.com/office/powerpoint/2010/main" val="29560620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334962"/>
          </a:xfrm>
        </p:spPr>
        <p:txBody>
          <a:bodyPr>
            <a:normAutofit fontScale="90000"/>
          </a:bodyPr>
          <a:lstStyle/>
          <a:p>
            <a:pPr algn="r"/>
            <a:r>
              <a:rPr lang="fa-IR" sz="2800" dirty="0" smtClean="0">
                <a:solidFill>
                  <a:srgbClr val="FF0000"/>
                </a:solidFill>
              </a:rPr>
              <a:t>2-6 گونه شناسی نما</a:t>
            </a:r>
            <a:endParaRPr lang="en-US" sz="2800" dirty="0">
              <a:solidFill>
                <a:srgbClr val="FF00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356754"/>
            <a:ext cx="2895600" cy="1776845"/>
          </a:xfrm>
        </p:spPr>
      </p:pic>
      <p:pic>
        <p:nvPicPr>
          <p:cNvPr id="1026" name="Picture 2" descr="C:\Users\Sony\Desktop\10اردیبهشت\ورود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38400"/>
            <a:ext cx="3581400" cy="21579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1627" y="2664710"/>
            <a:ext cx="3809314" cy="2246769"/>
          </a:xfrm>
          <a:prstGeom prst="rect">
            <a:avLst/>
          </a:prstGeom>
          <a:noFill/>
        </p:spPr>
        <p:txBody>
          <a:bodyPr wrap="square" rtlCol="0">
            <a:spAutoFit/>
          </a:bodyPr>
          <a:lstStyle/>
          <a:p>
            <a:pPr algn="r"/>
            <a:r>
              <a:rPr lang="fa-IR" sz="2800" dirty="0" smtClean="0">
                <a:cs typeface="B Compset" pitchFamily="2" charset="-78"/>
              </a:rPr>
              <a:t>پاساژ تنها دارای یک ورودی و خروجی است</a:t>
            </a:r>
          </a:p>
          <a:p>
            <a:pPr algn="r"/>
            <a:r>
              <a:rPr lang="fa-IR" sz="2800" dirty="0" smtClean="0">
                <a:solidFill>
                  <a:srgbClr val="FF0000"/>
                </a:solidFill>
                <a:cs typeface="B Compset" pitchFamily="2" charset="-78"/>
              </a:rPr>
              <a:t>جبرگرایی محیطی </a:t>
            </a:r>
            <a:r>
              <a:rPr lang="fa-IR" sz="2800" dirty="0" smtClean="0">
                <a:cs typeface="B Compset" pitchFamily="2" charset="-78"/>
              </a:rPr>
              <a:t>که منجر به ازدحام جمعیت جلوی ورودی میشود</a:t>
            </a:r>
            <a:endParaRPr lang="en-US" sz="2000" dirty="0">
              <a:cs typeface="B Compset" pitchFamily="2" charset="-78"/>
            </a:endParaRPr>
          </a:p>
        </p:txBody>
      </p:sp>
    </p:spTree>
    <p:extLst>
      <p:ext uri="{BB962C8B-B14F-4D97-AF65-F5344CB8AC3E}">
        <p14:creationId xmlns:p14="http://schemas.microsoft.com/office/powerpoint/2010/main" val="9885164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52400"/>
            <a:ext cx="5105400" cy="1828800"/>
          </a:xfrm>
        </p:spPr>
      </p:pic>
      <p:pic>
        <p:nvPicPr>
          <p:cNvPr id="2050" name="Picture 2" descr="C:\Users\Sony\Desktop\10اردیبهشت\IMG_19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191433"/>
            <a:ext cx="4838700" cy="20757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3374" y="3362215"/>
            <a:ext cx="2927403" cy="1077218"/>
          </a:xfrm>
          <a:prstGeom prst="rect">
            <a:avLst/>
          </a:prstGeom>
          <a:noFill/>
        </p:spPr>
        <p:txBody>
          <a:bodyPr wrap="none" rtlCol="0">
            <a:spAutoFit/>
          </a:bodyPr>
          <a:lstStyle/>
          <a:p>
            <a:pPr algn="ctr"/>
            <a:r>
              <a:rPr lang="fa-IR" sz="3200" dirty="0" smtClean="0">
                <a:cs typeface="B Compset" pitchFamily="2" charset="-78"/>
              </a:rPr>
              <a:t>دارای 3 ورودی</a:t>
            </a:r>
          </a:p>
          <a:p>
            <a:pPr algn="r"/>
            <a:r>
              <a:rPr lang="fa-IR" sz="3200" dirty="0" smtClean="0">
                <a:solidFill>
                  <a:srgbClr val="FF0000"/>
                </a:solidFill>
                <a:cs typeface="B Compset" pitchFamily="2" charset="-78"/>
              </a:rPr>
              <a:t>امکان دهندگی محیطی</a:t>
            </a:r>
            <a:endParaRPr lang="en-US" sz="3200" dirty="0">
              <a:solidFill>
                <a:srgbClr val="FF0000"/>
              </a:solidFill>
              <a:cs typeface="B Compset" pitchFamily="2" charset="-78"/>
            </a:endParaRPr>
          </a:p>
        </p:txBody>
      </p:sp>
      <p:pic>
        <p:nvPicPr>
          <p:cNvPr id="2051" name="Picture 3" descr="C:\Users\Sony\Desktop\خط اسمان.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075" y="4648200"/>
            <a:ext cx="4858687" cy="1980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34379" y="5625504"/>
            <a:ext cx="1132041" cy="461665"/>
          </a:xfrm>
          <a:prstGeom prst="rect">
            <a:avLst/>
          </a:prstGeom>
          <a:noFill/>
        </p:spPr>
        <p:txBody>
          <a:bodyPr wrap="none" rtlCol="0">
            <a:spAutoFit/>
          </a:bodyPr>
          <a:lstStyle/>
          <a:p>
            <a:r>
              <a:rPr lang="fa-IR" sz="2400" dirty="0" smtClean="0">
                <a:cs typeface="B Compset" pitchFamily="2" charset="-78"/>
              </a:rPr>
              <a:t>خط اسمان</a:t>
            </a:r>
            <a:endParaRPr lang="en-US" sz="2400" dirty="0">
              <a:cs typeface="B Compset" pitchFamily="2" charset="-78"/>
            </a:endParaRPr>
          </a:p>
        </p:txBody>
      </p:sp>
    </p:spTree>
    <p:extLst>
      <p:ext uri="{BB962C8B-B14F-4D97-AF65-F5344CB8AC3E}">
        <p14:creationId xmlns:p14="http://schemas.microsoft.com/office/powerpoint/2010/main" val="33576175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8758" y="637515"/>
            <a:ext cx="4040188" cy="533400"/>
          </a:xfrm>
          <a:ln>
            <a:noFill/>
          </a:ln>
        </p:spPr>
        <p:style>
          <a:lnRef idx="2">
            <a:schemeClr val="dk1"/>
          </a:lnRef>
          <a:fillRef idx="1">
            <a:schemeClr val="lt1"/>
          </a:fillRef>
          <a:effectRef idx="0">
            <a:schemeClr val="dk1"/>
          </a:effectRef>
          <a:fontRef idx="minor">
            <a:schemeClr val="dk1"/>
          </a:fontRef>
        </p:style>
        <p:txBody>
          <a:bodyPr>
            <a:normAutofit/>
          </a:bodyPr>
          <a:lstStyle/>
          <a:p>
            <a:pPr algn="ctr"/>
            <a:r>
              <a:rPr lang="fa-IR" sz="2000" dirty="0" smtClean="0">
                <a:cs typeface="B Lotus" panose="00000400000000000000" pitchFamily="2" charset="-78"/>
              </a:rPr>
              <a:t>تقاطع خیام و 15 خرداد</a:t>
            </a:r>
            <a:endParaRPr lang="en-US" sz="2000" dirty="0">
              <a:cs typeface="B Lotus" panose="00000400000000000000" pitchFamily="2" charset="-78"/>
            </a:endParaRP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81000" y="1296531"/>
            <a:ext cx="4038600" cy="2588538"/>
          </a:xfrm>
          <a:prstGeom prst="rect">
            <a:avLst/>
          </a:prstGeom>
          <a:ln>
            <a:noFill/>
          </a:ln>
          <a:effectLst>
            <a:outerShdw blurRad="190500" algn="tl" rotWithShape="0">
              <a:srgbClr val="000000">
                <a:alpha val="70000"/>
              </a:srgbClr>
            </a:outerShdw>
          </a:effectLst>
        </p:spPr>
      </p:pic>
      <p:sp>
        <p:nvSpPr>
          <p:cNvPr id="4" name="Text Placeholder 3"/>
          <p:cNvSpPr>
            <a:spLocks noGrp="1"/>
          </p:cNvSpPr>
          <p:nvPr>
            <p:ph type="body" sz="quarter" idx="3"/>
          </p:nvPr>
        </p:nvSpPr>
        <p:spPr>
          <a:xfrm>
            <a:off x="5387292" y="573454"/>
            <a:ext cx="3577525" cy="533400"/>
          </a:xfrm>
          <a:ln>
            <a:noFill/>
          </a:ln>
        </p:spPr>
        <p:style>
          <a:lnRef idx="2">
            <a:schemeClr val="dk1"/>
          </a:lnRef>
          <a:fillRef idx="1">
            <a:schemeClr val="lt1"/>
          </a:fillRef>
          <a:effectRef idx="0">
            <a:schemeClr val="dk1"/>
          </a:effectRef>
          <a:fontRef idx="minor">
            <a:schemeClr val="dk1"/>
          </a:fontRef>
        </p:style>
        <p:txBody>
          <a:bodyPr>
            <a:normAutofit/>
          </a:bodyPr>
          <a:lstStyle/>
          <a:p>
            <a:pPr algn="ctr"/>
            <a:r>
              <a:rPr lang="fa-IR" sz="2000" dirty="0" smtClean="0">
                <a:cs typeface="B Lotus" panose="00000400000000000000" pitchFamily="2" charset="-78"/>
              </a:rPr>
              <a:t>تقاطع ناصرخسرو و 15 خرداد</a:t>
            </a:r>
            <a:endParaRPr lang="en-US" sz="2000" dirty="0">
              <a:cs typeface="B Lotus" panose="00000400000000000000" pitchFamily="2" charset="-78"/>
            </a:endParaRPr>
          </a:p>
        </p:txBody>
      </p:sp>
      <p:pic>
        <p:nvPicPr>
          <p:cNvPr id="7" name="Content Placeholder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170328"/>
            <a:ext cx="6859965" cy="2687672"/>
          </a:xfrm>
          <a:prstGeom prst="rect">
            <a:avLst/>
          </a:prstGeom>
        </p:spPr>
      </p:pic>
      <p:cxnSp>
        <p:nvCxnSpPr>
          <p:cNvPr id="12" name="Straight Arrow Connector 11"/>
          <p:cNvCxnSpPr/>
          <p:nvPr/>
        </p:nvCxnSpPr>
        <p:spPr>
          <a:xfrm flipH="1" flipV="1">
            <a:off x="1143000" y="3810000"/>
            <a:ext cx="152400" cy="1371600"/>
          </a:xfrm>
          <a:prstGeom prst="straightConnector1">
            <a:avLst/>
          </a:prstGeom>
          <a:ln w="76200">
            <a:solidFill>
              <a:schemeClr val="tx1"/>
            </a:solidFill>
            <a:tailEnd type="arrow"/>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flipV="1">
            <a:off x="5708307" y="4852900"/>
            <a:ext cx="1149693" cy="1166900"/>
          </a:xfrm>
          <a:prstGeom prst="straightConnector1">
            <a:avLst/>
          </a:prstGeom>
          <a:ln w="76200">
            <a:solidFill>
              <a:schemeClr val="tx1"/>
            </a:solidFill>
            <a:tailEnd type="arrow"/>
          </a:ln>
        </p:spPr>
        <p:style>
          <a:lnRef idx="3">
            <a:schemeClr val="accent2"/>
          </a:lnRef>
          <a:fillRef idx="0">
            <a:schemeClr val="accent2"/>
          </a:fillRef>
          <a:effectRef idx="2">
            <a:schemeClr val="accent2"/>
          </a:effectRef>
          <a:fontRef idx="minor">
            <a:schemeClr val="tx1"/>
          </a:fontRef>
        </p:style>
      </p:cxn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817" y="986241"/>
            <a:ext cx="3810000" cy="3581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50234"/>
            <a:ext cx="4070345" cy="523220"/>
          </a:xfrm>
          <a:prstGeom prst="rect">
            <a:avLst/>
          </a:prstGeom>
        </p:spPr>
        <p:txBody>
          <a:bodyPr wrap="none">
            <a:spAutoFit/>
          </a:bodyPr>
          <a:lstStyle/>
          <a:p>
            <a:pPr lvl="0">
              <a:spcBef>
                <a:spcPts val="400"/>
              </a:spcBef>
              <a:buClr>
                <a:srgbClr val="2DA2BF"/>
              </a:buClr>
              <a:buSzPct val="68000"/>
            </a:pPr>
            <a:r>
              <a:rPr lang="fa-IR" sz="2800" dirty="0">
                <a:solidFill>
                  <a:prstClr val="black"/>
                </a:solidFill>
                <a:cs typeface="B Lotus" panose="00000400000000000000" pitchFamily="2" charset="-78"/>
              </a:rPr>
              <a:t>مکان در نظر گرفته شده برای موتور</a:t>
            </a:r>
            <a:endParaRPr lang="en-US" sz="2800" dirty="0">
              <a:solidFill>
                <a:prstClr val="black"/>
              </a:solidFill>
              <a:cs typeface="B Lotus" panose="00000400000000000000" pitchFamily="2" charset="-78"/>
            </a:endParaRPr>
          </a:p>
        </p:txBody>
      </p:sp>
      <p:sp>
        <p:nvSpPr>
          <p:cNvPr id="5" name="Rectangle 4"/>
          <p:cNvSpPr/>
          <p:nvPr/>
        </p:nvSpPr>
        <p:spPr>
          <a:xfrm>
            <a:off x="6241707" y="151625"/>
            <a:ext cx="1797287" cy="523220"/>
          </a:xfrm>
          <a:prstGeom prst="rect">
            <a:avLst/>
          </a:prstGeom>
        </p:spPr>
        <p:txBody>
          <a:bodyPr wrap="none">
            <a:spAutoFit/>
          </a:bodyPr>
          <a:lstStyle/>
          <a:p>
            <a:pPr lvl="0" algn="ctr">
              <a:spcBef>
                <a:spcPts val="400"/>
              </a:spcBef>
              <a:buClr>
                <a:srgbClr val="2DA2BF"/>
              </a:buClr>
              <a:buSzPct val="68000"/>
            </a:pPr>
            <a:r>
              <a:rPr lang="fa-IR" sz="2800" dirty="0">
                <a:solidFill>
                  <a:prstClr val="black"/>
                </a:solidFill>
                <a:cs typeface="B Lotus" panose="00000400000000000000" pitchFamily="2" charset="-78"/>
              </a:rPr>
              <a:t>ایستگاه تاکسی</a:t>
            </a:r>
            <a:endParaRPr lang="en-US" sz="2800" dirty="0">
              <a:solidFill>
                <a:prstClr val="black"/>
              </a:solidFill>
              <a:cs typeface="B Lotus" panose="00000400000000000000" pitchFamily="2" charset="-78"/>
            </a:endParaRPr>
          </a:p>
        </p:txBody>
      </p:sp>
    </p:spTree>
    <p:extLst>
      <p:ext uri="{BB962C8B-B14F-4D97-AF65-F5344CB8AC3E}">
        <p14:creationId xmlns:p14="http://schemas.microsoft.com/office/powerpoint/2010/main" val="14042553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26" y="1143000"/>
            <a:ext cx="8985960" cy="5410200"/>
          </a:xfrm>
        </p:spPr>
      </p:pic>
      <p:sp>
        <p:nvSpPr>
          <p:cNvPr id="8" name="TextBox 7"/>
          <p:cNvSpPr txBox="1"/>
          <p:nvPr/>
        </p:nvSpPr>
        <p:spPr>
          <a:xfrm>
            <a:off x="6096000" y="296427"/>
            <a:ext cx="2449710" cy="646331"/>
          </a:xfrm>
          <a:prstGeom prst="rect">
            <a:avLst/>
          </a:prstGeom>
          <a:noFill/>
        </p:spPr>
        <p:txBody>
          <a:bodyPr wrap="none" rtlCol="0">
            <a:spAutoFit/>
          </a:bodyPr>
          <a:lstStyle/>
          <a:p>
            <a:r>
              <a:rPr lang="fa-IR" sz="3600" dirty="0" smtClean="0">
                <a:solidFill>
                  <a:srgbClr val="00B050"/>
                </a:solidFill>
              </a:rPr>
              <a:t>پروفیل عرضی</a:t>
            </a:r>
            <a:endParaRPr lang="en-US" sz="3600" dirty="0">
              <a:solidFill>
                <a:srgbClr val="00B050"/>
              </a:solidFill>
            </a:endParaRPr>
          </a:p>
        </p:txBody>
      </p:sp>
    </p:spTree>
    <p:extLst>
      <p:ext uri="{BB962C8B-B14F-4D97-AF65-F5344CB8AC3E}">
        <p14:creationId xmlns:p14="http://schemas.microsoft.com/office/powerpoint/2010/main" val="19259701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114800" y="5715000"/>
            <a:ext cx="4041775" cy="762000"/>
          </a:xfrm>
        </p:spPr>
        <p:txBody>
          <a:bodyPr>
            <a:normAutofit/>
          </a:bodyPr>
          <a:lstStyle/>
          <a:p>
            <a:pPr algn="ctr"/>
            <a:endParaRPr lang="en-US" sz="2000" dirty="0">
              <a:cs typeface="B Lotus" panose="00000400000000000000" pitchFamily="2" charset="-78"/>
            </a:endParaRPr>
          </a:p>
        </p:txBody>
      </p:sp>
      <p:pic>
        <p:nvPicPr>
          <p:cNvPr id="2050" name="Picture 2" descr="C:\Users\Sony\Desktop\25 اردیبهشت\100D23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35" y="476907"/>
            <a:ext cx="3378200" cy="4018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 name="Picture 2" descr="C:\Users\Sony\Desktop\Untit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0662" y="762000"/>
            <a:ext cx="5743338" cy="265825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V="1">
            <a:off x="3468635" y="1828800"/>
            <a:ext cx="1027165" cy="1138628"/>
          </a:xfrm>
          <a:prstGeom prst="straightConnector1">
            <a:avLst/>
          </a:prstGeom>
          <a:ln w="76200">
            <a:solidFill>
              <a:schemeClr val="tx1"/>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456421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8100"/>
            <a:ext cx="8229600" cy="1143000"/>
          </a:xfrm>
        </p:spPr>
        <p:txBody>
          <a:bodyPr/>
          <a:lstStyle/>
          <a:p>
            <a:pPr algn="ctr"/>
            <a:r>
              <a:rPr lang="fa-IR" dirty="0" smtClean="0">
                <a:solidFill>
                  <a:srgbClr val="C00000"/>
                </a:solidFill>
                <a:cs typeface="B Compset" pitchFamily="2" charset="-78"/>
              </a:rPr>
              <a:t>ایستگاه های دوچرخه</a:t>
            </a:r>
            <a:endParaRPr lang="en-US" dirty="0">
              <a:solidFill>
                <a:srgbClr val="C00000"/>
              </a:solidFill>
              <a:cs typeface="B Compset" pitchFamily="2" charset="-78"/>
            </a:endParaRPr>
          </a:p>
        </p:txBody>
      </p:sp>
      <p:pic>
        <p:nvPicPr>
          <p:cNvPr id="6146" name="Picture 2" descr="C:\Users\Sony\Pictures\بازار\IMG_172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066800"/>
            <a:ext cx="5638800" cy="34981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4953000"/>
            <a:ext cx="8120725" cy="830997"/>
          </a:xfrm>
          <a:prstGeom prst="rect">
            <a:avLst/>
          </a:prstGeom>
          <a:noFill/>
        </p:spPr>
        <p:txBody>
          <a:bodyPr wrap="square" rtlCol="0">
            <a:spAutoFit/>
          </a:bodyPr>
          <a:lstStyle/>
          <a:p>
            <a:pPr algn="r"/>
            <a:r>
              <a:rPr lang="fa-IR" sz="2400" dirty="0" smtClean="0">
                <a:cs typeface="B Compset" pitchFamily="2" charset="-78"/>
              </a:rPr>
              <a:t>در طول پیاده راه 2 ایستگاه دوچرخه وجود دارد  در پشت این دوچرخه ها علامت منطقه 12 حک شده و از ان میتوان در محدوده منطقه 12 استفاده کرد</a:t>
            </a:r>
            <a:endParaRPr lang="en-US" sz="2400" dirty="0">
              <a:cs typeface="B Compset" pitchFamily="2" charset="-78"/>
            </a:endParaRPr>
          </a:p>
        </p:txBody>
      </p:sp>
    </p:spTree>
    <p:extLst>
      <p:ext uri="{BB962C8B-B14F-4D97-AF65-F5344CB8AC3E}">
        <p14:creationId xmlns:p14="http://schemas.microsoft.com/office/powerpoint/2010/main" val="22149020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ony\Desktop\Untitle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229600" cy="473421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1981200" y="914400"/>
            <a:ext cx="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H="1">
            <a:off x="1905000" y="1524000"/>
            <a:ext cx="76200" cy="304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a:off x="5791200" y="1524000"/>
            <a:ext cx="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a:off x="5791200" y="2133600"/>
            <a:ext cx="0" cy="457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H="1">
            <a:off x="5715000" y="2819400"/>
            <a:ext cx="7620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flipV="1">
            <a:off x="1752600" y="3962400"/>
            <a:ext cx="76200" cy="457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p:nvPr/>
        </p:nvCxnSpPr>
        <p:spPr>
          <a:xfrm flipV="1">
            <a:off x="1828800" y="3048000"/>
            <a:ext cx="76200" cy="609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H="1">
            <a:off x="1524000" y="2514600"/>
            <a:ext cx="228600" cy="2743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2" name="TextBox 21"/>
          <p:cNvSpPr txBox="1"/>
          <p:nvPr/>
        </p:nvSpPr>
        <p:spPr>
          <a:xfrm>
            <a:off x="685800" y="5345668"/>
            <a:ext cx="152317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fa-IR" b="1" dirty="0" smtClean="0">
                <a:cs typeface="B Lotus" panose="00000400000000000000" pitchFamily="2" charset="-78"/>
              </a:rPr>
              <a:t>مسیر ویژه اتوبوس</a:t>
            </a:r>
            <a:endParaRPr lang="en-US" b="1" dirty="0">
              <a:cs typeface="B Lotus" panose="00000400000000000000" pitchFamily="2" charset="-78"/>
            </a:endParaRPr>
          </a:p>
        </p:txBody>
      </p:sp>
      <p:cxnSp>
        <p:nvCxnSpPr>
          <p:cNvPr id="24" name="Straight Arrow Connector 23"/>
          <p:cNvCxnSpPr/>
          <p:nvPr/>
        </p:nvCxnSpPr>
        <p:spPr>
          <a:xfrm>
            <a:off x="762000" y="1981200"/>
            <a:ext cx="3810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6" name="Straight Arrow Connector 25"/>
          <p:cNvCxnSpPr/>
          <p:nvPr/>
        </p:nvCxnSpPr>
        <p:spPr>
          <a:xfrm>
            <a:off x="1295400" y="2133600"/>
            <a:ext cx="4572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8" name="Straight Arrow Connector 27"/>
          <p:cNvCxnSpPr/>
          <p:nvPr/>
        </p:nvCxnSpPr>
        <p:spPr>
          <a:xfrm>
            <a:off x="5943600" y="3505200"/>
            <a:ext cx="457200" cy="76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 name="Straight Arrow Connector 29"/>
          <p:cNvCxnSpPr/>
          <p:nvPr/>
        </p:nvCxnSpPr>
        <p:spPr>
          <a:xfrm>
            <a:off x="6705600" y="3657600"/>
            <a:ext cx="5334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Straight Arrow Connector 31"/>
          <p:cNvCxnSpPr/>
          <p:nvPr/>
        </p:nvCxnSpPr>
        <p:spPr>
          <a:xfrm>
            <a:off x="7543800" y="3886200"/>
            <a:ext cx="5334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3" name="Rectangle 32"/>
          <p:cNvSpPr/>
          <p:nvPr/>
        </p:nvSpPr>
        <p:spPr>
          <a:xfrm rot="900000">
            <a:off x="1908537" y="2851956"/>
            <a:ext cx="3894001" cy="16378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4" name="TextBox 33"/>
          <p:cNvSpPr txBox="1"/>
          <p:nvPr/>
        </p:nvSpPr>
        <p:spPr>
          <a:xfrm rot="900000">
            <a:off x="3360025" y="2793174"/>
            <a:ext cx="1133644" cy="307777"/>
          </a:xfrm>
          <a:prstGeom prst="rect">
            <a:avLst/>
          </a:prstGeom>
          <a:noFill/>
        </p:spPr>
        <p:txBody>
          <a:bodyPr wrap="none" rtlCol="0">
            <a:spAutoFit/>
          </a:bodyPr>
          <a:lstStyle/>
          <a:p>
            <a:r>
              <a:rPr lang="fa-IR" sz="1400" b="1" dirty="0" smtClean="0">
                <a:cs typeface="B Lotus" panose="00000400000000000000" pitchFamily="2" charset="-78"/>
              </a:rPr>
              <a:t>محدوده پیاده راه</a:t>
            </a:r>
            <a:endParaRPr lang="en-US" sz="1400" b="1" dirty="0">
              <a:cs typeface="B Lotus" panose="00000400000000000000" pitchFamily="2" charset="-78"/>
            </a:endParaRPr>
          </a:p>
        </p:txBody>
      </p:sp>
    </p:spTree>
    <p:extLst>
      <p:ext uri="{BB962C8B-B14F-4D97-AF65-F5344CB8AC3E}">
        <p14:creationId xmlns:p14="http://schemas.microsoft.com/office/powerpoint/2010/main" val="1020278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ony\Desktop\xx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92" y="381000"/>
            <a:ext cx="8915908" cy="41290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1830122737"/>
              </p:ext>
            </p:extLst>
          </p:nvPr>
        </p:nvGraphicFramePr>
        <p:xfrm>
          <a:off x="1752601" y="4254500"/>
          <a:ext cx="2209800" cy="1244997"/>
        </p:xfrm>
        <a:graphic>
          <a:graphicData uri="http://schemas.openxmlformats.org/drawingml/2006/table">
            <a:tbl>
              <a:tblPr firstRow="1" bandRow="1">
                <a:tableStyleId>{5940675A-B579-460E-94D1-54222C63F5DA}</a:tableStyleId>
              </a:tblPr>
              <a:tblGrid>
                <a:gridCol w="1150460">
                  <a:extLst>
                    <a:ext uri="{9D8B030D-6E8A-4147-A177-3AD203B41FA5}">
                      <a16:colId xmlns:a16="http://schemas.microsoft.com/office/drawing/2014/main" val="20000"/>
                    </a:ext>
                  </a:extLst>
                </a:gridCol>
                <a:gridCol w="1059340">
                  <a:extLst>
                    <a:ext uri="{9D8B030D-6E8A-4147-A177-3AD203B41FA5}">
                      <a16:colId xmlns:a16="http://schemas.microsoft.com/office/drawing/2014/main" val="20001"/>
                    </a:ext>
                  </a:extLst>
                </a:gridCol>
              </a:tblGrid>
              <a:tr h="589735">
                <a:tc>
                  <a:txBody>
                    <a:bodyPr/>
                    <a:lstStyle/>
                    <a:p>
                      <a:endParaRPr lang="en-US" b="1" dirty="0">
                        <a:cs typeface="B Lotus" panose="00000400000000000000" pitchFamily="2" charset="-78"/>
                      </a:endParaRPr>
                    </a:p>
                  </a:txBody>
                  <a:tcPr/>
                </a:tc>
                <a:tc>
                  <a:txBody>
                    <a:bodyPr/>
                    <a:lstStyle/>
                    <a:p>
                      <a:pPr algn="ctr"/>
                      <a:r>
                        <a:rPr lang="fa-IR" sz="2800" b="1" dirty="0" smtClean="0">
                          <a:cs typeface="B Lotus" panose="00000400000000000000" pitchFamily="2" charset="-78"/>
                        </a:rPr>
                        <a:t>2طبقه</a:t>
                      </a:r>
                      <a:endParaRPr lang="en-US" sz="2800" b="1" dirty="0">
                        <a:cs typeface="B Lotus" panose="00000400000000000000" pitchFamily="2" charset="-78"/>
                      </a:endParaRPr>
                    </a:p>
                  </a:txBody>
                  <a:tcPr/>
                </a:tc>
                <a:extLst>
                  <a:ext uri="{0D108BD9-81ED-4DB2-BD59-A6C34878D82A}">
                    <a16:rowId xmlns:a16="http://schemas.microsoft.com/office/drawing/2014/main" val="10000"/>
                  </a:ext>
                </a:extLst>
              </a:tr>
              <a:tr h="655262">
                <a:tc>
                  <a:txBody>
                    <a:bodyPr/>
                    <a:lstStyle/>
                    <a:p>
                      <a:endParaRPr lang="en-US" b="1">
                        <a:cs typeface="B Lotus" panose="00000400000000000000" pitchFamily="2" charset="-78"/>
                      </a:endParaRPr>
                    </a:p>
                  </a:txBody>
                  <a:tcPr/>
                </a:tc>
                <a:tc>
                  <a:txBody>
                    <a:bodyPr/>
                    <a:lstStyle/>
                    <a:p>
                      <a:pPr algn="ctr"/>
                      <a:r>
                        <a:rPr lang="fa-IR" sz="2800" b="1" dirty="0" smtClean="0">
                          <a:cs typeface="B Lotus" panose="00000400000000000000" pitchFamily="2" charset="-78"/>
                        </a:rPr>
                        <a:t>3طبقه</a:t>
                      </a:r>
                      <a:endParaRPr lang="en-US" sz="2800" b="1" dirty="0">
                        <a:cs typeface="B Lotus" panose="00000400000000000000" pitchFamily="2" charset="-78"/>
                      </a:endParaRPr>
                    </a:p>
                  </a:txBody>
                  <a:tcPr/>
                </a:tc>
                <a:extLst>
                  <a:ext uri="{0D108BD9-81ED-4DB2-BD59-A6C34878D82A}">
                    <a16:rowId xmlns:a16="http://schemas.microsoft.com/office/drawing/2014/main" val="10001"/>
                  </a:ext>
                </a:extLst>
              </a:tr>
            </a:tbl>
          </a:graphicData>
        </a:graphic>
      </p:graphicFrame>
      <p:sp>
        <p:nvSpPr>
          <p:cNvPr id="8" name="Oval 7"/>
          <p:cNvSpPr/>
          <p:nvPr/>
        </p:nvSpPr>
        <p:spPr>
          <a:xfrm>
            <a:off x="2032000" y="4281489"/>
            <a:ext cx="685800" cy="4572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32000" y="4966494"/>
            <a:ext cx="685800" cy="457200"/>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2134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961" y="5257800"/>
            <a:ext cx="4497388" cy="1595651"/>
          </a:xfrm>
        </p:spPr>
        <p:txBody>
          <a:bodyPr>
            <a:normAutofit fontScale="32500" lnSpcReduction="20000"/>
          </a:bodyPr>
          <a:lstStyle/>
          <a:p>
            <a:pPr algn="r"/>
            <a:r>
              <a:rPr lang="fa-IR" sz="9600" dirty="0">
                <a:solidFill>
                  <a:schemeClr val="tx1"/>
                </a:solidFill>
                <a:cs typeface="B Compset" pitchFamily="2" charset="-78"/>
              </a:rPr>
              <a:t>طبقه اول کاربری تجاری و طبقه دوم فاقد فعالیت و در جهت انبار مغازه ها استفاده می شود</a:t>
            </a:r>
            <a:endParaRPr lang="en-US" sz="9600" dirty="0">
              <a:solidFill>
                <a:schemeClr val="tx1"/>
              </a:solidFill>
              <a:cs typeface="B Compset" pitchFamily="2" charset="-78"/>
            </a:endParaRPr>
          </a:p>
          <a:p>
            <a:pPr algn="r"/>
            <a:endParaRPr lang="en-US" dirty="0">
              <a:solidFill>
                <a:schemeClr val="tx1"/>
              </a:solidFill>
            </a:endParaRPr>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75511" y="2362200"/>
            <a:ext cx="3559289" cy="3684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Placeholder 6"/>
          <p:cNvSpPr>
            <a:spLocks noGrp="1"/>
          </p:cNvSpPr>
          <p:nvPr>
            <p:ph type="body" sz="quarter" idx="3"/>
          </p:nvPr>
        </p:nvSpPr>
        <p:spPr>
          <a:xfrm>
            <a:off x="4800600" y="1600200"/>
            <a:ext cx="4267200" cy="762000"/>
          </a:xfrm>
        </p:spPr>
        <p:txBody>
          <a:bodyPr>
            <a:normAutofit fontScale="62500" lnSpcReduction="20000"/>
          </a:bodyPr>
          <a:lstStyle/>
          <a:p>
            <a:pPr algn="r"/>
            <a:r>
              <a:rPr lang="fa-IR" sz="5900" dirty="0" smtClean="0">
                <a:solidFill>
                  <a:schemeClr val="tx1"/>
                </a:solidFill>
                <a:cs typeface="B Compset" pitchFamily="2" charset="-78"/>
              </a:rPr>
              <a:t>اکثر ساختمان ها 2 طبقه</a:t>
            </a:r>
            <a:endParaRPr lang="en-US" sz="3500" dirty="0">
              <a:solidFill>
                <a:schemeClr val="tx1"/>
              </a:solidFill>
              <a:cs typeface="B Compset" pitchFamily="2" charset="-78"/>
            </a:endParaRPr>
          </a:p>
        </p:txBody>
      </p:sp>
      <p:sp>
        <p:nvSpPr>
          <p:cNvPr id="2" name="TextBox 1"/>
          <p:cNvSpPr txBox="1"/>
          <p:nvPr/>
        </p:nvSpPr>
        <p:spPr>
          <a:xfrm>
            <a:off x="5562600" y="304800"/>
            <a:ext cx="2985113" cy="58477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fa-IR" sz="3200" dirty="0" smtClean="0">
                <a:cs typeface="B Compset" pitchFamily="2" charset="-78"/>
              </a:rPr>
              <a:t>2-6 نظام توزیع طبقات</a:t>
            </a:r>
            <a:endParaRPr lang="en-US" sz="3200" dirty="0">
              <a:cs typeface="B Compset" pitchFamily="2" charset="-78"/>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143000"/>
            <a:ext cx="4297680" cy="3996615"/>
          </a:xfrm>
          <a:prstGeom prst="rect">
            <a:avLst/>
          </a:prstGeom>
          <a:ln>
            <a:noFill/>
          </a:ln>
          <a:effectLst>
            <a:softEdge rad="112500"/>
          </a:effectLst>
        </p:spPr>
      </p:pic>
    </p:spTree>
    <p:extLst>
      <p:ext uri="{BB962C8B-B14F-4D97-AF65-F5344CB8AC3E}">
        <p14:creationId xmlns:p14="http://schemas.microsoft.com/office/powerpoint/2010/main" val="16331267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1447800"/>
            <a:ext cx="8432800" cy="3970318"/>
          </a:xfrm>
          <a:prstGeom prst="rect">
            <a:avLst/>
          </a:prstGeom>
        </p:spPr>
        <p:txBody>
          <a:bodyPr wrap="square">
            <a:spAutoFit/>
          </a:bodyPr>
          <a:lstStyle/>
          <a:p>
            <a:pPr algn="r"/>
            <a:r>
              <a:rPr lang="ar-SA" sz="2800" dirty="0">
                <a:solidFill>
                  <a:schemeClr val="bg1"/>
                </a:solidFill>
              </a:rPr>
              <a:t>امروزه، کیفیت و جذابیت فضاهای عمومی شهری به یکی از مهمترین سنجه‌های توسعه‌یافتگی و قابلیت زندگی در شهرها بدل گردیده است. در این میان، پیاده راه ها بدلیل ویژگیهای خود در ایجاد </a:t>
            </a:r>
            <a:r>
              <a:rPr lang="ar-SA" sz="2800" dirty="0">
                <a:solidFill>
                  <a:srgbClr val="C00000"/>
                </a:solidFill>
              </a:rPr>
              <a:t>تعاملات اجتماعی </a:t>
            </a:r>
            <a:r>
              <a:rPr lang="ar-SA" sz="2800" dirty="0">
                <a:solidFill>
                  <a:schemeClr val="bg1"/>
                </a:solidFill>
              </a:rPr>
              <a:t>در عصر ارتباطات مجازی و تحریک اقتصادی نواحی پیرامونی و نیز به عنوان </a:t>
            </a:r>
            <a:r>
              <a:rPr lang="ar-SA" sz="2800" dirty="0">
                <a:solidFill>
                  <a:srgbClr val="C00000"/>
                </a:solidFill>
              </a:rPr>
              <a:t>پهنه هایی چندعملکردی</a:t>
            </a:r>
            <a:r>
              <a:rPr lang="ar-SA" sz="2800" dirty="0">
                <a:solidFill>
                  <a:schemeClr val="bg1"/>
                </a:solidFill>
              </a:rPr>
              <a:t> که دامنه گسترده ای از فعالیتها را دربر می گیرند، از نقشی اساسی برخوردار می باشند. شهرهای اروپایی به ویژه در دو کشور آلمان و هلند، پیشگام ایجاد و گسترش پهنه های پیاده بوده اند و شهرهای آمریکایی نیز در طول زمانهای مختلف، رویکردهای گوناگونی نسبت به موضوع داشته اند</a:t>
            </a:r>
            <a:r>
              <a:rPr lang="ar-SA" dirty="0"/>
              <a:t>.</a:t>
            </a:r>
            <a:endParaRPr lang="en-US" dirty="0"/>
          </a:p>
        </p:txBody>
      </p:sp>
      <p:sp>
        <p:nvSpPr>
          <p:cNvPr id="7" name="TextBox 6"/>
          <p:cNvSpPr txBox="1"/>
          <p:nvPr/>
        </p:nvSpPr>
        <p:spPr>
          <a:xfrm>
            <a:off x="4267200" y="304800"/>
            <a:ext cx="1782860" cy="830997"/>
          </a:xfrm>
          <a:prstGeom prst="rect">
            <a:avLst/>
          </a:prstGeom>
          <a:noFill/>
        </p:spPr>
        <p:txBody>
          <a:bodyPr wrap="none" rtlCol="0">
            <a:spAutoFit/>
          </a:bodyPr>
          <a:lstStyle/>
          <a:p>
            <a:r>
              <a:rPr lang="fa-IR" sz="4800" dirty="0" smtClean="0">
                <a:solidFill>
                  <a:srgbClr val="C00000"/>
                </a:solidFill>
              </a:rPr>
              <a:t>پیاده راه</a:t>
            </a:r>
            <a:endParaRPr lang="en-US" sz="4800" dirty="0">
              <a:solidFill>
                <a:srgbClr val="C00000"/>
              </a:solidFill>
            </a:endParaRPr>
          </a:p>
        </p:txBody>
      </p:sp>
    </p:spTree>
    <p:extLst>
      <p:ext uri="{BB962C8B-B14F-4D97-AF65-F5344CB8AC3E}">
        <p14:creationId xmlns:p14="http://schemas.microsoft.com/office/powerpoint/2010/main" val="41703258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Activity map</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2112076"/>
            <a:ext cx="7886700" cy="3650292"/>
          </a:xfrm>
        </p:spPr>
      </p:pic>
      <p:sp>
        <p:nvSpPr>
          <p:cNvPr id="5" name="Freeform 4"/>
          <p:cNvSpPr/>
          <p:nvPr/>
        </p:nvSpPr>
        <p:spPr>
          <a:xfrm>
            <a:off x="1536862" y="2791971"/>
            <a:ext cx="736276" cy="897309"/>
          </a:xfrm>
          <a:custGeom>
            <a:avLst/>
            <a:gdLst>
              <a:gd name="connsiteX0" fmla="*/ 531177 w 736276"/>
              <a:gd name="connsiteY0" fmla="*/ 854580 h 897309"/>
              <a:gd name="connsiteX1" fmla="*/ 488448 w 736276"/>
              <a:gd name="connsiteY1" fmla="*/ 880217 h 897309"/>
              <a:gd name="connsiteX2" fmla="*/ 437173 w 736276"/>
              <a:gd name="connsiteY2" fmla="*/ 897309 h 897309"/>
              <a:gd name="connsiteX3" fmla="*/ 308986 w 736276"/>
              <a:gd name="connsiteY3" fmla="*/ 888763 h 897309"/>
              <a:gd name="connsiteX4" fmla="*/ 257711 w 736276"/>
              <a:gd name="connsiteY4" fmla="*/ 871671 h 897309"/>
              <a:gd name="connsiteX5" fmla="*/ 232074 w 736276"/>
              <a:gd name="connsiteY5" fmla="*/ 863126 h 897309"/>
              <a:gd name="connsiteX6" fmla="*/ 129525 w 736276"/>
              <a:gd name="connsiteY6" fmla="*/ 777668 h 897309"/>
              <a:gd name="connsiteX7" fmla="*/ 103887 w 736276"/>
              <a:gd name="connsiteY7" fmla="*/ 752030 h 897309"/>
              <a:gd name="connsiteX8" fmla="*/ 69704 w 736276"/>
              <a:gd name="connsiteY8" fmla="*/ 700756 h 897309"/>
              <a:gd name="connsiteX9" fmla="*/ 52612 w 736276"/>
              <a:gd name="connsiteY9" fmla="*/ 640935 h 897309"/>
              <a:gd name="connsiteX10" fmla="*/ 44067 w 736276"/>
              <a:gd name="connsiteY10" fmla="*/ 615298 h 897309"/>
              <a:gd name="connsiteX11" fmla="*/ 35521 w 736276"/>
              <a:gd name="connsiteY11" fmla="*/ 581114 h 897309"/>
              <a:gd name="connsiteX12" fmla="*/ 18429 w 736276"/>
              <a:gd name="connsiteY12" fmla="*/ 529840 h 897309"/>
              <a:gd name="connsiteX13" fmla="*/ 9883 w 736276"/>
              <a:gd name="connsiteY13" fmla="*/ 230737 h 897309"/>
              <a:gd name="connsiteX14" fmla="*/ 18429 w 736276"/>
              <a:gd name="connsiteY14" fmla="*/ 179462 h 897309"/>
              <a:gd name="connsiteX15" fmla="*/ 35521 w 736276"/>
              <a:gd name="connsiteY15" fmla="*/ 128187 h 897309"/>
              <a:gd name="connsiteX16" fmla="*/ 26975 w 736276"/>
              <a:gd name="connsiteY16" fmla="*/ 102550 h 897309"/>
              <a:gd name="connsiteX17" fmla="*/ 44067 w 736276"/>
              <a:gd name="connsiteY17" fmla="*/ 76913 h 897309"/>
              <a:gd name="connsiteX18" fmla="*/ 129525 w 736276"/>
              <a:gd name="connsiteY18" fmla="*/ 25638 h 897309"/>
              <a:gd name="connsiteX19" fmla="*/ 197891 w 736276"/>
              <a:gd name="connsiteY19" fmla="*/ 8546 h 897309"/>
              <a:gd name="connsiteX20" fmla="*/ 223528 w 736276"/>
              <a:gd name="connsiteY20" fmla="*/ 0 h 897309"/>
              <a:gd name="connsiteX21" fmla="*/ 496994 w 736276"/>
              <a:gd name="connsiteY21" fmla="*/ 17092 h 897309"/>
              <a:gd name="connsiteX22" fmla="*/ 522631 w 736276"/>
              <a:gd name="connsiteY22" fmla="*/ 25638 h 897309"/>
              <a:gd name="connsiteX23" fmla="*/ 573906 w 736276"/>
              <a:gd name="connsiteY23" fmla="*/ 68367 h 897309"/>
              <a:gd name="connsiteX24" fmla="*/ 616635 w 736276"/>
              <a:gd name="connsiteY24" fmla="*/ 119642 h 897309"/>
              <a:gd name="connsiteX25" fmla="*/ 642272 w 736276"/>
              <a:gd name="connsiteY25" fmla="*/ 136733 h 897309"/>
              <a:gd name="connsiteX26" fmla="*/ 650818 w 736276"/>
              <a:gd name="connsiteY26" fmla="*/ 179462 h 897309"/>
              <a:gd name="connsiteX27" fmla="*/ 642272 w 736276"/>
              <a:gd name="connsiteY27" fmla="*/ 205099 h 897309"/>
              <a:gd name="connsiteX28" fmla="*/ 676455 w 736276"/>
              <a:gd name="connsiteY28" fmla="*/ 282012 h 897309"/>
              <a:gd name="connsiteX29" fmla="*/ 710639 w 736276"/>
              <a:gd name="connsiteY29" fmla="*/ 358924 h 897309"/>
              <a:gd name="connsiteX30" fmla="*/ 727730 w 736276"/>
              <a:gd name="connsiteY30" fmla="*/ 444382 h 897309"/>
              <a:gd name="connsiteX31" fmla="*/ 736276 w 736276"/>
              <a:gd name="connsiteY31" fmla="*/ 478565 h 897309"/>
              <a:gd name="connsiteX32" fmla="*/ 727730 w 736276"/>
              <a:gd name="connsiteY32" fmla="*/ 589660 h 897309"/>
              <a:gd name="connsiteX33" fmla="*/ 710639 w 736276"/>
              <a:gd name="connsiteY33" fmla="*/ 675118 h 897309"/>
              <a:gd name="connsiteX34" fmla="*/ 667910 w 736276"/>
              <a:gd name="connsiteY34" fmla="*/ 734939 h 89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6276" h="897309">
                <a:moveTo>
                  <a:pt x="531177" y="854580"/>
                </a:moveTo>
                <a:cubicBezTo>
                  <a:pt x="516934" y="863126"/>
                  <a:pt x="503569" y="873344"/>
                  <a:pt x="488448" y="880217"/>
                </a:cubicBezTo>
                <a:cubicBezTo>
                  <a:pt x="472047" y="887672"/>
                  <a:pt x="437173" y="897309"/>
                  <a:pt x="437173" y="897309"/>
                </a:cubicBezTo>
                <a:cubicBezTo>
                  <a:pt x="394444" y="894460"/>
                  <a:pt x="351379" y="894819"/>
                  <a:pt x="308986" y="888763"/>
                </a:cubicBezTo>
                <a:cubicBezTo>
                  <a:pt x="291151" y="886215"/>
                  <a:pt x="274803" y="877368"/>
                  <a:pt x="257711" y="871671"/>
                </a:cubicBezTo>
                <a:lnTo>
                  <a:pt x="232074" y="863126"/>
                </a:lnTo>
                <a:cubicBezTo>
                  <a:pt x="160688" y="815534"/>
                  <a:pt x="195324" y="843467"/>
                  <a:pt x="129525" y="777668"/>
                </a:cubicBezTo>
                <a:cubicBezTo>
                  <a:pt x="120979" y="769122"/>
                  <a:pt x="110591" y="762086"/>
                  <a:pt x="103887" y="752030"/>
                </a:cubicBezTo>
                <a:lnTo>
                  <a:pt x="69704" y="700756"/>
                </a:lnTo>
                <a:cubicBezTo>
                  <a:pt x="49218" y="639299"/>
                  <a:pt x="74067" y="716031"/>
                  <a:pt x="52612" y="640935"/>
                </a:cubicBezTo>
                <a:cubicBezTo>
                  <a:pt x="50137" y="632274"/>
                  <a:pt x="46542" y="623959"/>
                  <a:pt x="44067" y="615298"/>
                </a:cubicBezTo>
                <a:cubicBezTo>
                  <a:pt x="40840" y="604005"/>
                  <a:pt x="38896" y="592364"/>
                  <a:pt x="35521" y="581114"/>
                </a:cubicBezTo>
                <a:cubicBezTo>
                  <a:pt x="30344" y="563858"/>
                  <a:pt x="18429" y="529840"/>
                  <a:pt x="18429" y="529840"/>
                </a:cubicBezTo>
                <a:cubicBezTo>
                  <a:pt x="-4556" y="368937"/>
                  <a:pt x="-4406" y="423643"/>
                  <a:pt x="9883" y="230737"/>
                </a:cubicBezTo>
                <a:cubicBezTo>
                  <a:pt x="11163" y="213457"/>
                  <a:pt x="14226" y="196272"/>
                  <a:pt x="18429" y="179462"/>
                </a:cubicBezTo>
                <a:cubicBezTo>
                  <a:pt x="22799" y="161984"/>
                  <a:pt x="35521" y="128187"/>
                  <a:pt x="35521" y="128187"/>
                </a:cubicBezTo>
                <a:cubicBezTo>
                  <a:pt x="32672" y="119641"/>
                  <a:pt x="25494" y="111435"/>
                  <a:pt x="26975" y="102550"/>
                </a:cubicBezTo>
                <a:cubicBezTo>
                  <a:pt x="28664" y="92419"/>
                  <a:pt x="36338" y="83676"/>
                  <a:pt x="44067" y="76913"/>
                </a:cubicBezTo>
                <a:cubicBezTo>
                  <a:pt x="56075" y="66406"/>
                  <a:pt x="107894" y="32848"/>
                  <a:pt x="129525" y="25638"/>
                </a:cubicBezTo>
                <a:cubicBezTo>
                  <a:pt x="151810" y="18210"/>
                  <a:pt x="175606" y="15974"/>
                  <a:pt x="197891" y="8546"/>
                </a:cubicBezTo>
                <a:lnTo>
                  <a:pt x="223528" y="0"/>
                </a:lnTo>
                <a:cubicBezTo>
                  <a:pt x="302176" y="3025"/>
                  <a:pt x="410215" y="-2193"/>
                  <a:pt x="496994" y="17092"/>
                </a:cubicBezTo>
                <a:cubicBezTo>
                  <a:pt x="505787" y="19046"/>
                  <a:pt x="514085" y="22789"/>
                  <a:pt x="522631" y="25638"/>
                </a:cubicBezTo>
                <a:cubicBezTo>
                  <a:pt x="597528" y="100535"/>
                  <a:pt x="502520" y="8879"/>
                  <a:pt x="573906" y="68367"/>
                </a:cubicBezTo>
                <a:cubicBezTo>
                  <a:pt x="657902" y="138364"/>
                  <a:pt x="549414" y="52421"/>
                  <a:pt x="616635" y="119642"/>
                </a:cubicBezTo>
                <a:cubicBezTo>
                  <a:pt x="623897" y="126904"/>
                  <a:pt x="633726" y="131036"/>
                  <a:pt x="642272" y="136733"/>
                </a:cubicBezTo>
                <a:cubicBezTo>
                  <a:pt x="645121" y="150976"/>
                  <a:pt x="650818" y="164937"/>
                  <a:pt x="650818" y="179462"/>
                </a:cubicBezTo>
                <a:cubicBezTo>
                  <a:pt x="650818" y="188470"/>
                  <a:pt x="641277" y="196146"/>
                  <a:pt x="642272" y="205099"/>
                </a:cubicBezTo>
                <a:cubicBezTo>
                  <a:pt x="649810" y="272942"/>
                  <a:pt x="656669" y="237493"/>
                  <a:pt x="676455" y="282012"/>
                </a:cubicBezTo>
                <a:cubicBezTo>
                  <a:pt x="717132" y="373535"/>
                  <a:pt x="671960" y="300905"/>
                  <a:pt x="710639" y="358924"/>
                </a:cubicBezTo>
                <a:cubicBezTo>
                  <a:pt x="730491" y="438339"/>
                  <a:pt x="706771" y="339591"/>
                  <a:pt x="727730" y="444382"/>
                </a:cubicBezTo>
                <a:cubicBezTo>
                  <a:pt x="730033" y="455899"/>
                  <a:pt x="733427" y="467171"/>
                  <a:pt x="736276" y="478565"/>
                </a:cubicBezTo>
                <a:cubicBezTo>
                  <a:pt x="733427" y="515597"/>
                  <a:pt x="731426" y="552703"/>
                  <a:pt x="727730" y="589660"/>
                </a:cubicBezTo>
                <a:cubicBezTo>
                  <a:pt x="726384" y="603116"/>
                  <a:pt x="721764" y="655094"/>
                  <a:pt x="710639" y="675118"/>
                </a:cubicBezTo>
                <a:cubicBezTo>
                  <a:pt x="687881" y="716083"/>
                  <a:pt x="688301" y="714546"/>
                  <a:pt x="667910" y="734939"/>
                </a:cubicBezTo>
              </a:path>
            </a:pathLst>
          </a:custGeom>
          <a:ln w="28575">
            <a:solidFill>
              <a:srgbClr val="FF000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cxnSp>
        <p:nvCxnSpPr>
          <p:cNvPr id="7" name="Straight Arrow Connector 6"/>
          <p:cNvCxnSpPr/>
          <p:nvPr/>
        </p:nvCxnSpPr>
        <p:spPr>
          <a:xfrm>
            <a:off x="1943100" y="3510530"/>
            <a:ext cx="228600" cy="2348669"/>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1295400" y="5835134"/>
            <a:ext cx="169309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fa-IR" b="1" dirty="0" smtClean="0">
                <a:cs typeface="B Lotus" panose="00000400000000000000" pitchFamily="2" charset="-78"/>
              </a:rPr>
              <a:t>تداخل سواره و پیاده</a:t>
            </a:r>
            <a:endParaRPr lang="en-US" b="1" dirty="0">
              <a:cs typeface="B Lotus" panose="00000400000000000000" pitchFamily="2" charset="-78"/>
            </a:endParaRPr>
          </a:p>
        </p:txBody>
      </p:sp>
      <p:sp>
        <p:nvSpPr>
          <p:cNvPr id="9" name="Freeform 8"/>
          <p:cNvSpPr/>
          <p:nvPr/>
        </p:nvSpPr>
        <p:spPr>
          <a:xfrm>
            <a:off x="5189479" y="3452501"/>
            <a:ext cx="777667" cy="897308"/>
          </a:xfrm>
          <a:custGeom>
            <a:avLst/>
            <a:gdLst>
              <a:gd name="connsiteX0" fmla="*/ 418744 w 777667"/>
              <a:gd name="connsiteY0" fmla="*/ 880217 h 897308"/>
              <a:gd name="connsiteX1" fmla="*/ 316194 w 777667"/>
              <a:gd name="connsiteY1" fmla="*/ 854579 h 897308"/>
              <a:gd name="connsiteX2" fmla="*/ 290557 w 777667"/>
              <a:gd name="connsiteY2" fmla="*/ 846034 h 897308"/>
              <a:gd name="connsiteX3" fmla="*/ 239282 w 777667"/>
              <a:gd name="connsiteY3" fmla="*/ 811850 h 897308"/>
              <a:gd name="connsiteX4" fmla="*/ 213645 w 777667"/>
              <a:gd name="connsiteY4" fmla="*/ 794759 h 897308"/>
              <a:gd name="connsiteX5" fmla="*/ 179461 w 777667"/>
              <a:gd name="connsiteY5" fmla="*/ 777667 h 897308"/>
              <a:gd name="connsiteX6" fmla="*/ 145278 w 777667"/>
              <a:gd name="connsiteY6" fmla="*/ 726392 h 897308"/>
              <a:gd name="connsiteX7" fmla="*/ 94003 w 777667"/>
              <a:gd name="connsiteY7" fmla="*/ 683663 h 897308"/>
              <a:gd name="connsiteX8" fmla="*/ 76912 w 777667"/>
              <a:gd name="connsiteY8" fmla="*/ 649480 h 897308"/>
              <a:gd name="connsiteX9" fmla="*/ 51274 w 777667"/>
              <a:gd name="connsiteY9" fmla="*/ 623843 h 897308"/>
              <a:gd name="connsiteX10" fmla="*/ 34183 w 777667"/>
              <a:gd name="connsiteY10" fmla="*/ 572568 h 897308"/>
              <a:gd name="connsiteX11" fmla="*/ 25637 w 777667"/>
              <a:gd name="connsiteY11" fmla="*/ 546931 h 897308"/>
              <a:gd name="connsiteX12" fmla="*/ 8545 w 777667"/>
              <a:gd name="connsiteY12" fmla="*/ 495656 h 897308"/>
              <a:gd name="connsiteX13" fmla="*/ 0 w 777667"/>
              <a:gd name="connsiteY13" fmla="*/ 470019 h 897308"/>
              <a:gd name="connsiteX14" fmla="*/ 17091 w 777667"/>
              <a:gd name="connsiteY14" fmla="*/ 239282 h 897308"/>
              <a:gd name="connsiteX15" fmla="*/ 25637 w 777667"/>
              <a:gd name="connsiteY15" fmla="*/ 213645 h 897308"/>
              <a:gd name="connsiteX16" fmla="*/ 34183 w 777667"/>
              <a:gd name="connsiteY16" fmla="*/ 188007 h 897308"/>
              <a:gd name="connsiteX17" fmla="*/ 59820 w 777667"/>
              <a:gd name="connsiteY17" fmla="*/ 170916 h 897308"/>
              <a:gd name="connsiteX18" fmla="*/ 76912 w 777667"/>
              <a:gd name="connsiteY18" fmla="*/ 119641 h 897308"/>
              <a:gd name="connsiteX19" fmla="*/ 111095 w 777667"/>
              <a:gd name="connsiteY19" fmla="*/ 111095 h 897308"/>
              <a:gd name="connsiteX20" fmla="*/ 128187 w 777667"/>
              <a:gd name="connsiteY20" fmla="*/ 85458 h 897308"/>
              <a:gd name="connsiteX21" fmla="*/ 136732 w 777667"/>
              <a:gd name="connsiteY21" fmla="*/ 59820 h 897308"/>
              <a:gd name="connsiteX22" fmla="*/ 213645 w 777667"/>
              <a:gd name="connsiteY22" fmla="*/ 17092 h 897308"/>
              <a:gd name="connsiteX23" fmla="*/ 282011 w 777667"/>
              <a:gd name="connsiteY23" fmla="*/ 0 h 897308"/>
              <a:gd name="connsiteX24" fmla="*/ 401652 w 777667"/>
              <a:gd name="connsiteY24" fmla="*/ 8546 h 897308"/>
              <a:gd name="connsiteX25" fmla="*/ 461473 w 777667"/>
              <a:gd name="connsiteY25" fmla="*/ 25637 h 897308"/>
              <a:gd name="connsiteX26" fmla="*/ 521293 w 777667"/>
              <a:gd name="connsiteY26" fmla="*/ 51275 h 897308"/>
              <a:gd name="connsiteX27" fmla="*/ 546930 w 777667"/>
              <a:gd name="connsiteY27" fmla="*/ 68366 h 897308"/>
              <a:gd name="connsiteX28" fmla="*/ 581114 w 777667"/>
              <a:gd name="connsiteY28" fmla="*/ 85458 h 897308"/>
              <a:gd name="connsiteX29" fmla="*/ 606751 w 777667"/>
              <a:gd name="connsiteY29" fmla="*/ 94004 h 897308"/>
              <a:gd name="connsiteX30" fmla="*/ 572568 w 777667"/>
              <a:gd name="connsiteY30" fmla="*/ 76912 h 897308"/>
              <a:gd name="connsiteX31" fmla="*/ 572568 w 777667"/>
              <a:gd name="connsiteY31" fmla="*/ 170916 h 897308"/>
              <a:gd name="connsiteX32" fmla="*/ 589659 w 777667"/>
              <a:gd name="connsiteY32" fmla="*/ 196553 h 897308"/>
              <a:gd name="connsiteX33" fmla="*/ 615297 w 777667"/>
              <a:gd name="connsiteY33" fmla="*/ 205099 h 897308"/>
              <a:gd name="connsiteX34" fmla="*/ 623843 w 777667"/>
              <a:gd name="connsiteY34" fmla="*/ 239282 h 897308"/>
              <a:gd name="connsiteX35" fmla="*/ 615297 w 777667"/>
              <a:gd name="connsiteY35" fmla="*/ 213645 h 897308"/>
              <a:gd name="connsiteX36" fmla="*/ 632388 w 777667"/>
              <a:gd name="connsiteY36" fmla="*/ 247828 h 897308"/>
              <a:gd name="connsiteX37" fmla="*/ 640934 w 777667"/>
              <a:gd name="connsiteY37" fmla="*/ 273465 h 897308"/>
              <a:gd name="connsiteX38" fmla="*/ 658026 w 777667"/>
              <a:gd name="connsiteY38" fmla="*/ 299103 h 897308"/>
              <a:gd name="connsiteX39" fmla="*/ 683663 w 777667"/>
              <a:gd name="connsiteY39" fmla="*/ 393106 h 897308"/>
              <a:gd name="connsiteX40" fmla="*/ 717846 w 777667"/>
              <a:gd name="connsiteY40" fmla="*/ 444381 h 897308"/>
              <a:gd name="connsiteX41" fmla="*/ 752030 w 777667"/>
              <a:gd name="connsiteY41" fmla="*/ 521293 h 897308"/>
              <a:gd name="connsiteX42" fmla="*/ 760575 w 777667"/>
              <a:gd name="connsiteY42" fmla="*/ 581114 h 897308"/>
              <a:gd name="connsiteX43" fmla="*/ 769121 w 777667"/>
              <a:gd name="connsiteY43" fmla="*/ 606751 h 897308"/>
              <a:gd name="connsiteX44" fmla="*/ 777667 w 777667"/>
              <a:gd name="connsiteY44" fmla="*/ 658026 h 897308"/>
              <a:gd name="connsiteX45" fmla="*/ 769121 w 777667"/>
              <a:gd name="connsiteY45" fmla="*/ 743484 h 897308"/>
              <a:gd name="connsiteX46" fmla="*/ 683663 w 777667"/>
              <a:gd name="connsiteY46" fmla="*/ 828942 h 897308"/>
              <a:gd name="connsiteX47" fmla="*/ 632388 w 777667"/>
              <a:gd name="connsiteY47" fmla="*/ 854579 h 897308"/>
              <a:gd name="connsiteX48" fmla="*/ 606751 w 777667"/>
              <a:gd name="connsiteY48" fmla="*/ 880217 h 897308"/>
              <a:gd name="connsiteX49" fmla="*/ 555476 w 777667"/>
              <a:gd name="connsiteY49" fmla="*/ 897308 h 89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7667" h="897308">
                <a:moveTo>
                  <a:pt x="418744" y="880217"/>
                </a:moveTo>
                <a:cubicBezTo>
                  <a:pt x="349694" y="868708"/>
                  <a:pt x="383912" y="877151"/>
                  <a:pt x="316194" y="854579"/>
                </a:cubicBezTo>
                <a:lnTo>
                  <a:pt x="290557" y="846034"/>
                </a:lnTo>
                <a:lnTo>
                  <a:pt x="239282" y="811850"/>
                </a:lnTo>
                <a:cubicBezTo>
                  <a:pt x="230736" y="806153"/>
                  <a:pt x="222831" y="799352"/>
                  <a:pt x="213645" y="794759"/>
                </a:cubicBezTo>
                <a:lnTo>
                  <a:pt x="179461" y="777667"/>
                </a:lnTo>
                <a:cubicBezTo>
                  <a:pt x="168067" y="760575"/>
                  <a:pt x="162370" y="737786"/>
                  <a:pt x="145278" y="726392"/>
                </a:cubicBezTo>
                <a:cubicBezTo>
                  <a:pt x="109585" y="702597"/>
                  <a:pt x="126903" y="716563"/>
                  <a:pt x="94003" y="683663"/>
                </a:cubicBezTo>
                <a:cubicBezTo>
                  <a:pt x="88306" y="672269"/>
                  <a:pt x="84317" y="659846"/>
                  <a:pt x="76912" y="649480"/>
                </a:cubicBezTo>
                <a:cubicBezTo>
                  <a:pt x="69887" y="639646"/>
                  <a:pt x="57143" y="634408"/>
                  <a:pt x="51274" y="623843"/>
                </a:cubicBezTo>
                <a:cubicBezTo>
                  <a:pt x="42525" y="608094"/>
                  <a:pt x="39880" y="589660"/>
                  <a:pt x="34183" y="572568"/>
                </a:cubicBezTo>
                <a:lnTo>
                  <a:pt x="25637" y="546931"/>
                </a:lnTo>
                <a:lnTo>
                  <a:pt x="8545" y="495656"/>
                </a:lnTo>
                <a:lnTo>
                  <a:pt x="0" y="470019"/>
                </a:lnTo>
                <a:cubicBezTo>
                  <a:pt x="4202" y="377558"/>
                  <a:pt x="-2600" y="318045"/>
                  <a:pt x="17091" y="239282"/>
                </a:cubicBezTo>
                <a:cubicBezTo>
                  <a:pt x="19276" y="230543"/>
                  <a:pt x="22788" y="222191"/>
                  <a:pt x="25637" y="213645"/>
                </a:cubicBezTo>
                <a:cubicBezTo>
                  <a:pt x="28486" y="205099"/>
                  <a:pt x="28556" y="195041"/>
                  <a:pt x="34183" y="188007"/>
                </a:cubicBezTo>
                <a:cubicBezTo>
                  <a:pt x="40599" y="179987"/>
                  <a:pt x="51274" y="176613"/>
                  <a:pt x="59820" y="170916"/>
                </a:cubicBezTo>
                <a:cubicBezTo>
                  <a:pt x="65517" y="153824"/>
                  <a:pt x="65187" y="133320"/>
                  <a:pt x="76912" y="119641"/>
                </a:cubicBezTo>
                <a:cubicBezTo>
                  <a:pt x="84556" y="110723"/>
                  <a:pt x="101323" y="117610"/>
                  <a:pt x="111095" y="111095"/>
                </a:cubicBezTo>
                <a:cubicBezTo>
                  <a:pt x="119641" y="105398"/>
                  <a:pt x="122490" y="94004"/>
                  <a:pt x="128187" y="85458"/>
                </a:cubicBezTo>
                <a:cubicBezTo>
                  <a:pt x="131035" y="76912"/>
                  <a:pt x="131735" y="67315"/>
                  <a:pt x="136732" y="59820"/>
                </a:cubicBezTo>
                <a:cubicBezTo>
                  <a:pt x="156952" y="29490"/>
                  <a:pt x="177972" y="26010"/>
                  <a:pt x="213645" y="17092"/>
                </a:cubicBezTo>
                <a:lnTo>
                  <a:pt x="282011" y="0"/>
                </a:lnTo>
                <a:cubicBezTo>
                  <a:pt x="321891" y="2849"/>
                  <a:pt x="361915" y="4131"/>
                  <a:pt x="401652" y="8546"/>
                </a:cubicBezTo>
                <a:cubicBezTo>
                  <a:pt x="417742" y="10334"/>
                  <a:pt x="445272" y="20237"/>
                  <a:pt x="461473" y="25637"/>
                </a:cubicBezTo>
                <a:cubicBezTo>
                  <a:pt x="525831" y="68544"/>
                  <a:pt x="444041" y="18167"/>
                  <a:pt x="521293" y="51275"/>
                </a:cubicBezTo>
                <a:cubicBezTo>
                  <a:pt x="530733" y="55321"/>
                  <a:pt x="538013" y="63270"/>
                  <a:pt x="546930" y="68366"/>
                </a:cubicBezTo>
                <a:cubicBezTo>
                  <a:pt x="557991" y="74687"/>
                  <a:pt x="569404" y="80440"/>
                  <a:pt x="581114" y="85458"/>
                </a:cubicBezTo>
                <a:cubicBezTo>
                  <a:pt x="589394" y="89006"/>
                  <a:pt x="613121" y="100374"/>
                  <a:pt x="606751" y="94004"/>
                </a:cubicBezTo>
                <a:cubicBezTo>
                  <a:pt x="597743" y="84996"/>
                  <a:pt x="583962" y="82609"/>
                  <a:pt x="572568" y="76912"/>
                </a:cubicBezTo>
                <a:cubicBezTo>
                  <a:pt x="565470" y="119499"/>
                  <a:pt x="557408" y="130489"/>
                  <a:pt x="572568" y="170916"/>
                </a:cubicBezTo>
                <a:cubicBezTo>
                  <a:pt x="576174" y="180533"/>
                  <a:pt x="581639" y="190137"/>
                  <a:pt x="589659" y="196553"/>
                </a:cubicBezTo>
                <a:cubicBezTo>
                  <a:pt x="596693" y="202180"/>
                  <a:pt x="606751" y="202250"/>
                  <a:pt x="615297" y="205099"/>
                </a:cubicBezTo>
                <a:cubicBezTo>
                  <a:pt x="618146" y="216493"/>
                  <a:pt x="623843" y="227537"/>
                  <a:pt x="623843" y="239282"/>
                </a:cubicBezTo>
                <a:cubicBezTo>
                  <a:pt x="623843" y="248290"/>
                  <a:pt x="611269" y="205588"/>
                  <a:pt x="615297" y="213645"/>
                </a:cubicBezTo>
                <a:cubicBezTo>
                  <a:pt x="620994" y="225039"/>
                  <a:pt x="627370" y="236119"/>
                  <a:pt x="632388" y="247828"/>
                </a:cubicBezTo>
                <a:cubicBezTo>
                  <a:pt x="635936" y="256108"/>
                  <a:pt x="636905" y="265408"/>
                  <a:pt x="640934" y="273465"/>
                </a:cubicBezTo>
                <a:cubicBezTo>
                  <a:pt x="645527" y="282652"/>
                  <a:pt x="652329" y="290557"/>
                  <a:pt x="658026" y="299103"/>
                </a:cubicBezTo>
                <a:cubicBezTo>
                  <a:pt x="662612" y="322034"/>
                  <a:pt x="671273" y="374520"/>
                  <a:pt x="683663" y="393106"/>
                </a:cubicBezTo>
                <a:cubicBezTo>
                  <a:pt x="695057" y="410198"/>
                  <a:pt x="711350" y="424894"/>
                  <a:pt x="717846" y="444381"/>
                </a:cubicBezTo>
                <a:cubicBezTo>
                  <a:pt x="738186" y="505400"/>
                  <a:pt x="724944" y="480666"/>
                  <a:pt x="752030" y="521293"/>
                </a:cubicBezTo>
                <a:cubicBezTo>
                  <a:pt x="754878" y="541233"/>
                  <a:pt x="756625" y="561362"/>
                  <a:pt x="760575" y="581114"/>
                </a:cubicBezTo>
                <a:cubicBezTo>
                  <a:pt x="762342" y="589947"/>
                  <a:pt x="767167" y="597958"/>
                  <a:pt x="769121" y="606751"/>
                </a:cubicBezTo>
                <a:cubicBezTo>
                  <a:pt x="772880" y="623666"/>
                  <a:pt x="774818" y="640934"/>
                  <a:pt x="777667" y="658026"/>
                </a:cubicBezTo>
                <a:cubicBezTo>
                  <a:pt x="774818" y="686512"/>
                  <a:pt x="777660" y="716159"/>
                  <a:pt x="769121" y="743484"/>
                </a:cubicBezTo>
                <a:cubicBezTo>
                  <a:pt x="754128" y="791462"/>
                  <a:pt x="721445" y="803754"/>
                  <a:pt x="683663" y="828942"/>
                </a:cubicBezTo>
                <a:cubicBezTo>
                  <a:pt x="650529" y="851032"/>
                  <a:pt x="667772" y="842786"/>
                  <a:pt x="632388" y="854579"/>
                </a:cubicBezTo>
                <a:cubicBezTo>
                  <a:pt x="623842" y="863125"/>
                  <a:pt x="617316" y="874348"/>
                  <a:pt x="606751" y="880217"/>
                </a:cubicBezTo>
                <a:cubicBezTo>
                  <a:pt x="591002" y="888966"/>
                  <a:pt x="555476" y="897308"/>
                  <a:pt x="555476" y="897308"/>
                </a:cubicBezTo>
              </a:path>
            </a:pathLst>
          </a:custGeom>
          <a:ln w="28575">
            <a:solidFill>
              <a:srgbClr val="FF000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cxnSp>
        <p:nvCxnSpPr>
          <p:cNvPr id="11" name="Straight Arrow Connector 10"/>
          <p:cNvCxnSpPr/>
          <p:nvPr/>
        </p:nvCxnSpPr>
        <p:spPr>
          <a:xfrm>
            <a:off x="5656715" y="4229675"/>
            <a:ext cx="1066800" cy="1974791"/>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2" name="Rectangle 11"/>
          <p:cNvSpPr/>
          <p:nvPr/>
        </p:nvSpPr>
        <p:spPr>
          <a:xfrm>
            <a:off x="6324600" y="6349998"/>
            <a:ext cx="1693092"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fa-IR" b="1" dirty="0">
                <a:cs typeface="B Lotus" panose="00000400000000000000" pitchFamily="2" charset="-78"/>
              </a:rPr>
              <a:t>تداخل سواره و پیاده</a:t>
            </a:r>
          </a:p>
        </p:txBody>
      </p:sp>
    </p:spTree>
    <p:extLst>
      <p:ext uri="{BB962C8B-B14F-4D97-AF65-F5344CB8AC3E}">
        <p14:creationId xmlns:p14="http://schemas.microsoft.com/office/powerpoint/2010/main" val="22896921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6172200" cy="4864291"/>
          </a:xfrm>
        </p:spPr>
        <p:txBody>
          <a:bodyPr/>
          <a:lstStyle/>
          <a:p>
            <a:pPr marL="109728" indent="0" algn="r">
              <a:buNone/>
            </a:pPr>
            <a:r>
              <a:rPr lang="fa-IR" sz="13800" dirty="0" smtClean="0">
                <a:cs typeface="B Titr" pitchFamily="2" charset="-78"/>
              </a:rPr>
              <a:t>پایان</a:t>
            </a:r>
            <a:endParaRPr lang="en-US" dirty="0">
              <a:cs typeface="B Titr" pitchFamily="2" charset="-78"/>
            </a:endParaRPr>
          </a:p>
        </p:txBody>
      </p:sp>
    </p:spTree>
    <p:extLst>
      <p:ext uri="{BB962C8B-B14F-4D97-AF65-F5344CB8AC3E}">
        <p14:creationId xmlns:p14="http://schemas.microsoft.com/office/powerpoint/2010/main" val="173339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normAutofit fontScale="90000"/>
          </a:bodyPr>
          <a:lstStyle/>
          <a:p>
            <a:pPr algn="ctr"/>
            <a:r>
              <a:rPr lang="fa-IR" dirty="0">
                <a:solidFill>
                  <a:srgbClr val="C00000"/>
                </a:solidFill>
                <a:effectLst/>
              </a:rPr>
              <a:t>مفهوم محدوده پیاده (پیاده راه)</a:t>
            </a:r>
            <a:r>
              <a:rPr lang="fa-IR" dirty="0">
                <a:effectLst/>
              </a:rPr>
              <a:t/>
            </a:r>
            <a:br>
              <a:rPr lang="fa-IR" dirty="0">
                <a:effectLst/>
              </a:rPr>
            </a:br>
            <a:endParaRPr lang="en-US" dirty="0"/>
          </a:p>
        </p:txBody>
      </p:sp>
      <p:sp>
        <p:nvSpPr>
          <p:cNvPr id="2" name="Content Placeholder 1"/>
          <p:cNvSpPr>
            <a:spLocks noGrp="1"/>
          </p:cNvSpPr>
          <p:nvPr>
            <p:ph idx="1"/>
          </p:nvPr>
        </p:nvSpPr>
        <p:spPr>
          <a:xfrm>
            <a:off x="457200" y="990600"/>
            <a:ext cx="8229600" cy="4525963"/>
          </a:xfrm>
        </p:spPr>
        <p:txBody>
          <a:bodyPr/>
          <a:lstStyle/>
          <a:p>
            <a:pPr marL="109728" indent="0" algn="r">
              <a:buNone/>
            </a:pPr>
            <a:r>
              <a:rPr lang="fa-IR" dirty="0"/>
              <a:t>محدوده‌هاي پياده قسمتي از فضاهاي شهري هستند كه به دلايل ويژه عمدتا به خاطر دارا بودن برخي پتانسيل‌هاي خاص و در تمام يا بخشي از ساعات شبانه روز كاملا بر روي حركت سواره بسته شده و بطور كامل به حركت عابران‌پياده اختصاص مي‌يابند</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43200"/>
            <a:ext cx="3048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29000" y="3283109"/>
            <a:ext cx="5334000" cy="2215991"/>
          </a:xfrm>
          <a:prstGeom prst="rect">
            <a:avLst/>
          </a:prstGeom>
        </p:spPr>
        <p:txBody>
          <a:bodyPr wrap="square">
            <a:spAutoFit/>
          </a:bodyPr>
          <a:lstStyle/>
          <a:p>
            <a:pPr algn="r"/>
            <a:r>
              <a:rPr lang="fa-IR" sz="2400" dirty="0"/>
              <a:t>اصل فلسفه وجودی پیاده راه ها نه صرفا عملکرهای فیزیکی و ارتباطی، تثبيت و تقويت برخي كاربريها و مسائل اقتصادی بلکه گسترش ارتباطات و تعاملاتاجتماعی- فرهنگی و ایجاد مقیاس انسانی در عرصه عمومی می باش</a:t>
            </a:r>
            <a:r>
              <a:rPr lang="fa-IR" dirty="0"/>
              <a:t>د.</a:t>
            </a:r>
            <a:br>
              <a:rPr lang="fa-IR" dirty="0"/>
            </a:br>
            <a:endParaRPr lang="en-US" dirty="0"/>
          </a:p>
        </p:txBody>
      </p:sp>
    </p:spTree>
    <p:extLst>
      <p:ext uri="{BB962C8B-B14F-4D97-AF65-F5344CB8AC3E}">
        <p14:creationId xmlns:p14="http://schemas.microsoft.com/office/powerpoint/2010/main" val="1372375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58000" y="990600"/>
            <a:ext cx="1869423" cy="461665"/>
          </a:xfrm>
          <a:prstGeom prst="rect">
            <a:avLst/>
          </a:prstGeom>
        </p:spPr>
        <p:txBody>
          <a:bodyPr wrap="none">
            <a:spAutoFit/>
          </a:bodyPr>
          <a:lstStyle/>
          <a:p>
            <a:r>
              <a:rPr lang="fa-IR" sz="2400" dirty="0">
                <a:solidFill>
                  <a:schemeClr val="bg1"/>
                </a:solidFill>
              </a:rPr>
              <a:t>واژگانی همچون </a:t>
            </a:r>
            <a:endParaRPr lang="en-US" sz="2400" dirty="0">
              <a:solidFill>
                <a:schemeClr val="bg1"/>
              </a:solidFill>
            </a:endParaRPr>
          </a:p>
        </p:txBody>
      </p:sp>
      <p:sp>
        <p:nvSpPr>
          <p:cNvPr id="9" name="Rectangle 8"/>
          <p:cNvSpPr/>
          <p:nvPr/>
        </p:nvSpPr>
        <p:spPr>
          <a:xfrm>
            <a:off x="1371600" y="1452265"/>
            <a:ext cx="8229600" cy="830997"/>
          </a:xfrm>
          <a:prstGeom prst="rect">
            <a:avLst/>
          </a:prstGeom>
        </p:spPr>
        <p:txBody>
          <a:bodyPr wrap="square">
            <a:spAutoFit/>
          </a:bodyPr>
          <a:lstStyle/>
          <a:p>
            <a:r>
              <a:rPr lang="en-US" sz="2400" dirty="0">
                <a:solidFill>
                  <a:schemeClr val="bg1"/>
                </a:solidFill>
              </a:rPr>
              <a:t>Pedestrian zone، Car free zone، Pedestrian Area، </a:t>
            </a:r>
            <a:r>
              <a:rPr lang="en-US" sz="2400" dirty="0" err="1">
                <a:solidFill>
                  <a:schemeClr val="bg1"/>
                </a:solidFill>
              </a:rPr>
              <a:t>Walkable</a:t>
            </a:r>
            <a:r>
              <a:rPr lang="en-US" sz="2400" dirty="0">
                <a:solidFill>
                  <a:schemeClr val="bg1"/>
                </a:solidFill>
              </a:rPr>
              <a:t> Street </a:t>
            </a:r>
          </a:p>
        </p:txBody>
      </p:sp>
      <p:sp>
        <p:nvSpPr>
          <p:cNvPr id="10" name="Rectangle 9"/>
          <p:cNvSpPr/>
          <p:nvPr/>
        </p:nvSpPr>
        <p:spPr>
          <a:xfrm>
            <a:off x="4114800" y="1822460"/>
            <a:ext cx="2452916" cy="461665"/>
          </a:xfrm>
          <a:prstGeom prst="rect">
            <a:avLst/>
          </a:prstGeom>
        </p:spPr>
        <p:txBody>
          <a:bodyPr wrap="none">
            <a:spAutoFit/>
          </a:bodyPr>
          <a:lstStyle/>
          <a:p>
            <a:r>
              <a:rPr lang="en-US" sz="2400" dirty="0">
                <a:solidFill>
                  <a:schemeClr val="bg1"/>
                </a:solidFill>
              </a:rPr>
              <a:t>Pedestrian Mall</a:t>
            </a:r>
          </a:p>
        </p:txBody>
      </p:sp>
      <p:sp>
        <p:nvSpPr>
          <p:cNvPr id="11" name="Rectangle 10"/>
          <p:cNvSpPr/>
          <p:nvPr/>
        </p:nvSpPr>
        <p:spPr>
          <a:xfrm>
            <a:off x="3797084" y="1498431"/>
            <a:ext cx="340158" cy="800219"/>
          </a:xfrm>
          <a:prstGeom prst="rect">
            <a:avLst/>
          </a:prstGeom>
        </p:spPr>
        <p:txBody>
          <a:bodyPr wrap="none">
            <a:spAutoFit/>
          </a:bodyPr>
          <a:lstStyle/>
          <a:p>
            <a:r>
              <a:rPr lang="fa-IR" dirty="0"/>
              <a:t> </a:t>
            </a:r>
            <a:endParaRPr lang="en-US" dirty="0"/>
          </a:p>
          <a:p>
            <a:r>
              <a:rPr lang="fa-IR" sz="2800" dirty="0" smtClean="0">
                <a:solidFill>
                  <a:schemeClr val="bg1"/>
                </a:solidFill>
              </a:rPr>
              <a:t>و</a:t>
            </a:r>
            <a:endParaRPr lang="en-US" sz="2800" dirty="0">
              <a:solidFill>
                <a:schemeClr val="bg1"/>
              </a:solidFill>
            </a:endParaRPr>
          </a:p>
        </p:txBody>
      </p:sp>
      <p:sp>
        <p:nvSpPr>
          <p:cNvPr id="12" name="Rectangle 11"/>
          <p:cNvSpPr/>
          <p:nvPr/>
        </p:nvSpPr>
        <p:spPr>
          <a:xfrm>
            <a:off x="3967163" y="2514600"/>
            <a:ext cx="4953600" cy="523220"/>
          </a:xfrm>
          <a:prstGeom prst="rect">
            <a:avLst/>
          </a:prstGeom>
        </p:spPr>
        <p:txBody>
          <a:bodyPr wrap="none">
            <a:spAutoFit/>
          </a:bodyPr>
          <a:lstStyle/>
          <a:p>
            <a:r>
              <a:rPr lang="fa-IR" sz="2800" dirty="0" smtClean="0">
                <a:solidFill>
                  <a:schemeClr val="bg1"/>
                </a:solidFill>
              </a:rPr>
              <a:t>برای </a:t>
            </a:r>
            <a:r>
              <a:rPr lang="fa-IR" sz="2800" dirty="0">
                <a:solidFill>
                  <a:schemeClr val="bg1"/>
                </a:solidFill>
              </a:rPr>
              <a:t>مفهوم پیاده راه بکار برده می شوند</a:t>
            </a:r>
            <a:endParaRPr lang="en-US" sz="2800" dirty="0">
              <a:solidFill>
                <a:schemeClr val="bg1"/>
              </a:solidFill>
            </a:endParaRPr>
          </a:p>
        </p:txBody>
      </p:sp>
      <p:sp>
        <p:nvSpPr>
          <p:cNvPr id="18" name="Rectangle 17"/>
          <p:cNvSpPr/>
          <p:nvPr/>
        </p:nvSpPr>
        <p:spPr>
          <a:xfrm>
            <a:off x="914401" y="3105835"/>
            <a:ext cx="7813022" cy="954107"/>
          </a:xfrm>
          <a:prstGeom prst="rect">
            <a:avLst/>
          </a:prstGeom>
        </p:spPr>
        <p:txBody>
          <a:bodyPr wrap="square">
            <a:spAutoFit/>
          </a:bodyPr>
          <a:lstStyle/>
          <a:p>
            <a:pPr algn="r"/>
            <a:r>
              <a:rPr lang="fa-IR" sz="2800" dirty="0">
                <a:solidFill>
                  <a:schemeClr val="bg1"/>
                </a:solidFill>
              </a:rPr>
              <a:t>این مناطق ممکن است از همان ابتدا برای تردد عابرین ساخته شده باشند و یا خیابانهایی باشند </a:t>
            </a:r>
            <a:endParaRPr lang="en-US" sz="2800" dirty="0">
              <a:solidFill>
                <a:schemeClr val="bg1"/>
              </a:solidFill>
            </a:endParaRPr>
          </a:p>
        </p:txBody>
      </p:sp>
      <p:sp>
        <p:nvSpPr>
          <p:cNvPr id="20" name="Rectangle 19"/>
          <p:cNvSpPr/>
          <p:nvPr/>
        </p:nvSpPr>
        <p:spPr>
          <a:xfrm>
            <a:off x="591811" y="4191000"/>
            <a:ext cx="8323863" cy="954107"/>
          </a:xfrm>
          <a:prstGeom prst="rect">
            <a:avLst/>
          </a:prstGeom>
        </p:spPr>
        <p:txBody>
          <a:bodyPr wrap="square">
            <a:spAutoFit/>
          </a:bodyPr>
          <a:lstStyle/>
          <a:p>
            <a:pPr algn="r"/>
            <a:r>
              <a:rPr lang="fa-IR" sz="2800" dirty="0">
                <a:solidFill>
                  <a:schemeClr val="bg1"/>
                </a:solidFill>
              </a:rPr>
              <a:t>که تغییر کاربری داده و به پیاده راه تبدیل می شوند. اصطلاح تغییر کاربری منطقه و تبدیل آن به پیاده راه را</a:t>
            </a:r>
            <a:endParaRPr lang="en-US" sz="2800" dirty="0">
              <a:solidFill>
                <a:schemeClr val="bg1"/>
              </a:solidFill>
            </a:endParaRPr>
          </a:p>
        </p:txBody>
      </p:sp>
      <p:sp>
        <p:nvSpPr>
          <p:cNvPr id="21" name="Rectangle 20"/>
          <p:cNvSpPr/>
          <p:nvPr/>
        </p:nvSpPr>
        <p:spPr>
          <a:xfrm>
            <a:off x="1653585" y="4744997"/>
            <a:ext cx="2326278" cy="400110"/>
          </a:xfrm>
          <a:prstGeom prst="rect">
            <a:avLst/>
          </a:prstGeom>
        </p:spPr>
        <p:txBody>
          <a:bodyPr wrap="none">
            <a:spAutoFit/>
          </a:bodyPr>
          <a:lstStyle/>
          <a:p>
            <a:r>
              <a:rPr lang="en-US" sz="2000" dirty="0" err="1">
                <a:solidFill>
                  <a:schemeClr val="accent1">
                    <a:lumMod val="60000"/>
                    <a:lumOff val="40000"/>
                  </a:schemeClr>
                </a:solidFill>
              </a:rPr>
              <a:t>Pedestrianization</a:t>
            </a:r>
            <a:endParaRPr lang="en-US" sz="2000" dirty="0">
              <a:solidFill>
                <a:schemeClr val="accent1">
                  <a:lumMod val="60000"/>
                  <a:lumOff val="40000"/>
                </a:schemeClr>
              </a:solidFill>
            </a:endParaRPr>
          </a:p>
        </p:txBody>
      </p:sp>
      <p:sp>
        <p:nvSpPr>
          <p:cNvPr id="22" name="Rectangle 21"/>
          <p:cNvSpPr/>
          <p:nvPr/>
        </p:nvSpPr>
        <p:spPr>
          <a:xfrm>
            <a:off x="7684247" y="5157488"/>
            <a:ext cx="1231427" cy="523220"/>
          </a:xfrm>
          <a:prstGeom prst="rect">
            <a:avLst/>
          </a:prstGeom>
        </p:spPr>
        <p:txBody>
          <a:bodyPr wrap="none">
            <a:spAutoFit/>
          </a:bodyPr>
          <a:lstStyle/>
          <a:p>
            <a:r>
              <a:rPr lang="fa-IR" sz="2800" dirty="0">
                <a:solidFill>
                  <a:schemeClr val="bg1"/>
                </a:solidFill>
              </a:rPr>
              <a:t>می گویند</a:t>
            </a:r>
            <a:endParaRPr lang="en-US" sz="2800" dirty="0">
              <a:solidFill>
                <a:schemeClr val="bg1"/>
              </a:solidFill>
            </a:endParaRPr>
          </a:p>
        </p:txBody>
      </p:sp>
    </p:spTree>
    <p:extLst>
      <p:ext uri="{BB962C8B-B14F-4D97-AF65-F5344CB8AC3E}">
        <p14:creationId xmlns:p14="http://schemas.microsoft.com/office/powerpoint/2010/main" val="2249148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0600" y="317500"/>
            <a:ext cx="7772400" cy="1066800"/>
          </a:xfrm>
        </p:spPr>
        <p:txBody>
          <a:bodyPr>
            <a:noAutofit/>
          </a:bodyPr>
          <a:lstStyle/>
          <a:p>
            <a:pPr algn="ctr"/>
            <a:r>
              <a:rPr lang="fa-IR" sz="3600" dirty="0">
                <a:solidFill>
                  <a:srgbClr val="C00000"/>
                </a:solidFill>
                <a:effectLst/>
              </a:rPr>
              <a:t>انواع پیاده راه ها به لحاظ محدودیت حرکت سواره</a:t>
            </a:r>
            <a:r>
              <a:rPr lang="fa-IR" sz="3600" dirty="0">
                <a:effectLst/>
              </a:rPr>
              <a:t/>
            </a:r>
            <a:br>
              <a:rPr lang="fa-IR" sz="3600" dirty="0">
                <a:effectLst/>
              </a:rPr>
            </a:br>
            <a:endParaRPr lang="en-US" sz="3600" dirty="0"/>
          </a:p>
        </p:txBody>
      </p:sp>
      <p:sp>
        <p:nvSpPr>
          <p:cNvPr id="6" name="Rectangle 5"/>
          <p:cNvSpPr/>
          <p:nvPr/>
        </p:nvSpPr>
        <p:spPr>
          <a:xfrm>
            <a:off x="609600" y="1828800"/>
            <a:ext cx="8229600" cy="1015663"/>
          </a:xfrm>
          <a:prstGeom prst="rect">
            <a:avLst/>
          </a:prstGeom>
        </p:spPr>
        <p:txBody>
          <a:bodyPr wrap="square">
            <a:spAutoFit/>
          </a:bodyPr>
          <a:lstStyle/>
          <a:p>
            <a:pPr algn="r"/>
            <a:r>
              <a:rPr lang="fa-IR" sz="3200" dirty="0">
                <a:solidFill>
                  <a:srgbClr val="C00000"/>
                </a:solidFill>
              </a:rPr>
              <a:t>ب-</a:t>
            </a:r>
            <a:r>
              <a:rPr lang="fa-IR" sz="2800" dirty="0"/>
              <a:t> پیاده راه هایی که بعضی وسایل نقلیه بسیار کم سرعت اجازه تردد در آنها را دارد</a:t>
            </a:r>
            <a:endParaRPr lang="en-US" sz="2800" dirty="0"/>
          </a:p>
        </p:txBody>
      </p:sp>
      <p:sp>
        <p:nvSpPr>
          <p:cNvPr id="8" name="Rectangle 7"/>
          <p:cNvSpPr/>
          <p:nvPr/>
        </p:nvSpPr>
        <p:spPr>
          <a:xfrm>
            <a:off x="304800" y="1142999"/>
            <a:ext cx="8534400" cy="954107"/>
          </a:xfrm>
          <a:prstGeom prst="rect">
            <a:avLst/>
          </a:prstGeom>
        </p:spPr>
        <p:txBody>
          <a:bodyPr wrap="square">
            <a:spAutoFit/>
          </a:bodyPr>
          <a:lstStyle/>
          <a:p>
            <a:pPr algn="r"/>
            <a:r>
              <a:rPr lang="fa-IR" sz="2800" dirty="0">
                <a:solidFill>
                  <a:srgbClr val="C00000"/>
                </a:solidFill>
              </a:rPr>
              <a:t>الف-</a:t>
            </a:r>
            <a:r>
              <a:rPr lang="fa-IR" sz="2800" dirty="0"/>
              <a:t> پیاده راههایی که هیچ وسیله نقلیه ای اجازه تردد درآنها را ندارد.</a:t>
            </a:r>
            <a:br>
              <a:rPr lang="fa-IR" sz="2800" dirty="0"/>
            </a:br>
            <a:endParaRPr lang="en-US" sz="2800" dirty="0"/>
          </a:p>
        </p:txBody>
      </p:sp>
      <p:sp>
        <p:nvSpPr>
          <p:cNvPr id="9" name="Rectangle 8"/>
          <p:cNvSpPr/>
          <p:nvPr/>
        </p:nvSpPr>
        <p:spPr>
          <a:xfrm>
            <a:off x="533400" y="2971800"/>
            <a:ext cx="8305800" cy="1446550"/>
          </a:xfrm>
          <a:prstGeom prst="rect">
            <a:avLst/>
          </a:prstGeom>
        </p:spPr>
        <p:txBody>
          <a:bodyPr wrap="square">
            <a:spAutoFit/>
          </a:bodyPr>
          <a:lstStyle/>
          <a:p>
            <a:pPr algn="r"/>
            <a:r>
              <a:rPr lang="fa-IR" sz="3200" dirty="0">
                <a:solidFill>
                  <a:srgbClr val="C00000"/>
                </a:solidFill>
              </a:rPr>
              <a:t>ج-</a:t>
            </a:r>
            <a:r>
              <a:rPr lang="fa-IR" sz="2800" dirty="0"/>
              <a:t> پیاده راه هایی که در ساعات خاصی از روز ( معمولا عصرها) و یا روزهای خاصی ازهفته یا سال مانع ورود وسایل نقلیه می شوند.</a:t>
            </a:r>
            <a:br>
              <a:rPr lang="fa-IR" sz="2800" dirty="0"/>
            </a:br>
            <a:endParaRPr lang="en-US" sz="2800" dirty="0"/>
          </a:p>
        </p:txBody>
      </p:sp>
    </p:spTree>
    <p:extLst>
      <p:ext uri="{BB962C8B-B14F-4D97-AF65-F5344CB8AC3E}">
        <p14:creationId xmlns:p14="http://schemas.microsoft.com/office/powerpoint/2010/main" val="35591271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391</TotalTime>
  <Words>1761</Words>
  <Application>Microsoft Office PowerPoint</Application>
  <PresentationFormat>On-screen Show (4:3)</PresentationFormat>
  <Paragraphs>196</Paragraphs>
  <Slides>61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AMGDT</vt:lpstr>
      <vt:lpstr>Arial</vt:lpstr>
      <vt:lpstr>B Compset</vt:lpstr>
      <vt:lpstr>B Lotus</vt:lpstr>
      <vt:lpstr>B Titr</vt:lpstr>
      <vt:lpstr>Calibri</vt:lpstr>
      <vt:lpstr>Calibri Light</vt:lpstr>
      <vt:lpstr>Times New Roman</vt:lpstr>
      <vt:lpstr>Office Theme</vt:lpstr>
      <vt:lpstr>PowerPoint Presentation</vt:lpstr>
      <vt:lpstr>PowerPoint Presentation</vt:lpstr>
      <vt:lpstr>PowerPoint Presentation</vt:lpstr>
      <vt:lpstr>PowerPoint Presentation</vt:lpstr>
      <vt:lpstr>1_1 مبانی نظری طرح</vt:lpstr>
      <vt:lpstr>PowerPoint Presentation</vt:lpstr>
      <vt:lpstr>مفهوم محدوده پیاده (پیاده راه) </vt:lpstr>
      <vt:lpstr>PowerPoint Presentation</vt:lpstr>
      <vt:lpstr>انواع پیاده راه ها به لحاظ محدودیت حرکت سواره </vt:lpstr>
      <vt:lpstr>PowerPoint Presentation</vt:lpstr>
      <vt:lpstr>پیاده راه هایی که بعضی وسایل نقلیه بسیار کم سرعت اجازه تردد در آنها را دارد</vt:lpstr>
      <vt:lpstr>پیاده راه هایی که در ساعات خاصی از روز ( معمولا عصرها) و یا روزهای خاصی ازهفته یا سال مانع ورود وسایل نقلیه می شوند. </vt:lpstr>
      <vt:lpstr>تجهيزات محدوه‌هاي پياده </vt:lpstr>
      <vt:lpstr>1_3 چشم اندازاولیه</vt:lpstr>
      <vt:lpstr>1_4 اهداف کلان</vt:lpstr>
      <vt:lpstr>1_5 حوزه فراگیر و حوزه مداخله</vt:lpstr>
      <vt:lpstr>حوزه های فراگیر</vt:lpstr>
      <vt:lpstr>کاخ گلستان</vt:lpstr>
      <vt:lpstr>PowerPoint Presentation</vt:lpstr>
      <vt:lpstr>کاربری ها</vt:lpstr>
      <vt:lpstr>سازمان بصری2-3</vt:lpstr>
      <vt:lpstr>PowerPoint Presentation</vt:lpstr>
      <vt:lpstr>گره فعالیتی</vt:lpstr>
      <vt:lpstr>PowerPoint Presentation</vt:lpstr>
      <vt:lpstr>نشانه</vt:lpstr>
      <vt:lpstr>بانک ملی </vt:lpstr>
      <vt:lpstr>خط اسمان یکنواخت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اجزای کالبدی تشکیل دهنده فضای شهری</vt:lpstr>
      <vt:lpstr>آب نماها </vt:lpstr>
      <vt:lpstr>PowerPoint Presentation</vt:lpstr>
      <vt:lpstr>PowerPoint Presentation</vt:lpstr>
      <vt:lpstr>پوشش گیاهی </vt:lpstr>
      <vt:lpstr>2-6 گونه شناسی نما</vt:lpstr>
      <vt:lpstr>PowerPoint Presentation</vt:lpstr>
      <vt:lpstr>PowerPoint Presentation</vt:lpstr>
      <vt:lpstr>PowerPoint Presentation</vt:lpstr>
      <vt:lpstr>PowerPoint Presentation</vt:lpstr>
      <vt:lpstr>ایستگاه های دوچرخه</vt:lpstr>
      <vt:lpstr>PowerPoint Presentation</vt:lpstr>
      <vt:lpstr>PowerPoint Presentation</vt:lpstr>
      <vt:lpstr>PowerPoint Presentation</vt:lpstr>
      <vt:lpstr>Activity map</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PARAND</dc:creator>
  <cp:lastModifiedBy>Masoud</cp:lastModifiedBy>
  <cp:revision>47</cp:revision>
  <dcterms:created xsi:type="dcterms:W3CDTF">2011-06-07T10:33:20Z</dcterms:created>
  <dcterms:modified xsi:type="dcterms:W3CDTF">2017-01-18T14:02:03Z</dcterms:modified>
</cp:coreProperties>
</file>