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27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howGuides="1">
      <p:cViewPr varScale="1">
        <p:scale>
          <a:sx n="70" d="100"/>
          <a:sy n="70" d="100"/>
        </p:scale>
        <p:origin x="1410" y="72"/>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82E98-2450-4E99-88F5-15A6068AF1BF}" type="datetimeFigureOut">
              <a:rPr lang="en-US" smtClean="0"/>
              <a:t>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78CCF-7746-4EB0-8594-FF1B0D30E301}" type="slidenum">
              <a:rPr lang="en-US" smtClean="0"/>
              <a:t>‹#›</a:t>
            </a:fld>
            <a:endParaRPr lang="en-US"/>
          </a:p>
        </p:txBody>
      </p:sp>
    </p:spTree>
    <p:extLst>
      <p:ext uri="{BB962C8B-B14F-4D97-AF65-F5344CB8AC3E}">
        <p14:creationId xmlns:p14="http://schemas.microsoft.com/office/powerpoint/2010/main" val="148166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C78CCF-7746-4EB0-8594-FF1B0D30E301}" type="slidenum">
              <a:rPr lang="en-US" smtClean="0"/>
              <a:t>5</a:t>
            </a:fld>
            <a:endParaRPr lang="en-US"/>
          </a:p>
        </p:txBody>
      </p:sp>
    </p:spTree>
    <p:extLst>
      <p:ext uri="{BB962C8B-B14F-4D97-AF65-F5344CB8AC3E}">
        <p14:creationId xmlns:p14="http://schemas.microsoft.com/office/powerpoint/2010/main" val="191749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0" y="2286000"/>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152400"/>
            <a:ext cx="8686800" cy="1470025"/>
          </a:xfrm>
        </p:spPr>
        <p:txBody>
          <a:bodyPr/>
          <a:lstStyle>
            <a:lvl1pPr algn="ct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4038600" y="3429000"/>
            <a:ext cx="4876800" cy="2209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454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341359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Vertical Title 1"/>
          <p:cNvSpPr>
            <a:spLocks noGrp="1"/>
          </p:cNvSpPr>
          <p:nvPr>
            <p:ph type="title" orient="vert"/>
          </p:nvPr>
        </p:nvSpPr>
        <p:spPr>
          <a:xfrm>
            <a:off x="6858000" y="97716"/>
            <a:ext cx="2057400" cy="6150684"/>
          </a:xfrm>
        </p:spPr>
        <p:txBody>
          <a:bodyPr vert="eaVert"/>
          <a:lstStyle>
            <a:lvl1pPr>
              <a:defRPr>
                <a:solidFill>
                  <a:schemeClr val="tx1"/>
                </a:solidFill>
                <a:effectLst>
                  <a:outerShdw blurRad="50800" dist="38100" dir="2700000" algn="tl" rotWithShape="0">
                    <a:prstClr val="black">
                      <a:alpha val="40000"/>
                    </a:prstClr>
                  </a:outerShdw>
                  <a:reflection blurRad="6350" stA="25000" endPos="45500" dir="5400000" sy="-100000" algn="bl" rotWithShape="0"/>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97716"/>
            <a:ext cx="5486400" cy="61506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10713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8C186-A52E-4EF0-BCE2-F037F35B13E2}"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2312737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9987"/>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8C186-A52E-4EF0-BCE2-F037F35B13E2}"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22948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264"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66360" y="1722437"/>
            <a:ext cx="3749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8C186-A52E-4EF0-BCE2-F037F35B13E2}"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355759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722792"/>
            <a:ext cx="37353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2" y="2362554"/>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1" y="1722792"/>
            <a:ext cx="3733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1" y="2362554"/>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8C186-A52E-4EF0-BCE2-F037F35B13E2}"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23005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8C186-A52E-4EF0-BCE2-F037F35B13E2}"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10164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C186-A52E-4EF0-BCE2-F037F35B13E2}"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117936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Earth Glass against white,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cstate="print"/>
          <a:srcRect t="4839" b="8065"/>
          <a:stretch/>
        </p:blipFill>
        <p:spPr>
          <a:xfrm>
            <a:off x="0" y="5486400"/>
            <a:ext cx="2362200" cy="1371600"/>
          </a:xfrm>
          <a:prstGeom prst="rect">
            <a:avLst/>
          </a:prstGeom>
        </p:spPr>
      </p:pic>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294"/>
          <a:stretch/>
        </p:blipFill>
        <p:spPr>
          <a:xfrm>
            <a:off x="0" y="5163671"/>
            <a:ext cx="9144000" cy="1694328"/>
          </a:xfrm>
          <a:prstGeom prst="rect">
            <a:avLst/>
          </a:prstGeom>
        </p:spPr>
      </p:pic>
      <p:sp>
        <p:nvSpPr>
          <p:cNvPr id="2" name="Title 1"/>
          <p:cNvSpPr>
            <a:spLocks noGrp="1"/>
          </p:cNvSpPr>
          <p:nvPr>
            <p:ph type="title"/>
          </p:nvPr>
        </p:nvSpPr>
        <p:spPr>
          <a:xfrm>
            <a:off x="1295400" y="152400"/>
            <a:ext cx="3008313" cy="116205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19600" y="152400"/>
            <a:ext cx="4495800" cy="60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314450"/>
            <a:ext cx="3008313" cy="493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2542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8C186-A52E-4EF0-BCE2-F037F35B13E2}"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150D1-F9F4-4BA1-9404-779A35382010}" type="slidenum">
              <a:rPr lang="en-US" smtClean="0"/>
              <a:t>‹#›</a:t>
            </a:fld>
            <a:endParaRPr lang="en-US"/>
          </a:p>
        </p:txBody>
      </p:sp>
    </p:spTree>
    <p:extLst>
      <p:ext uri="{BB962C8B-B14F-4D97-AF65-F5344CB8AC3E}">
        <p14:creationId xmlns:p14="http://schemas.microsoft.com/office/powerpoint/2010/main" val="31905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Earth Glass against white,loop.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cstate="print"/>
          <a:srcRect t="4839" b="8065"/>
          <a:stretch/>
        </p:blipFill>
        <p:spPr>
          <a:xfrm>
            <a:off x="0" y="5486400"/>
            <a:ext cx="2362200" cy="137160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54684"/>
            <a:ext cx="8686800" cy="105604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676400"/>
            <a:ext cx="7620000"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C186-A52E-4EF0-BCE2-F037F35B13E2}"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150D1-F9F4-4BA1-9404-779A35382010}" type="slidenum">
              <a:rPr lang="en-US" smtClean="0"/>
              <a:t>‹#›</a:t>
            </a:fld>
            <a:endParaRPr lang="en-US"/>
          </a:p>
        </p:txBody>
      </p:sp>
    </p:spTree>
    <p:extLst>
      <p:ext uri="{BB962C8B-B14F-4D97-AF65-F5344CB8AC3E}">
        <p14:creationId xmlns:p14="http://schemas.microsoft.com/office/powerpoint/2010/main" val="253306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cTn>
                <p:tgtEl>
                  <p:spTgt spid="7"/>
                </p:tgtEl>
              </p:cMediaNode>
            </p:video>
          </p:childTnLst>
        </p:cTn>
      </p:par>
    </p:tnLst>
  </p:timing>
  <p:txStyles>
    <p:titleStyle>
      <a:lvl1pPr algn="l" defTabSz="914400" rtl="1" eaLnBrk="1" latinLnBrk="0" hangingPunct="1">
        <a:spcBef>
          <a:spcPct val="0"/>
        </a:spcBef>
        <a:buNone/>
        <a:defRPr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0"/>
            <a:ext cx="7620000" cy="4572000"/>
          </a:xfrm>
        </p:spPr>
        <p:txBody>
          <a:bodyPr>
            <a:noAutofit/>
          </a:bodyPr>
          <a:lstStyle/>
          <a:p>
            <a:pPr algn="ctr"/>
            <a:r>
              <a:rPr lang="fa-IR" sz="11500" b="1" dirty="0" smtClean="0">
                <a:latin typeface="IranNastaliq" panose="02020505000000020003" pitchFamily="18" charset="0"/>
                <a:cs typeface="B Badkonak" panose="00000400000000000000" pitchFamily="2" charset="-78"/>
              </a:rPr>
              <a:t>بسم الله الرحمن الرحیم</a:t>
            </a:r>
            <a:endParaRPr lang="fa-IR" sz="11500" b="1" dirty="0">
              <a:latin typeface="IranNastaliq" panose="02020505000000020003" pitchFamily="18" charset="0"/>
              <a:cs typeface="B Badkonak" panose="00000400000000000000" pitchFamily="2" charset="-78"/>
            </a:endParaRPr>
          </a:p>
        </p:txBody>
      </p:sp>
    </p:spTree>
    <p:extLst>
      <p:ext uri="{BB962C8B-B14F-4D97-AF65-F5344CB8AC3E}">
        <p14:creationId xmlns:p14="http://schemas.microsoft.com/office/powerpoint/2010/main" val="212860246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IPT.Titr" panose="00000700000000000000" pitchFamily="2" charset="2"/>
              </a:rPr>
              <a:t>تطبیق مسکن با اقلیم</a:t>
            </a:r>
          </a:p>
        </p:txBody>
      </p:sp>
      <p:sp>
        <p:nvSpPr>
          <p:cNvPr id="3" name="Content Placeholder 2"/>
          <p:cNvSpPr>
            <a:spLocks noGrp="1"/>
          </p:cNvSpPr>
          <p:nvPr>
            <p:ph idx="1"/>
          </p:nvPr>
        </p:nvSpPr>
        <p:spPr>
          <a:xfrm>
            <a:off x="1295400" y="1676400"/>
            <a:ext cx="7620000" cy="4953000"/>
          </a:xfrm>
        </p:spPr>
        <p:txBody>
          <a:bodyPr>
            <a:normAutofit fontScale="85000" lnSpcReduction="10000"/>
          </a:bodyPr>
          <a:lstStyle/>
          <a:p>
            <a:pPr algn="just">
              <a:lnSpc>
                <a:spcPct val="160000"/>
              </a:lnSpc>
            </a:pPr>
            <a:r>
              <a:rPr lang="fa-IR" sz="1900" b="1" dirty="0">
                <a:cs typeface="B Zar" panose="00000400000000000000" pitchFamily="2" charset="-78"/>
              </a:rPr>
              <a:t>از نمو نه های بسیار خوب ساختمان مسکونی که به طور کامل با اقلیم منطقه هماهنگی دارد واز پی تا ستیغ بام از مصالح گیاهی ومحلی بنا شده را می توان در جلگه ای وسیع به نام( بیه پیش) در شرق رودخانه سفیدرود ملاحظه نمود. در روستاهای اطراف شهرها لنگرود، لاهیجان، آستانه اشرفیه و چمخاله ،این نوع ساختمان از عمدهترین انواع خانه های روستاییان محسوب می </a:t>
            </a:r>
            <a:r>
              <a:rPr lang="fa-IR" sz="1900" b="1" dirty="0" err="1">
                <a:cs typeface="B Zar" panose="00000400000000000000" pitchFamily="2" charset="-78"/>
              </a:rPr>
              <a:t>شود.این</a:t>
            </a:r>
            <a:r>
              <a:rPr lang="fa-IR" sz="1900" b="1" dirty="0">
                <a:cs typeface="B Zar" panose="00000400000000000000" pitchFamily="2" charset="-78"/>
              </a:rPr>
              <a:t> ابنیه که از نوع گالی پوش خانه با دیوار </a:t>
            </a:r>
            <a:r>
              <a:rPr lang="fa-IR" sz="1900" b="1" dirty="0" err="1">
                <a:cs typeface="B Zar" panose="00000400000000000000" pitchFamily="2" charset="-78"/>
              </a:rPr>
              <a:t>نفار</a:t>
            </a:r>
            <a:r>
              <a:rPr lang="fa-IR" sz="1900" b="1" dirty="0">
                <a:cs typeface="B Zar" panose="00000400000000000000" pitchFamily="2" charset="-78"/>
              </a:rPr>
              <a:t> هستند، بهترین نمونه خود </a:t>
            </a:r>
            <a:r>
              <a:rPr lang="fa-IR" sz="1900" b="1" dirty="0" err="1">
                <a:cs typeface="B Zar" panose="00000400000000000000" pitchFamily="2" charset="-78"/>
              </a:rPr>
              <a:t>کفایی</a:t>
            </a:r>
            <a:r>
              <a:rPr lang="fa-IR" sz="1900" b="1" dirty="0">
                <a:cs typeface="B Zar" panose="00000400000000000000" pitchFamily="2" charset="-78"/>
              </a:rPr>
              <a:t> از نظر تامین مصالح ،مهارت </a:t>
            </a:r>
            <a:r>
              <a:rPr lang="fa-IR" sz="1900" b="1" dirty="0" err="1">
                <a:cs typeface="B Zar" panose="00000400000000000000" pitchFamily="2" charset="-78"/>
              </a:rPr>
              <a:t>وفن</a:t>
            </a:r>
            <a:r>
              <a:rPr lang="fa-IR" sz="1900" b="1" dirty="0">
                <a:cs typeface="B Zar" panose="00000400000000000000" pitchFamily="2" charset="-78"/>
              </a:rPr>
              <a:t> اجراء </a:t>
            </a:r>
            <a:r>
              <a:rPr lang="fa-IR" sz="1900" b="1" dirty="0" err="1">
                <a:cs typeface="B Zar" panose="00000400000000000000" pitchFamily="2" charset="-78"/>
              </a:rPr>
              <a:t>وهمچنین</a:t>
            </a:r>
            <a:r>
              <a:rPr lang="fa-IR" sz="1900" b="1" dirty="0">
                <a:cs typeface="B Zar" panose="00000400000000000000" pitchFamily="2" charset="-78"/>
              </a:rPr>
              <a:t> بهترین نمونه یک ساختمان سنتی برای منطقه بارانی </a:t>
            </a:r>
            <a:r>
              <a:rPr lang="fa-IR" sz="1900" b="1" dirty="0" err="1">
                <a:cs typeface="B Zar" panose="00000400000000000000" pitchFamily="2" charset="-78"/>
              </a:rPr>
              <a:t>ومرطوب</a:t>
            </a:r>
            <a:r>
              <a:rPr lang="fa-IR" sz="1900" b="1" dirty="0">
                <a:cs typeface="B Zar" panose="00000400000000000000" pitchFamily="2" charset="-78"/>
              </a:rPr>
              <a:t> می باشند</a:t>
            </a:r>
            <a:r>
              <a:rPr lang="fa-IR" sz="1900" b="1" dirty="0" smtClean="0">
                <a:cs typeface="B Zar" panose="00000400000000000000" pitchFamily="2" charset="-78"/>
              </a:rPr>
              <a:t>.</a:t>
            </a:r>
            <a:endParaRPr lang="fa-IR" sz="1900" b="1" dirty="0">
              <a:cs typeface="B Zar" panose="00000400000000000000" pitchFamily="2" charset="-78"/>
            </a:endParaRPr>
          </a:p>
          <a:p>
            <a:pPr algn="just">
              <a:lnSpc>
                <a:spcPct val="160000"/>
              </a:lnSpc>
            </a:pPr>
            <a:r>
              <a:rPr lang="fa-IR" sz="1900" b="1" dirty="0">
                <a:cs typeface="B Zar" panose="00000400000000000000" pitchFamily="2" charset="-78"/>
              </a:rPr>
              <a:t>اجرای این ساختمان ها نسبتاً ساده است </a:t>
            </a:r>
            <a:r>
              <a:rPr lang="fa-IR" sz="1900" b="1" dirty="0" err="1">
                <a:cs typeface="B Zar" panose="00000400000000000000" pitchFamily="2" charset="-78"/>
              </a:rPr>
              <a:t>وبه</a:t>
            </a:r>
            <a:r>
              <a:rPr lang="fa-IR" sz="1900" b="1" dirty="0">
                <a:cs typeface="B Zar" panose="00000400000000000000" pitchFamily="2" charset="-78"/>
              </a:rPr>
              <a:t> هیچگونه ابزار ویا تکنولوژی پیشرفته ای احتیاج </a:t>
            </a:r>
            <a:r>
              <a:rPr lang="fa-IR" sz="1900" b="1" dirty="0" err="1">
                <a:cs typeface="B Zar" panose="00000400000000000000" pitchFamily="2" charset="-78"/>
              </a:rPr>
              <a:t>ندارند.مصالح</a:t>
            </a:r>
            <a:r>
              <a:rPr lang="fa-IR" sz="1900" b="1" dirty="0">
                <a:cs typeface="B Zar" panose="00000400000000000000" pitchFamily="2" charset="-78"/>
              </a:rPr>
              <a:t> نیز گیاهی </a:t>
            </a:r>
            <a:r>
              <a:rPr lang="fa-IR" sz="1900" b="1" dirty="0" err="1">
                <a:cs typeface="B Zar" panose="00000400000000000000" pitchFamily="2" charset="-78"/>
              </a:rPr>
              <a:t>وخاک</a:t>
            </a:r>
            <a:r>
              <a:rPr lang="fa-IR" sz="1900" b="1" dirty="0">
                <a:cs typeface="B Zar" panose="00000400000000000000" pitchFamily="2" charset="-78"/>
              </a:rPr>
              <a:t> </a:t>
            </a:r>
            <a:r>
              <a:rPr lang="fa-IR" sz="1900" b="1" dirty="0" err="1">
                <a:cs typeface="B Zar" panose="00000400000000000000" pitchFamily="2" charset="-78"/>
              </a:rPr>
              <a:t>وسنگ</a:t>
            </a:r>
            <a:r>
              <a:rPr lang="fa-IR" sz="1900" b="1" dirty="0">
                <a:cs typeface="B Zar" panose="00000400000000000000" pitchFamily="2" charset="-78"/>
              </a:rPr>
              <a:t> است که به وفور در محل یافت می شود</a:t>
            </a:r>
            <a:r>
              <a:rPr lang="fa-IR" sz="1900" b="1" dirty="0" smtClean="0">
                <a:cs typeface="B Zar" panose="00000400000000000000" pitchFamily="2" charset="-78"/>
              </a:rPr>
              <a:t>.</a:t>
            </a:r>
            <a:endParaRPr lang="fa-IR" sz="1900" b="1" dirty="0">
              <a:cs typeface="B Zar" panose="00000400000000000000" pitchFamily="2" charset="-78"/>
            </a:endParaRPr>
          </a:p>
          <a:p>
            <a:pPr algn="just">
              <a:lnSpc>
                <a:spcPct val="160000"/>
              </a:lnSpc>
            </a:pPr>
            <a:r>
              <a:rPr lang="fa-IR" sz="1900" b="1" dirty="0">
                <a:cs typeface="B Zar" panose="00000400000000000000" pitchFamily="2" charset="-78"/>
              </a:rPr>
              <a:t>جهت اجراء ابتدا یک پی یک پارچه شفته آهکی که متشکل از آهک ، خاک رس ،قلوه سنگ </a:t>
            </a:r>
            <a:r>
              <a:rPr lang="fa-IR" sz="1900" b="1" dirty="0" err="1">
                <a:cs typeface="B Zar" panose="00000400000000000000" pitchFamily="2" charset="-78"/>
              </a:rPr>
              <a:t>وقدری</a:t>
            </a:r>
            <a:r>
              <a:rPr lang="fa-IR" sz="1900" b="1" dirty="0">
                <a:cs typeface="B Zar" panose="00000400000000000000" pitchFamily="2" charset="-78"/>
              </a:rPr>
              <a:t> خاکستر چوب است در زیر کل ساختمان می ریزند ،به نحوی که حدود 80 سانتیمتر از این پی از داخل زمین بیرون باشد. سپس دور تا دور آن قسمتی از پی که بالاتر از سطح زمین است را با ملات گل رس، پوسته دانه برنج (فل) ویا ساقه برنج (کولش ) وخاکستر اندود می کنند</a:t>
            </a:r>
            <a:r>
              <a:rPr lang="fa-IR" sz="1900" b="1" dirty="0" smtClean="0">
                <a:cs typeface="B Zar" panose="00000400000000000000" pitchFamily="2" charset="-78"/>
              </a:rPr>
              <a:t>.</a:t>
            </a:r>
            <a:endParaRPr lang="fa-IR" sz="1900" b="1" dirty="0">
              <a:cs typeface="B Zar" panose="00000400000000000000" pitchFamily="2" charset="-78"/>
            </a:endParaRPr>
          </a:p>
          <a:p>
            <a:endParaRPr lang="fa-IR" sz="1800" dirty="0"/>
          </a:p>
        </p:txBody>
      </p:sp>
    </p:spTree>
    <p:extLst>
      <p:ext uri="{BB962C8B-B14F-4D97-AF65-F5344CB8AC3E}">
        <p14:creationId xmlns:p14="http://schemas.microsoft.com/office/powerpoint/2010/main" val="2288349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latin typeface="IPT.Titr" panose="00000700000000000000" pitchFamily="2" charset="2"/>
              </a:rPr>
              <a:t>تطبیق مسکن با اقلیم</a:t>
            </a:r>
            <a:endParaRPr lang="fa-IR" dirty="0"/>
          </a:p>
        </p:txBody>
      </p:sp>
      <p:sp>
        <p:nvSpPr>
          <p:cNvPr id="3" name="Content Placeholder 2"/>
          <p:cNvSpPr>
            <a:spLocks noGrp="1"/>
          </p:cNvSpPr>
          <p:nvPr>
            <p:ph idx="1"/>
          </p:nvPr>
        </p:nvSpPr>
        <p:spPr>
          <a:xfrm>
            <a:off x="1219200" y="1676400"/>
            <a:ext cx="7696200" cy="5105400"/>
          </a:xfrm>
        </p:spPr>
        <p:txBody>
          <a:bodyPr>
            <a:noAutofit/>
          </a:bodyPr>
          <a:lstStyle/>
          <a:p>
            <a:pPr marL="0" indent="0" algn="just">
              <a:lnSpc>
                <a:spcPct val="150000"/>
              </a:lnSpc>
              <a:buNone/>
            </a:pPr>
            <a:r>
              <a:rPr lang="fa-IR" sz="1800" b="1" dirty="0">
                <a:cs typeface="B Zar" panose="00000400000000000000" pitchFamily="2" charset="-78"/>
              </a:rPr>
              <a:t>در مرحله بعد به فواصل 5/2 متر از هر طرف در روی این </a:t>
            </a:r>
            <a:r>
              <a:rPr lang="fa-IR" sz="1800" b="1" dirty="0" err="1" smtClean="0">
                <a:cs typeface="B Zar" panose="00000400000000000000" pitchFamily="2" charset="-78"/>
              </a:rPr>
              <a:t>پی،شاخه</a:t>
            </a:r>
            <a:r>
              <a:rPr lang="fa-IR" sz="1800" b="1" dirty="0" smtClean="0">
                <a:cs typeface="B Zar" panose="00000400000000000000" pitchFamily="2" charset="-78"/>
              </a:rPr>
              <a:t> </a:t>
            </a:r>
            <a:r>
              <a:rPr lang="fa-IR" sz="1800" b="1" dirty="0">
                <a:cs typeface="B Zar" panose="00000400000000000000" pitchFamily="2" charset="-78"/>
              </a:rPr>
              <a:t>های درخت </a:t>
            </a:r>
            <a:r>
              <a:rPr lang="fa-IR" sz="1800" b="1" dirty="0" smtClean="0">
                <a:cs typeface="B Zar" panose="00000400000000000000" pitchFamily="2" charset="-78"/>
              </a:rPr>
              <a:t>توت(هر </a:t>
            </a:r>
            <a:r>
              <a:rPr lang="fa-IR" sz="1800" b="1" dirty="0">
                <a:cs typeface="B Zar" panose="00000400000000000000" pitchFamily="2" charset="-78"/>
              </a:rPr>
              <a:t>شاخه به طول یک متر </a:t>
            </a:r>
            <a:r>
              <a:rPr lang="fa-IR" sz="1800" b="1" dirty="0" err="1">
                <a:cs typeface="B Zar" panose="00000400000000000000" pitchFamily="2" charset="-78"/>
              </a:rPr>
              <a:t>وبه</a:t>
            </a:r>
            <a:r>
              <a:rPr lang="fa-IR" sz="1800" b="1" dirty="0">
                <a:cs typeface="B Zar" panose="00000400000000000000" pitchFamily="2" charset="-78"/>
              </a:rPr>
              <a:t> قطر 15 سانتیمتر)که در مقابل رطوبت </a:t>
            </a:r>
            <a:r>
              <a:rPr lang="fa-IR" sz="1800" b="1" dirty="0" err="1">
                <a:cs typeface="B Zar" panose="00000400000000000000" pitchFamily="2" charset="-78"/>
              </a:rPr>
              <a:t>وموریانه</a:t>
            </a:r>
            <a:r>
              <a:rPr lang="fa-IR" sz="1800" b="1" dirty="0">
                <a:cs typeface="B Zar" panose="00000400000000000000" pitchFamily="2" charset="-78"/>
              </a:rPr>
              <a:t> بسیار مقاوم است را می </a:t>
            </a:r>
            <a:r>
              <a:rPr lang="fa-IR" sz="1800" b="1" dirty="0" err="1">
                <a:cs typeface="B Zar" panose="00000400000000000000" pitchFamily="2" charset="-78"/>
              </a:rPr>
              <a:t>چینند</a:t>
            </a:r>
            <a:r>
              <a:rPr lang="fa-IR" sz="1800" b="1" dirty="0">
                <a:cs typeface="B Zar" panose="00000400000000000000" pitchFamily="2" charset="-78"/>
              </a:rPr>
              <a:t>. روی این ردیف شاخه های توت ،کرسی چینی اصلی ساختمان شروع می شود. تنه درخت </a:t>
            </a:r>
            <a:r>
              <a:rPr lang="fa-IR" sz="1800" b="1" dirty="0" err="1">
                <a:cs typeface="B Zar" panose="00000400000000000000" pitchFamily="2" charset="-78"/>
              </a:rPr>
              <a:t>لیلکی</a:t>
            </a:r>
            <a:r>
              <a:rPr lang="fa-IR" sz="1800" b="1" dirty="0">
                <a:cs typeface="B Zar" panose="00000400000000000000" pitchFamily="2" charset="-78"/>
              </a:rPr>
              <a:t> را به صورت </a:t>
            </a:r>
            <a:r>
              <a:rPr lang="fa-IR" sz="1800" b="1" dirty="0" err="1">
                <a:cs typeface="B Zar" panose="00000400000000000000" pitchFamily="2" charset="-78"/>
              </a:rPr>
              <a:t>ذوزنقه</a:t>
            </a:r>
            <a:r>
              <a:rPr lang="fa-IR" sz="1800" b="1" dirty="0">
                <a:cs typeface="B Zar" panose="00000400000000000000" pitchFamily="2" charset="-78"/>
              </a:rPr>
              <a:t> ای بریده </a:t>
            </a:r>
            <a:r>
              <a:rPr lang="fa-IR" sz="1800" b="1" dirty="0" err="1">
                <a:cs typeface="B Zar" panose="00000400000000000000" pitchFamily="2" charset="-78"/>
              </a:rPr>
              <a:t>وبر</a:t>
            </a:r>
            <a:r>
              <a:rPr lang="fa-IR" sz="1800" b="1" dirty="0">
                <a:cs typeface="B Zar" panose="00000400000000000000" pitchFamily="2" charset="-78"/>
              </a:rPr>
              <a:t> روی هم  می </a:t>
            </a:r>
            <a:r>
              <a:rPr lang="fa-IR" sz="1800" b="1" dirty="0" err="1">
                <a:cs typeface="B Zar" panose="00000400000000000000" pitchFamily="2" charset="-78"/>
              </a:rPr>
              <a:t>چینند</a:t>
            </a:r>
            <a:r>
              <a:rPr lang="fa-IR" sz="1800" b="1" dirty="0">
                <a:cs typeface="B Zar" panose="00000400000000000000" pitchFamily="2" charset="-78"/>
              </a:rPr>
              <a:t> به نحوی که هر ردیف عمود بر ردیف ما قبل قرار </a:t>
            </a:r>
            <a:r>
              <a:rPr lang="fa-IR" sz="1800" b="1" dirty="0" err="1">
                <a:cs typeface="B Zar" panose="00000400000000000000" pitchFamily="2" charset="-78"/>
              </a:rPr>
              <a:t>گیرد.پس</a:t>
            </a:r>
            <a:r>
              <a:rPr lang="fa-IR" sz="1800" b="1" dirty="0">
                <a:cs typeface="B Zar" panose="00000400000000000000" pitchFamily="2" charset="-78"/>
              </a:rPr>
              <a:t> از اتمام کرسی چینی ، روی آنها تنه های </a:t>
            </a:r>
            <a:r>
              <a:rPr lang="fa-IR" sz="1800" b="1" dirty="0" err="1">
                <a:cs typeface="B Zar" panose="00000400000000000000" pitchFamily="2" charset="-78"/>
              </a:rPr>
              <a:t>نسبتاًبلند</a:t>
            </a:r>
            <a:r>
              <a:rPr lang="fa-IR" sz="1800" b="1" dirty="0">
                <a:cs typeface="B Zar" panose="00000400000000000000" pitchFamily="2" charset="-78"/>
              </a:rPr>
              <a:t> درخت  لی قرار می دهند و زیر سازی ساختمان بدین نحو تمام می شود.</a:t>
            </a:r>
          </a:p>
          <a:p>
            <a:pPr marL="0" indent="0" algn="just">
              <a:lnSpc>
                <a:spcPct val="150000"/>
              </a:lnSpc>
              <a:buNone/>
            </a:pPr>
            <a:r>
              <a:rPr lang="fa-IR" sz="1800" b="1" dirty="0">
                <a:cs typeface="B Zar" panose="00000400000000000000" pitchFamily="2" charset="-78"/>
              </a:rPr>
              <a:t>در رابطه با </a:t>
            </a:r>
            <a:r>
              <a:rPr lang="fa-IR" sz="1800" b="1" dirty="0" err="1">
                <a:cs typeface="B Zar" panose="00000400000000000000" pitchFamily="2" charset="-78"/>
              </a:rPr>
              <a:t>پیو</a:t>
            </a:r>
            <a:r>
              <a:rPr lang="fa-IR" sz="1800" b="1" dirty="0">
                <a:cs typeface="B Zar" panose="00000400000000000000" pitchFamily="2" charset="-78"/>
              </a:rPr>
              <a:t> کرسی چینی این ساختمان که در این نواحی این قسمت از ساختمان ها به نام </a:t>
            </a:r>
            <a:r>
              <a:rPr lang="fa-IR" sz="1800" b="1" dirty="0" err="1">
                <a:cs typeface="B Zar" panose="00000400000000000000" pitchFamily="2" charset="-78"/>
              </a:rPr>
              <a:t>پاکه</a:t>
            </a:r>
            <a:r>
              <a:rPr lang="fa-IR" sz="1800" b="1" dirty="0">
                <a:cs typeface="B Zar" panose="00000400000000000000" pitchFamily="2" charset="-78"/>
              </a:rPr>
              <a:t> خوانده می شود، ذکر چند نکته ضروری است. اول همانگونه که قبلاً عنوان شد، احداث زیر زمین در این منطقه مرطوب از لحاظ اقلیمی صحیح نیست. دوم، به لحاظ اینکه در این منطقه عمق آبهای زیر زمینی بسیار کم است و خاک آن مرطوب واز مقاومت نسبتاً کمی بر </a:t>
            </a:r>
            <a:r>
              <a:rPr lang="fa-IR" sz="1800" b="1" dirty="0" err="1">
                <a:cs typeface="B Zar" panose="00000400000000000000" pitchFamily="2" charset="-78"/>
              </a:rPr>
              <a:t>خورئار</a:t>
            </a:r>
            <a:r>
              <a:rPr lang="fa-IR" sz="1800" b="1" dirty="0">
                <a:cs typeface="B Zar" panose="00000400000000000000" pitchFamily="2" charset="-78"/>
              </a:rPr>
              <a:t> است، بنابراین استفاده از پی گسترده جهت تحمل بار بر روی این زمین سست ، کاملاً  منطقی می </a:t>
            </a:r>
            <a:r>
              <a:rPr lang="fa-IR" sz="1800" b="1" dirty="0" smtClean="0">
                <a:cs typeface="B Zar" panose="00000400000000000000" pitchFamily="2" charset="-78"/>
              </a:rPr>
              <a:t>باشد</a:t>
            </a:r>
            <a:endParaRPr lang="fa-IR" sz="1800" b="1" dirty="0">
              <a:cs typeface="B Zar" panose="00000400000000000000" pitchFamily="2" charset="-78"/>
            </a:endParaRPr>
          </a:p>
        </p:txBody>
      </p:sp>
    </p:spTree>
    <p:extLst>
      <p:ext uri="{BB962C8B-B14F-4D97-AF65-F5344CB8AC3E}">
        <p14:creationId xmlns:p14="http://schemas.microsoft.com/office/powerpoint/2010/main" val="2004377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latin typeface="IPT.Titr" panose="00000700000000000000" pitchFamily="2" charset="2"/>
              </a:rPr>
              <a:t>تطبیق مسکن با اقلیم</a:t>
            </a:r>
            <a:endParaRPr lang="fa-IR" dirty="0"/>
          </a:p>
        </p:txBody>
      </p:sp>
      <p:sp>
        <p:nvSpPr>
          <p:cNvPr id="3" name="Content Placeholder 2"/>
          <p:cNvSpPr>
            <a:spLocks noGrp="1"/>
          </p:cNvSpPr>
          <p:nvPr>
            <p:ph idx="1"/>
          </p:nvPr>
        </p:nvSpPr>
        <p:spPr>
          <a:xfrm>
            <a:off x="1143000" y="1676400"/>
            <a:ext cx="7772400" cy="5105400"/>
          </a:xfrm>
        </p:spPr>
        <p:txBody>
          <a:bodyPr>
            <a:normAutofit fontScale="32500" lnSpcReduction="20000"/>
          </a:bodyPr>
          <a:lstStyle/>
          <a:p>
            <a:pPr marL="0" indent="0" algn="just">
              <a:lnSpc>
                <a:spcPct val="170000"/>
              </a:lnSpc>
              <a:buNone/>
            </a:pPr>
            <a:r>
              <a:rPr lang="fa-IR" sz="4300" b="1" dirty="0" err="1">
                <a:cs typeface="B Zar" panose="00000400000000000000" pitchFamily="2" charset="-78"/>
              </a:rPr>
              <a:t>وسوم</a:t>
            </a:r>
            <a:r>
              <a:rPr lang="fa-IR" sz="4300" b="1" dirty="0">
                <a:cs typeface="B Zar" panose="00000400000000000000" pitchFamily="2" charset="-78"/>
              </a:rPr>
              <a:t> اینکه با ایجاد فاصله بین ساختمان و سطح زمین، از امکان سرایت هر گونه رطوبت به کف بنا جلوگیری می شود. این فاصله کف تا سطح زمین در ساختمان های نزدیک دریا حدود دو متر </a:t>
            </a:r>
            <a:r>
              <a:rPr lang="fa-IR" sz="4300" b="1" dirty="0" err="1">
                <a:cs typeface="B Zar" panose="00000400000000000000" pitchFamily="2" charset="-78"/>
              </a:rPr>
              <a:t>ودر</a:t>
            </a:r>
            <a:r>
              <a:rPr lang="fa-IR" sz="4300" b="1" dirty="0">
                <a:cs typeface="B Zar" panose="00000400000000000000" pitchFamily="2" charset="-78"/>
              </a:rPr>
              <a:t> ساختمان های واقع در کوهپایه حدود 50 سانتیمتر است. این فضا به دلیل قرار گرفتن در سایه </a:t>
            </a:r>
            <a:r>
              <a:rPr lang="fa-IR" sz="4300" b="1" dirty="0" err="1">
                <a:cs typeface="B Zar" panose="00000400000000000000" pitchFamily="2" charset="-78"/>
              </a:rPr>
              <a:t>واستفاده</a:t>
            </a:r>
            <a:r>
              <a:rPr lang="fa-IR" sz="4300" b="1" dirty="0">
                <a:cs typeface="B Zar" panose="00000400000000000000" pitchFamily="2" charset="-78"/>
              </a:rPr>
              <a:t> از کوران هوا، محل نگهداری طیور (</a:t>
            </a:r>
            <a:r>
              <a:rPr lang="fa-IR" sz="4300" b="1" dirty="0" err="1">
                <a:cs typeface="B Zar" panose="00000400000000000000" pitchFamily="2" charset="-78"/>
              </a:rPr>
              <a:t>چینه</a:t>
            </a:r>
            <a:r>
              <a:rPr lang="fa-IR" sz="4300" b="1" dirty="0">
                <a:cs typeface="B Zar" panose="00000400000000000000" pitchFamily="2" charset="-78"/>
              </a:rPr>
              <a:t> دان) خشک کردن چوب درختان </a:t>
            </a:r>
            <a:r>
              <a:rPr lang="fa-IR" sz="4300" b="1" dirty="0" err="1">
                <a:cs typeface="B Zar" panose="00000400000000000000" pitchFamily="2" charset="-78"/>
              </a:rPr>
              <a:t>وانبار</a:t>
            </a:r>
            <a:r>
              <a:rPr lang="fa-IR" sz="4300" b="1" dirty="0">
                <a:cs typeface="B Zar" panose="00000400000000000000" pitchFamily="2" charset="-78"/>
              </a:rPr>
              <a:t> وسایل است .گاهی از آن به عنوان طویله نیز استفاده می شود</a:t>
            </a:r>
            <a:r>
              <a:rPr lang="fa-IR" sz="4300" b="1" dirty="0" smtClean="0">
                <a:cs typeface="B Zar" panose="00000400000000000000" pitchFamily="2" charset="-78"/>
              </a:rPr>
              <a:t>.</a:t>
            </a:r>
            <a:endParaRPr lang="fa-IR" sz="4300" b="1" dirty="0">
              <a:cs typeface="B Zar" panose="00000400000000000000" pitchFamily="2" charset="-78"/>
            </a:endParaRPr>
          </a:p>
          <a:p>
            <a:pPr marL="0" indent="0" algn="just">
              <a:lnSpc>
                <a:spcPct val="170000"/>
              </a:lnSpc>
              <a:buNone/>
            </a:pPr>
            <a:r>
              <a:rPr lang="fa-IR" sz="4300" b="1" dirty="0">
                <a:cs typeface="B Zar" panose="00000400000000000000" pitchFamily="2" charset="-78"/>
              </a:rPr>
              <a:t> برای اجرای کف ، از تنه های بلند درخت تبریزی ، </a:t>
            </a:r>
            <a:r>
              <a:rPr lang="fa-IR" sz="4300" b="1" dirty="0" err="1">
                <a:cs typeface="B Zar" panose="00000400000000000000" pitchFamily="2" charset="-78"/>
              </a:rPr>
              <a:t>توسکا</a:t>
            </a:r>
            <a:r>
              <a:rPr lang="fa-IR" sz="4300" b="1" dirty="0">
                <a:cs typeface="B Zar" panose="00000400000000000000" pitchFamily="2" charset="-78"/>
              </a:rPr>
              <a:t> ،صنوبر ویا سپیدار استفاده می شود و به فاصله چهل سانتیمتر از هم، روی تنه درخت لی قرار می دهند. سپس روی آنها را شاخه های درخت و روی آن را دسته های نی </a:t>
            </a:r>
            <a:r>
              <a:rPr lang="fa-IR" sz="4300" b="1" dirty="0" err="1">
                <a:cs typeface="B Zar" panose="00000400000000000000" pitchFamily="2" charset="-78"/>
              </a:rPr>
              <a:t>وزگالی</a:t>
            </a:r>
            <a:r>
              <a:rPr lang="fa-IR" sz="4300" b="1" dirty="0">
                <a:cs typeface="B Zar" panose="00000400000000000000" pitchFamily="2" charset="-78"/>
              </a:rPr>
              <a:t> </a:t>
            </a:r>
            <a:r>
              <a:rPr lang="fa-IR" sz="4300" b="1" dirty="0" err="1">
                <a:cs typeface="B Zar" panose="00000400000000000000" pitchFamily="2" charset="-78"/>
              </a:rPr>
              <a:t>ودر</a:t>
            </a:r>
            <a:r>
              <a:rPr lang="fa-IR" sz="4300" b="1" dirty="0">
                <a:cs typeface="B Zar" panose="00000400000000000000" pitchFamily="2" charset="-78"/>
              </a:rPr>
              <a:t> پایان یک لایه کاهگل می کشند. در بعضی از موارد نیز از تخته های چوب جهت پوشش کف استفاده می شود. برای اجرای اسکلت بدنه ساختمان </a:t>
            </a:r>
            <a:r>
              <a:rPr lang="fa-IR" sz="4300" b="1" dirty="0" err="1">
                <a:cs typeface="B Zar" panose="00000400000000000000" pitchFamily="2" charset="-78"/>
              </a:rPr>
              <a:t>وخرپا</a:t>
            </a:r>
            <a:r>
              <a:rPr lang="fa-IR" sz="4300" b="1" dirty="0">
                <a:cs typeface="B Zar" panose="00000400000000000000" pitchFamily="2" charset="-78"/>
              </a:rPr>
              <a:t> ، همانند کف بنا، از تنه درختان صاف </a:t>
            </a:r>
            <a:r>
              <a:rPr lang="fa-IR" sz="4300" b="1" dirty="0" err="1">
                <a:cs typeface="B Zar" panose="00000400000000000000" pitchFamily="2" charset="-78"/>
              </a:rPr>
              <a:t>وبلند</a:t>
            </a:r>
            <a:r>
              <a:rPr lang="fa-IR" sz="4300" b="1" dirty="0">
                <a:cs typeface="B Zar" panose="00000400000000000000" pitchFamily="2" charset="-78"/>
              </a:rPr>
              <a:t> استفاده می کنند. دیوار ساختمان غالباً از نوع </a:t>
            </a:r>
            <a:r>
              <a:rPr lang="fa-IR" sz="4300" b="1" dirty="0" err="1">
                <a:cs typeface="B Zar" panose="00000400000000000000" pitchFamily="2" charset="-78"/>
              </a:rPr>
              <a:t>نفار</a:t>
            </a:r>
            <a:r>
              <a:rPr lang="fa-IR" sz="4300" b="1" dirty="0">
                <a:cs typeface="B Zar" panose="00000400000000000000" pitchFamily="2" charset="-78"/>
              </a:rPr>
              <a:t> (دیوار </a:t>
            </a:r>
            <a:r>
              <a:rPr lang="fa-IR" sz="4300" b="1" dirty="0" err="1">
                <a:cs typeface="B Zar" panose="00000400000000000000" pitchFamily="2" charset="-78"/>
              </a:rPr>
              <a:t>زگالی</a:t>
            </a:r>
            <a:r>
              <a:rPr lang="fa-IR" sz="4300" b="1" dirty="0">
                <a:cs typeface="B Zar" panose="00000400000000000000" pitchFamily="2" charset="-78"/>
              </a:rPr>
              <a:t>) است که نحو ه ی اجرا </a:t>
            </a:r>
            <a:r>
              <a:rPr lang="fa-IR" sz="4300" b="1" dirty="0" err="1">
                <a:cs typeface="B Zar" panose="00000400000000000000" pitchFamily="2" charset="-78"/>
              </a:rPr>
              <a:t>ءآن</a:t>
            </a:r>
            <a:r>
              <a:rPr lang="fa-IR" sz="4300" b="1" dirty="0">
                <a:cs typeface="B Zar" panose="00000400000000000000" pitchFamily="2" charset="-78"/>
              </a:rPr>
              <a:t> قبلاً توضیح داده شد</a:t>
            </a:r>
            <a:r>
              <a:rPr lang="fa-IR" sz="4300" b="1" dirty="0" smtClean="0">
                <a:cs typeface="B Zar" panose="00000400000000000000" pitchFamily="2" charset="-78"/>
              </a:rPr>
              <a:t>.</a:t>
            </a:r>
            <a:endParaRPr lang="fa-IR" sz="4300" b="1" dirty="0">
              <a:cs typeface="B Zar" panose="00000400000000000000" pitchFamily="2" charset="-78"/>
            </a:endParaRPr>
          </a:p>
          <a:p>
            <a:pPr marL="0" indent="0" algn="just">
              <a:lnSpc>
                <a:spcPct val="170000"/>
              </a:lnSpc>
              <a:buNone/>
            </a:pPr>
            <a:r>
              <a:rPr lang="fa-IR" sz="4300" b="1" dirty="0">
                <a:cs typeface="B Zar" panose="00000400000000000000" pitchFamily="2" charset="-78"/>
              </a:rPr>
              <a:t>این ساختمان ها به صورت یک طبقه ویا دو طبقه ساخته می شوند. اگر ساختمان یک طبقه باشد، سقف طبقه اول را مانند کف اجراء می کنند. جهت زیبائی گاهی </a:t>
            </a:r>
            <a:r>
              <a:rPr lang="fa-IR" sz="4300" b="1" dirty="0" err="1">
                <a:cs typeface="B Zar" panose="00000400000000000000" pitchFamily="2" charset="-78"/>
              </a:rPr>
              <a:t>لمبه</a:t>
            </a:r>
            <a:r>
              <a:rPr lang="fa-IR" sz="4300" b="1" dirty="0">
                <a:cs typeface="B Zar" panose="00000400000000000000" pitchFamily="2" charset="-78"/>
              </a:rPr>
              <a:t> کوبی در زیر این سقف انجام می </a:t>
            </a:r>
            <a:r>
              <a:rPr lang="fa-IR" sz="4300" b="1" dirty="0" err="1">
                <a:cs typeface="B Zar" panose="00000400000000000000" pitchFamily="2" charset="-78"/>
              </a:rPr>
              <a:t>شود.ولی</a:t>
            </a:r>
            <a:r>
              <a:rPr lang="fa-IR" sz="4300" b="1" dirty="0">
                <a:cs typeface="B Zar" panose="00000400000000000000" pitchFamily="2" charset="-78"/>
              </a:rPr>
              <a:t> در اغلب موارد زیر سقف </a:t>
            </a:r>
            <a:r>
              <a:rPr lang="fa-IR" sz="4300" b="1" dirty="0" err="1">
                <a:cs typeface="B Zar" panose="00000400000000000000" pitchFamily="2" charset="-78"/>
              </a:rPr>
              <a:t>زگالی</a:t>
            </a:r>
            <a:r>
              <a:rPr lang="fa-IR" sz="4300" b="1" dirty="0">
                <a:cs typeface="B Zar" panose="00000400000000000000" pitchFamily="2" charset="-78"/>
              </a:rPr>
              <a:t> می بندند و روی آن را کاهگل </a:t>
            </a:r>
            <a:r>
              <a:rPr lang="fa-IR" sz="4300" b="1" dirty="0" err="1">
                <a:cs typeface="B Zar" panose="00000400000000000000" pitchFamily="2" charset="-78"/>
              </a:rPr>
              <a:t>وسپس</a:t>
            </a:r>
            <a:r>
              <a:rPr lang="fa-IR" sz="4300" b="1" dirty="0">
                <a:cs typeface="B Zar" panose="00000400000000000000" pitchFamily="2" charset="-78"/>
              </a:rPr>
              <a:t> سفید کاری می </a:t>
            </a:r>
            <a:r>
              <a:rPr lang="fa-IR" sz="4300" b="1" dirty="0" err="1">
                <a:cs typeface="B Zar" panose="00000400000000000000" pitchFamily="2" charset="-78"/>
              </a:rPr>
              <a:t>کنند.در</a:t>
            </a:r>
            <a:r>
              <a:rPr lang="fa-IR" sz="4300" b="1" dirty="0">
                <a:cs typeface="B Zar" panose="00000400000000000000" pitchFamily="2" charset="-78"/>
              </a:rPr>
              <a:t> روی این </a:t>
            </a:r>
            <a:r>
              <a:rPr lang="fa-IR" sz="4300" b="1" dirty="0" err="1">
                <a:cs typeface="B Zar" panose="00000400000000000000" pitchFamily="2" charset="-78"/>
              </a:rPr>
              <a:t>سقف،یک</a:t>
            </a:r>
            <a:r>
              <a:rPr lang="fa-IR" sz="4300" b="1" dirty="0">
                <a:cs typeface="B Zar" panose="00000400000000000000" pitchFamily="2" charset="-78"/>
              </a:rPr>
              <a:t> چهار چوب هرمی کل چهار کله قرار می دهند واز فضای زیر بام به عنوان انباری استفاده می شود. اگر ساختمان دو طبقه باشد ، ابتدا طبقه دوم مانند طبقه اجراء می شود </a:t>
            </a:r>
            <a:r>
              <a:rPr lang="fa-IR" sz="4300" b="1" dirty="0" err="1">
                <a:cs typeface="B Zar" panose="00000400000000000000" pitchFamily="2" charset="-78"/>
              </a:rPr>
              <a:t>وسپس</a:t>
            </a:r>
            <a:r>
              <a:rPr lang="fa-IR" sz="4300" b="1" dirty="0">
                <a:cs typeface="B Zar" panose="00000400000000000000" pitchFamily="2" charset="-78"/>
              </a:rPr>
              <a:t> خر پای بام روی کل </a:t>
            </a:r>
            <a:r>
              <a:rPr lang="fa-IR" sz="4300" b="1" dirty="0" err="1">
                <a:cs typeface="B Zar" panose="00000400000000000000" pitchFamily="2" charset="-78"/>
              </a:rPr>
              <a:t>ساختمانقرار</a:t>
            </a:r>
            <a:r>
              <a:rPr lang="fa-IR" sz="4300" b="1" dirty="0">
                <a:cs typeface="B Zar" panose="00000400000000000000" pitchFamily="2" charset="-78"/>
              </a:rPr>
              <a:t> می گیرد. به علت بارندگی بیار زیاد </a:t>
            </a:r>
            <a:r>
              <a:rPr lang="fa-IR" sz="4300" b="1" dirty="0" err="1">
                <a:cs typeface="B Zar" panose="00000400000000000000" pitchFamily="2" charset="-78"/>
              </a:rPr>
              <a:t>ونفوذ</a:t>
            </a:r>
            <a:r>
              <a:rPr lang="fa-IR" sz="4300" b="1" dirty="0">
                <a:cs typeface="B Zar" panose="00000400000000000000" pitchFamily="2" charset="-78"/>
              </a:rPr>
              <a:t> پذیری پوشش </a:t>
            </a:r>
            <a:r>
              <a:rPr lang="fa-IR" sz="4300" b="1" dirty="0" err="1">
                <a:cs typeface="B Zar" panose="00000400000000000000" pitchFamily="2" charset="-78"/>
              </a:rPr>
              <a:t>بام،شیب</a:t>
            </a:r>
            <a:r>
              <a:rPr lang="fa-IR" sz="4300" b="1" dirty="0">
                <a:cs typeface="B Zar" panose="00000400000000000000" pitchFamily="2" charset="-78"/>
              </a:rPr>
              <a:t> آن حدود 100 الی 150 در صد است.</a:t>
            </a:r>
          </a:p>
          <a:p>
            <a:endParaRPr lang="fa-IR" dirty="0"/>
          </a:p>
        </p:txBody>
      </p:sp>
    </p:spTree>
    <p:extLst>
      <p:ext uri="{BB962C8B-B14F-4D97-AF65-F5344CB8AC3E}">
        <p14:creationId xmlns:p14="http://schemas.microsoft.com/office/powerpoint/2010/main" val="4119979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7000"/>
              </a:lnSpc>
              <a:spcBef>
                <a:spcPts val="0"/>
              </a:spcBef>
              <a:spcAft>
                <a:spcPts val="800"/>
              </a:spcAft>
            </a:pPr>
            <a:r>
              <a:rPr lang="fa-IR" dirty="0" smtClean="0">
                <a:effectLst/>
                <a:latin typeface="IPT.Titr" panose="00000700000000000000" pitchFamily="2" charset="2"/>
                <a:ea typeface="Calibri" panose="020F0502020204030204" pitchFamily="34" charset="0"/>
                <a:cs typeface="Arial" panose="020B0604020202020204" pitchFamily="34" charset="0"/>
              </a:rPr>
              <a:t>بازار</a:t>
            </a:r>
            <a:endParaRPr lang="fa-IR" dirty="0">
              <a:latin typeface="IPT.Titr" panose="00000700000000000000" pitchFamily="2" charset="2"/>
            </a:endParaRPr>
          </a:p>
        </p:txBody>
      </p:sp>
      <p:sp>
        <p:nvSpPr>
          <p:cNvPr id="3" name="Content Placeholder 2"/>
          <p:cNvSpPr>
            <a:spLocks noGrp="1"/>
          </p:cNvSpPr>
          <p:nvPr>
            <p:ph idx="1"/>
          </p:nvPr>
        </p:nvSpPr>
        <p:spPr/>
        <p:txBody>
          <a:bodyPr>
            <a:normAutofit/>
          </a:bodyPr>
          <a:lstStyle/>
          <a:p>
            <a:pPr algn="just">
              <a:lnSpc>
                <a:spcPct val="150000"/>
              </a:lnSpc>
            </a:pPr>
            <a:r>
              <a:rPr lang="fa-IR" sz="1800" b="1" dirty="0">
                <a:cs typeface="B Zar" panose="00000400000000000000" pitchFamily="2" charset="-78"/>
              </a:rPr>
              <a:t>در کرانه دریای خزر به لحاظ رطوبت </a:t>
            </a:r>
            <a:r>
              <a:rPr lang="fa-IR" sz="1800" b="1" dirty="0" err="1">
                <a:cs typeface="B Zar" panose="00000400000000000000" pitchFamily="2" charset="-78"/>
              </a:rPr>
              <a:t>وبارندگی</a:t>
            </a:r>
            <a:r>
              <a:rPr lang="fa-IR" sz="1800" b="1" dirty="0">
                <a:cs typeface="B Zar" panose="00000400000000000000" pitchFamily="2" charset="-78"/>
              </a:rPr>
              <a:t> </a:t>
            </a:r>
            <a:r>
              <a:rPr lang="fa-IR" sz="1800" b="1" dirty="0" err="1">
                <a:cs typeface="B Zar" panose="00000400000000000000" pitchFamily="2" charset="-78"/>
              </a:rPr>
              <a:t>بسار</a:t>
            </a:r>
            <a:r>
              <a:rPr lang="fa-IR" sz="1800" b="1" dirty="0">
                <a:cs typeface="B Zar" panose="00000400000000000000" pitchFamily="2" charset="-78"/>
              </a:rPr>
              <a:t> زیاد ، راسته های بازار غالباً فاقد طاق هستند </a:t>
            </a:r>
            <a:r>
              <a:rPr lang="fa-IR" sz="1800" b="1" dirty="0" err="1">
                <a:cs typeface="B Zar" panose="00000400000000000000" pitchFamily="2" charset="-78"/>
              </a:rPr>
              <a:t>وفقط</a:t>
            </a:r>
            <a:r>
              <a:rPr lang="fa-IR" sz="1800" b="1" dirty="0">
                <a:cs typeface="B Zar" panose="00000400000000000000" pitchFamily="2" charset="-78"/>
              </a:rPr>
              <a:t> بام شیب دار حجره ها از دو طرف حدودی فضای بالای راسته </a:t>
            </a:r>
            <a:r>
              <a:rPr lang="fa-IR" sz="1800" b="1" dirty="0" err="1">
                <a:cs typeface="B Zar" panose="00000400000000000000" pitchFamily="2" charset="-78"/>
              </a:rPr>
              <a:t>هارا</a:t>
            </a:r>
            <a:r>
              <a:rPr lang="fa-IR" sz="1800" b="1" dirty="0">
                <a:cs typeface="B Zar" panose="00000400000000000000" pitchFamily="2" charset="-78"/>
              </a:rPr>
              <a:t> می پوشانند </a:t>
            </a:r>
            <a:r>
              <a:rPr lang="fa-IR" sz="1800" b="1" dirty="0" err="1">
                <a:cs typeface="B Zar" panose="00000400000000000000" pitchFamily="2" charset="-78"/>
              </a:rPr>
              <a:t>ودر</a:t>
            </a:r>
            <a:r>
              <a:rPr lang="fa-IR" sz="1800" b="1" dirty="0">
                <a:cs typeface="B Zar" panose="00000400000000000000" pitchFamily="2" charset="-78"/>
              </a:rPr>
              <a:t> هنگام بارندگی مانع از ریزش باران بر روی عابرین می شوند.همچنین کف راسته های بازار معمولاً از دو طرف قدری به سمت وسط راسته شیب دارند تا آب باران به مجرای باریکی که از وسط راسته می گذرد هدایت و </a:t>
            </a:r>
            <a:r>
              <a:rPr lang="fa-IR" sz="1800" b="1" dirty="0" err="1">
                <a:cs typeface="B Zar" panose="00000400000000000000" pitchFamily="2" charset="-78"/>
              </a:rPr>
              <a:t>نهایتاً</a:t>
            </a:r>
            <a:r>
              <a:rPr lang="fa-IR" sz="1800" b="1" dirty="0">
                <a:cs typeface="B Zar" panose="00000400000000000000" pitchFamily="2" charset="-78"/>
              </a:rPr>
              <a:t> به نهر ویا رودخانه ریخته شود.</a:t>
            </a:r>
          </a:p>
          <a:p>
            <a:pPr algn="just">
              <a:lnSpc>
                <a:spcPct val="150000"/>
              </a:lnSpc>
            </a:pPr>
            <a:endParaRPr lang="fa-IR" sz="1800" b="1" dirty="0">
              <a:cs typeface="B Zar" panose="00000400000000000000" pitchFamily="2" charset="-78"/>
            </a:endParaRPr>
          </a:p>
          <a:p>
            <a:pPr algn="just">
              <a:lnSpc>
                <a:spcPct val="150000"/>
              </a:lnSpc>
            </a:pPr>
            <a:r>
              <a:rPr lang="fa-IR" sz="1800" b="1" dirty="0">
                <a:cs typeface="B Zar" panose="00000400000000000000" pitchFamily="2" charset="-78"/>
              </a:rPr>
              <a:t>در اقلیم معتدل </a:t>
            </a:r>
            <a:r>
              <a:rPr lang="fa-IR" sz="1800" b="1" dirty="0" err="1">
                <a:cs typeface="B Zar" panose="00000400000000000000" pitchFamily="2" charset="-78"/>
              </a:rPr>
              <a:t>ومرطوب</a:t>
            </a:r>
            <a:r>
              <a:rPr lang="fa-IR" sz="1800" b="1" dirty="0">
                <a:cs typeface="B Zar" panose="00000400000000000000" pitchFamily="2" charset="-78"/>
              </a:rPr>
              <a:t> این ناحیه احتیاجی به طاق بر روی راسته ها نیست </a:t>
            </a:r>
            <a:r>
              <a:rPr lang="fa-IR" sz="1800" b="1" dirty="0" err="1">
                <a:cs typeface="B Zar" panose="00000400000000000000" pitchFamily="2" charset="-78"/>
              </a:rPr>
              <a:t>وپیش</a:t>
            </a:r>
            <a:r>
              <a:rPr lang="fa-IR" sz="1800" b="1" dirty="0">
                <a:cs typeface="B Zar" panose="00000400000000000000" pitchFamily="2" charset="-78"/>
              </a:rPr>
              <a:t> </a:t>
            </a:r>
            <a:r>
              <a:rPr lang="fa-IR" sz="1800" b="1" dirty="0" err="1">
                <a:cs typeface="B Zar" panose="00000400000000000000" pitchFamily="2" charset="-78"/>
              </a:rPr>
              <a:t>آمدگی</a:t>
            </a:r>
            <a:r>
              <a:rPr lang="fa-IR" sz="1800" b="1" dirty="0">
                <a:cs typeface="B Zar" panose="00000400000000000000" pitchFamily="2" charset="-78"/>
              </a:rPr>
              <a:t> بام حجره ها بر روی راسته ها جهت جلوگیری از خیس شدن عابران کفایت می </a:t>
            </a:r>
            <a:r>
              <a:rPr lang="fa-IR" sz="1800" b="1" dirty="0" err="1">
                <a:cs typeface="B Zar" panose="00000400000000000000" pitchFamily="2" charset="-78"/>
              </a:rPr>
              <a:t>کند.به</a:t>
            </a:r>
            <a:r>
              <a:rPr lang="fa-IR" sz="1800" b="1" dirty="0">
                <a:cs typeface="B Zar" panose="00000400000000000000" pitchFamily="2" charset="-78"/>
              </a:rPr>
              <a:t> علاوه اگر راسته ها طاق داشته باشند، جریان طبیعی باد در سطح شهر نخواهد توانست هوای مرطوب </a:t>
            </a:r>
            <a:r>
              <a:rPr lang="fa-IR" sz="1800" b="1" dirty="0" err="1">
                <a:cs typeface="B Zar" panose="00000400000000000000" pitchFamily="2" charset="-78"/>
              </a:rPr>
              <a:t>وسنگین</a:t>
            </a:r>
            <a:r>
              <a:rPr lang="fa-IR" sz="1800" b="1" dirty="0">
                <a:cs typeface="B Zar" panose="00000400000000000000" pitchFamily="2" charset="-78"/>
              </a:rPr>
              <a:t> در فضای بازار را جابجا کند</a:t>
            </a:r>
          </a:p>
          <a:p>
            <a:endParaRPr lang="fa-IR" sz="1800" b="1" dirty="0">
              <a:cs typeface="B Zar" panose="00000400000000000000" pitchFamily="2" charset="-78"/>
            </a:endParaRPr>
          </a:p>
        </p:txBody>
      </p:sp>
    </p:spTree>
    <p:extLst>
      <p:ext uri="{BB962C8B-B14F-4D97-AF65-F5344CB8AC3E}">
        <p14:creationId xmlns:p14="http://schemas.microsoft.com/office/powerpoint/2010/main" val="3972653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عکس </a:t>
            </a:r>
            <a:endParaRPr lang="fa-I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905000"/>
            <a:ext cx="6781800" cy="4750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44554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rPr>
              <a:t>عکس</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0"/>
            <a:ext cx="6781799" cy="4724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7181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rPr>
              <a:t>عکس</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28800"/>
            <a:ext cx="7080662" cy="480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39489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عکس</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771525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51066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rPr>
              <a:t>عکس</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05000"/>
            <a:ext cx="7010400" cy="4724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30338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438400"/>
            <a:ext cx="7620000" cy="4419600"/>
          </a:xfrm>
        </p:spPr>
        <p:txBody>
          <a:bodyPr>
            <a:normAutofit fontScale="92500" lnSpcReduction="20000"/>
          </a:bodyPr>
          <a:lstStyle/>
          <a:p>
            <a:pPr indent="-457200" algn="just">
              <a:lnSpc>
                <a:spcPct val="150000"/>
              </a:lnSpc>
            </a:pPr>
            <a:r>
              <a:rPr lang="fa-IR" sz="4800" dirty="0" smtClean="0">
                <a:latin typeface="IranNastaliq" panose="02020505000000020003" pitchFamily="18" charset="0"/>
                <a:cs typeface="IranNastaliq" panose="02020505000000020003" pitchFamily="18" charset="0"/>
              </a:rPr>
              <a:t>با تشکر از زحمات :</a:t>
            </a:r>
            <a:r>
              <a:rPr lang="fa-IR" sz="6600" dirty="0" smtClean="0">
                <a:latin typeface="IranNastaliq" panose="02020505000000020003" pitchFamily="18" charset="0"/>
                <a:cs typeface="IranNastaliq" panose="02020505000000020003" pitchFamily="18" charset="0"/>
              </a:rPr>
              <a:t>استاد حسینی                                                            </a:t>
            </a:r>
          </a:p>
          <a:p>
            <a:pPr indent="-457200" algn="just">
              <a:lnSpc>
                <a:spcPct val="150000"/>
              </a:lnSpc>
            </a:pPr>
            <a:r>
              <a:rPr lang="fa-IR" sz="3500" dirty="0" smtClean="0">
                <a:latin typeface="IranNastaliq" panose="02020505000000020003" pitchFamily="18" charset="0"/>
                <a:cs typeface="IranNastaliq" panose="02020505000000020003" pitchFamily="18" charset="0"/>
              </a:rPr>
              <a:t>تهیه    کننده :</a:t>
            </a:r>
            <a:r>
              <a:rPr lang="fa-IR" sz="5800" dirty="0" smtClean="0">
                <a:latin typeface="IranNastaliq" panose="02020505000000020003" pitchFamily="18" charset="0"/>
                <a:cs typeface="IranNastaliq" panose="02020505000000020003" pitchFamily="18" charset="0"/>
              </a:rPr>
              <a:t>علی نظرزاده</a:t>
            </a:r>
            <a:endParaRPr lang="fa-IR" sz="5800" dirty="0"/>
          </a:p>
          <a:p>
            <a:endParaRPr lang="fa-IR" dirty="0" smtClean="0">
              <a:latin typeface="IranNastaliq" panose="02020505000000020003" pitchFamily="18" charset="0"/>
              <a:cs typeface="IranNastaliq" panose="02020505000000020003" pitchFamily="18" charset="0"/>
            </a:endParaRPr>
          </a:p>
          <a:p>
            <a:r>
              <a:rPr lang="fa-IR" dirty="0" smtClean="0">
                <a:latin typeface="IranNastaliq" panose="02020505000000020003" pitchFamily="18" charset="0"/>
                <a:cs typeface="IranNastaliq" panose="02020505000000020003" pitchFamily="18" charset="0"/>
              </a:rPr>
              <a:t>          سال تحصیلی 93-92</a:t>
            </a:r>
          </a:p>
          <a:p>
            <a:endParaRPr lang="fa-IR" dirty="0" smtClean="0">
              <a:latin typeface="IranNastaliq" panose="02020505000000020003" pitchFamily="18" charset="0"/>
              <a:cs typeface="IranNastaliq" panose="02020505000000020003" pitchFamily="18" charset="0"/>
            </a:endParaRPr>
          </a:p>
          <a:p>
            <a:r>
              <a:rPr lang="fa-IR" dirty="0" smtClean="0">
                <a:latin typeface="IranNastaliq" panose="02020505000000020003" pitchFamily="18" charset="0"/>
                <a:cs typeface="IranNastaliq" panose="02020505000000020003" pitchFamily="18" charset="0"/>
              </a:rPr>
              <a:t>                                                                                                                              عنوان درس تنظیم شرایط محیطی</a:t>
            </a:r>
            <a:endParaRPr lang="fa-IR"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56316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800" dirty="0" smtClean="0">
                <a:latin typeface="IranNastaliq" panose="02020505000000020003" pitchFamily="18" charset="0"/>
                <a:cs typeface="IranNastaliq" panose="02020505000000020003" pitchFamily="18" charset="0"/>
              </a:rPr>
              <a:t>نحوه ساختمان سازی در نواحی معتدل و مرطوب</a:t>
            </a:r>
            <a:endParaRPr lang="en-US" sz="4800" dirty="0">
              <a:latin typeface="IranNastaliq" panose="02020505000000020003" pitchFamily="18" charset="0"/>
              <a:cs typeface="IranNastaliq" panose="020205050000000200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3048000"/>
            <a:ext cx="4419600" cy="3556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67827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IPT.Titr" panose="00000700000000000000" pitchFamily="2" charset="2"/>
              </a:rPr>
              <a:t> موقعیت جغرافیایی مناطق معتدل و مرطوب</a:t>
            </a:r>
            <a:endParaRPr lang="en-US" dirty="0">
              <a:latin typeface="IPT.Titr" panose="00000700000000000000" pitchFamily="2" charset="2"/>
            </a:endParaRPr>
          </a:p>
        </p:txBody>
      </p:sp>
      <p:sp>
        <p:nvSpPr>
          <p:cNvPr id="3" name="Content Placeholder 2"/>
          <p:cNvSpPr>
            <a:spLocks noGrp="1"/>
          </p:cNvSpPr>
          <p:nvPr>
            <p:ph idx="1"/>
          </p:nvPr>
        </p:nvSpPr>
        <p:spPr>
          <a:xfrm>
            <a:off x="1295400" y="2133600"/>
            <a:ext cx="7620000" cy="4572000"/>
          </a:xfrm>
        </p:spPr>
        <p:txBody>
          <a:bodyPr>
            <a:normAutofit/>
          </a:bodyPr>
          <a:lstStyle/>
          <a:p>
            <a:pPr algn="just">
              <a:lnSpc>
                <a:spcPct val="150000"/>
              </a:lnSpc>
            </a:pPr>
            <a:r>
              <a:rPr lang="fa-IR" sz="1800" b="1" dirty="0">
                <a:cs typeface="B Zar" panose="00000400000000000000" pitchFamily="2" charset="-78"/>
              </a:rPr>
              <a:t>سواحل دریای خزر با آب و هوای معتدل و بارندگی فراوان از جمله مناطق معتدل محسوب می شود. این منطقه که به رطوبت نواری بین رشته کوههای البرز و دریای خزر محصور شده، از جلگه های پستی تشکیل شده است که هر چه به طرف شرق پیشروی می کند، رطوبت و اعتدال هوا کاهش می یابد. در حقیقت، رشته کوههای البرز که حد فاصل 2 آب و هوای متضاد هستند، جلگه های پست خزر را از فلات مرکزی جدا می کنند. از جمله ویژگی های این اقلیم: رطوبت زیاد هوا و اعتدال درجه حرارت است. دمای هوا در روزهای تابستان معمولا بین 25 تا 30 درجه سانتی </a:t>
            </a:r>
            <a:r>
              <a:rPr lang="fa-IR" sz="1800" b="1" dirty="0" err="1">
                <a:cs typeface="B Zar" panose="00000400000000000000" pitchFamily="2" charset="-78"/>
              </a:rPr>
              <a:t>گراد</a:t>
            </a:r>
            <a:r>
              <a:rPr lang="fa-IR" sz="1800" b="1" dirty="0">
                <a:cs typeface="B Zar" panose="00000400000000000000" pitchFamily="2" charset="-78"/>
              </a:rPr>
              <a:t> و شبها بین 20- 22 درجه سانتی </a:t>
            </a:r>
            <a:r>
              <a:rPr lang="fa-IR" sz="1800" b="1" dirty="0" err="1">
                <a:cs typeface="B Zar" panose="00000400000000000000" pitchFamily="2" charset="-78"/>
              </a:rPr>
              <a:t>گراد</a:t>
            </a:r>
            <a:r>
              <a:rPr lang="fa-IR" sz="1800" b="1" dirty="0">
                <a:cs typeface="B Zar" panose="00000400000000000000" pitchFamily="2" charset="-78"/>
              </a:rPr>
              <a:t> </a:t>
            </a:r>
            <a:r>
              <a:rPr lang="fa-IR" sz="1800" b="1" dirty="0" err="1">
                <a:cs typeface="B Zar" panose="00000400000000000000" pitchFamily="2" charset="-78"/>
              </a:rPr>
              <a:t>ودر</a:t>
            </a:r>
            <a:r>
              <a:rPr lang="fa-IR" sz="1800" b="1" dirty="0">
                <a:cs typeface="B Zar" panose="00000400000000000000" pitchFamily="2" charset="-78"/>
              </a:rPr>
              <a:t> زمستان معمولا زیر صفر است در این منطقه بارندگی بسیار زیاد، در تابستان به صورت رگبار است و در زمستان بیشتر به صورت برف می بارد.</a:t>
            </a:r>
            <a:endParaRPr lang="en-US" sz="1800" b="1" dirty="0">
              <a:cs typeface="B Zar" panose="00000400000000000000" pitchFamily="2" charset="-78"/>
            </a:endParaRPr>
          </a:p>
        </p:txBody>
      </p:sp>
    </p:spTree>
    <p:extLst>
      <p:ext uri="{BB962C8B-B14F-4D97-AF65-F5344CB8AC3E}">
        <p14:creationId xmlns:p14="http://schemas.microsoft.com/office/powerpoint/2010/main" val="3055234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IPT.Titr" panose="00000700000000000000" pitchFamily="2" charset="2"/>
              </a:rPr>
              <a:t> تاثیر جریان هوا و نور خورشید بر بنا</a:t>
            </a:r>
          </a:p>
        </p:txBody>
      </p:sp>
      <p:sp>
        <p:nvSpPr>
          <p:cNvPr id="3" name="Content Placeholder 2"/>
          <p:cNvSpPr>
            <a:spLocks noGrp="1"/>
          </p:cNvSpPr>
          <p:nvPr>
            <p:ph idx="1"/>
          </p:nvPr>
        </p:nvSpPr>
        <p:spPr/>
        <p:txBody>
          <a:bodyPr>
            <a:normAutofit/>
          </a:bodyPr>
          <a:lstStyle/>
          <a:p>
            <a:pPr algn="just">
              <a:lnSpc>
                <a:spcPct val="160000"/>
              </a:lnSpc>
            </a:pPr>
            <a:r>
              <a:rPr lang="fa-IR" sz="1800" b="1" dirty="0">
                <a:cs typeface="B Zar" panose="00000400000000000000" pitchFamily="2" charset="-78"/>
              </a:rPr>
              <a:t>نور خورشید، همیشه برای ایجاد روشنایی طبیعی در ساختمان لازم است ولی از </a:t>
            </a:r>
            <a:r>
              <a:rPr lang="fa-IR" sz="1800" b="1" dirty="0" err="1">
                <a:cs typeface="B Zar" panose="00000400000000000000" pitchFamily="2" charset="-78"/>
              </a:rPr>
              <a:t>انجا</a:t>
            </a:r>
            <a:r>
              <a:rPr lang="fa-IR" sz="1800" b="1" dirty="0">
                <a:cs typeface="B Zar" panose="00000400000000000000" pitchFamily="2" charset="-78"/>
              </a:rPr>
              <a:t> که این نور در نهایت به حرارت تبدیل می شود میزان تابش ورد نیاز برای هر ساختمان باید با توجه به نوع آن و شرایط اقلیمی محل ان تعیین شود</a:t>
            </a:r>
            <a:r>
              <a:rPr lang="fa-IR" sz="1800" b="1" dirty="0" smtClean="0">
                <a:cs typeface="B Zar" panose="00000400000000000000" pitchFamily="2" charset="-78"/>
              </a:rPr>
              <a:t>.</a:t>
            </a:r>
            <a:endParaRPr lang="fa-IR" sz="1800" b="1" dirty="0">
              <a:cs typeface="B Zar" panose="00000400000000000000" pitchFamily="2" charset="-78"/>
            </a:endParaRPr>
          </a:p>
          <a:p>
            <a:pPr algn="just">
              <a:lnSpc>
                <a:spcPct val="160000"/>
              </a:lnSpc>
            </a:pPr>
            <a:r>
              <a:rPr lang="fa-IR" sz="1800" b="1" dirty="0">
                <a:cs typeface="B Zar" panose="00000400000000000000" pitchFamily="2" charset="-78"/>
              </a:rPr>
              <a:t>بنا براین، شدت تابش آفتاب و حرارت حاصل از آن در یک نقطه از سطح زمین، به فاصله ای که پرتوی خورشید باید طی کند، ضخامت ابر و وضعیت </a:t>
            </a:r>
            <a:r>
              <a:rPr lang="fa-IR" sz="1800" b="1" dirty="0" err="1">
                <a:cs typeface="B Zar" panose="00000400000000000000" pitchFamily="2" charset="-78"/>
              </a:rPr>
              <a:t>الودگی</a:t>
            </a:r>
            <a:r>
              <a:rPr lang="fa-IR" sz="1800" b="1" dirty="0">
                <a:cs typeface="B Zar" panose="00000400000000000000" pitchFamily="2" charset="-78"/>
              </a:rPr>
              <a:t> هوا بستگی دارد. به همین خاطر، شدت تابش آفتاب در یک محل با ارتفاع آن از سطح دریا متناسب است و در مناطق مرتفع، چون پرتوی خورشید فاصله کمتری از اتمسفر را طی می کند، حرارت بیشتری تولید می نماید. همچنین در ظهر محلی هر منطقه که خورشید در قائم ترین حالت خود نسبت به زمین ان منطقه قرار دارد و فاصله ان کمتر است شدت تابش آفتاب بیشتر از صبح و عصر است که خورشید در مایل ترین حالت نسبت به زمین قرار دارد.</a:t>
            </a:r>
          </a:p>
          <a:p>
            <a:pPr algn="just">
              <a:lnSpc>
                <a:spcPct val="160000"/>
              </a:lnSpc>
            </a:pPr>
            <a:endParaRPr lang="fa-IR" sz="1800" b="1" dirty="0">
              <a:cs typeface="B Zar" panose="00000400000000000000" pitchFamily="2" charset="-78"/>
            </a:endParaRPr>
          </a:p>
        </p:txBody>
      </p:sp>
    </p:spTree>
    <p:extLst>
      <p:ext uri="{BB962C8B-B14F-4D97-AF65-F5344CB8AC3E}">
        <p14:creationId xmlns:p14="http://schemas.microsoft.com/office/powerpoint/2010/main" val="336803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IPT.Titr" panose="00000700000000000000" pitchFamily="2" charset="2"/>
              </a:rPr>
              <a:t>ساختار فضایی و ویژگی های آن</a:t>
            </a:r>
          </a:p>
        </p:txBody>
      </p:sp>
      <p:sp>
        <p:nvSpPr>
          <p:cNvPr id="3" name="Content Placeholder 2"/>
          <p:cNvSpPr>
            <a:spLocks noGrp="1"/>
          </p:cNvSpPr>
          <p:nvPr>
            <p:ph idx="1"/>
          </p:nvPr>
        </p:nvSpPr>
        <p:spPr>
          <a:xfrm>
            <a:off x="1300766" y="2057400"/>
            <a:ext cx="7620000" cy="4572000"/>
          </a:xfrm>
        </p:spPr>
        <p:txBody>
          <a:bodyPr>
            <a:normAutofit/>
          </a:bodyPr>
          <a:lstStyle/>
          <a:p>
            <a:pPr algn="just">
              <a:lnSpc>
                <a:spcPct val="150000"/>
              </a:lnSpc>
            </a:pPr>
            <a:r>
              <a:rPr lang="fa-IR" sz="1800" b="1" dirty="0">
                <a:latin typeface="IPT.Titr" panose="00000700000000000000" pitchFamily="2" charset="2"/>
                <a:cs typeface="B Zar" panose="00000400000000000000" pitchFamily="2" charset="-78"/>
              </a:rPr>
              <a:t>شکل گیری معماری بومی، بر مبنای جدولهایی از مربع می باشد که به صورت خطی در امتداد شرق- غرب و عمود بر جریان باد توسعه یافته است. اینگونه شکل گیری نمونه ای از معماری برون گرا می باشد که از ویژگی های آن، داشتن ارتباط بصری و فیزیکی مستقیم با فضای بیرون خانه، نداشتن حیاط و گسترش در ارتفاع می باشد که ما در معماری بومی گیلان شاهد آن می باشیم. قابل ذکر است که بناها در </a:t>
            </a:r>
            <a:r>
              <a:rPr lang="fa-IR" sz="1800" b="1" dirty="0" smtClean="0">
                <a:latin typeface="IPT.Titr" panose="00000700000000000000" pitchFamily="2" charset="2"/>
                <a:cs typeface="B Zar" panose="00000400000000000000" pitchFamily="2" charset="-78"/>
              </a:rPr>
              <a:t>فضاهای </a:t>
            </a:r>
            <a:r>
              <a:rPr lang="fa-IR" sz="1800" b="1" dirty="0">
                <a:latin typeface="IPT.Titr" panose="00000700000000000000" pitchFamily="2" charset="2"/>
                <a:cs typeface="B Zar" panose="00000400000000000000" pitchFamily="2" charset="-78"/>
              </a:rPr>
              <a:t>باز و </a:t>
            </a:r>
            <a:r>
              <a:rPr lang="fa-IR" sz="1800" b="1" dirty="0" smtClean="0">
                <a:latin typeface="IPT.Titr" panose="00000700000000000000" pitchFamily="2" charset="2"/>
                <a:cs typeface="B Zar" panose="00000400000000000000" pitchFamily="2" charset="-78"/>
              </a:rPr>
              <a:t>سبز "گیاهی" </a:t>
            </a:r>
            <a:r>
              <a:rPr lang="fa-IR" sz="1800" b="1" dirty="0">
                <a:latin typeface="IPT.Titr" panose="00000700000000000000" pitchFamily="2" charset="2"/>
                <a:cs typeface="B Zar" panose="00000400000000000000" pitchFamily="2" charset="-78"/>
              </a:rPr>
              <a:t>قرار می گیرند.</a:t>
            </a:r>
          </a:p>
        </p:txBody>
      </p:sp>
    </p:spTree>
    <p:extLst>
      <p:ext uri="{BB962C8B-B14F-4D97-AF65-F5344CB8AC3E}">
        <p14:creationId xmlns:p14="http://schemas.microsoft.com/office/powerpoint/2010/main" val="1783748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IPT.Titr" panose="00000700000000000000" pitchFamily="2" charset="2"/>
              </a:rPr>
              <a:t>خصوصیات </a:t>
            </a:r>
            <a:r>
              <a:rPr lang="fa-IR" dirty="0" smtClean="0">
                <a:latin typeface="IPT.Titr" panose="00000700000000000000" pitchFamily="2" charset="2"/>
              </a:rPr>
              <a:t>کلی فرم بنا</a:t>
            </a:r>
            <a:endParaRPr lang="fa-IR" dirty="0">
              <a:latin typeface="IPT.Titr" panose="00000700000000000000" pitchFamily="2" charset="2"/>
            </a:endParaRPr>
          </a:p>
        </p:txBody>
      </p:sp>
      <p:sp>
        <p:nvSpPr>
          <p:cNvPr id="3" name="Content Placeholder 2"/>
          <p:cNvSpPr>
            <a:spLocks noGrp="1"/>
          </p:cNvSpPr>
          <p:nvPr>
            <p:ph idx="1"/>
          </p:nvPr>
        </p:nvSpPr>
        <p:spPr/>
        <p:txBody>
          <a:bodyPr>
            <a:normAutofit fontScale="92500" lnSpcReduction="20000"/>
          </a:bodyPr>
          <a:lstStyle/>
          <a:p>
            <a:pPr algn="just">
              <a:lnSpc>
                <a:spcPct val="160000"/>
              </a:lnSpc>
            </a:pPr>
            <a:r>
              <a:rPr lang="fa-IR" sz="1800" b="1" dirty="0">
                <a:cs typeface="B Zar" panose="00000400000000000000" pitchFamily="2" charset="-78"/>
              </a:rPr>
              <a:t>) بام ساختمان به صورت شیب دار: در کناره ی دریای خزر بامها شیب دار هستند و اغلب شیب این بامها بسیار زیاد است </a:t>
            </a:r>
            <a:r>
              <a:rPr lang="fa-IR" sz="1800" b="1" dirty="0" err="1">
                <a:cs typeface="B Zar" panose="00000400000000000000" pitchFamily="2" charset="-78"/>
              </a:rPr>
              <a:t>ودر</a:t>
            </a:r>
            <a:r>
              <a:rPr lang="fa-IR" sz="1800" b="1" dirty="0">
                <a:cs typeface="B Zar" panose="00000400000000000000" pitchFamily="2" charset="-78"/>
              </a:rPr>
              <a:t> بعضی از موارد تا </a:t>
            </a:r>
            <a:r>
              <a:rPr lang="fa-IR" sz="1800" b="1">
                <a:cs typeface="B Zar" panose="00000400000000000000" pitchFamily="2" charset="-78"/>
              </a:rPr>
              <a:t>حدود </a:t>
            </a:r>
            <a:r>
              <a:rPr lang="fa-IR" sz="1800" b="1" smtClean="0">
                <a:cs typeface="B Zar" panose="00000400000000000000" pitchFamily="2" charset="-78"/>
              </a:rPr>
              <a:t>10 </a:t>
            </a:r>
            <a:r>
              <a:rPr lang="fa-IR" sz="1800" b="1">
                <a:cs typeface="B Zar" panose="00000400000000000000" pitchFamily="2" charset="-78"/>
              </a:rPr>
              <a:t>الی </a:t>
            </a:r>
            <a:r>
              <a:rPr lang="fa-IR" sz="1800" b="1" smtClean="0">
                <a:cs typeface="B Zar" panose="00000400000000000000" pitchFamily="2" charset="-78"/>
              </a:rPr>
              <a:t>15٪ </a:t>
            </a:r>
            <a:r>
              <a:rPr lang="fa-IR" sz="1800" b="1" dirty="0">
                <a:cs typeface="B Zar" panose="00000400000000000000" pitchFamily="2" charset="-78"/>
              </a:rPr>
              <a:t>می رسد</a:t>
            </a:r>
            <a:r>
              <a:rPr lang="fa-IR" sz="1800" b="1" dirty="0" smtClean="0">
                <a:cs typeface="B Zar" panose="00000400000000000000" pitchFamily="2" charset="-78"/>
              </a:rPr>
              <a:t>.</a:t>
            </a:r>
            <a:endParaRPr lang="fa-IR" sz="1800" b="1" dirty="0">
              <a:cs typeface="B Zar" panose="00000400000000000000" pitchFamily="2" charset="-78"/>
            </a:endParaRPr>
          </a:p>
          <a:p>
            <a:pPr algn="just">
              <a:lnSpc>
                <a:spcPct val="160000"/>
              </a:lnSpc>
            </a:pPr>
            <a:r>
              <a:rPr lang="fa-IR" sz="1800" b="1" dirty="0">
                <a:cs typeface="B Zar" panose="00000400000000000000" pitchFamily="2" charset="-78"/>
              </a:rPr>
              <a:t>2) ایوان یا </a:t>
            </a:r>
            <a:r>
              <a:rPr lang="fa-IR" sz="1800" b="1" dirty="0" err="1">
                <a:cs typeface="B Zar" panose="00000400000000000000" pitchFamily="2" charset="-78"/>
              </a:rPr>
              <a:t>غلامگرد</a:t>
            </a:r>
            <a:r>
              <a:rPr lang="fa-IR" sz="1800" b="1" dirty="0">
                <a:cs typeface="B Zar" panose="00000400000000000000" pitchFamily="2" charset="-78"/>
              </a:rPr>
              <a:t> در اطراف ساختمان: جهت محافظت دیوار ساختمان که عمدتا با مصالح بنایی مثل گل و خشت یا آجر است، اغلب یک </a:t>
            </a:r>
            <a:r>
              <a:rPr lang="fa-IR" sz="1800" b="1" dirty="0" err="1">
                <a:cs typeface="B Zar" panose="00000400000000000000" pitchFamily="2" charset="-78"/>
              </a:rPr>
              <a:t>غلامگرد</a:t>
            </a:r>
            <a:r>
              <a:rPr lang="fa-IR" sz="1800" b="1" dirty="0">
                <a:cs typeface="B Zar" panose="00000400000000000000" pitchFamily="2" charset="-78"/>
              </a:rPr>
              <a:t> که مانند </a:t>
            </a:r>
            <a:r>
              <a:rPr lang="fa-IR" sz="1800" b="1" dirty="0" err="1">
                <a:cs typeface="B Zar" panose="00000400000000000000" pitchFamily="2" charset="-78"/>
              </a:rPr>
              <a:t>ایوانی</a:t>
            </a:r>
            <a:r>
              <a:rPr lang="fa-IR" sz="1800" b="1" dirty="0">
                <a:cs typeface="B Zar" panose="00000400000000000000" pitchFamily="2" charset="-78"/>
              </a:rPr>
              <a:t> در سرتاسر محیط ساختمان است، قرار داده و بام را تا جلو </a:t>
            </a:r>
            <a:r>
              <a:rPr lang="fa-IR" sz="1800" b="1" dirty="0" err="1">
                <a:cs typeface="B Zar" panose="00000400000000000000" pitchFamily="2" charset="-78"/>
              </a:rPr>
              <a:t>غلامگرد</a:t>
            </a:r>
            <a:r>
              <a:rPr lang="fa-IR" sz="1800" b="1" dirty="0">
                <a:cs typeface="B Zar" panose="00000400000000000000" pitchFamily="2" charset="-78"/>
              </a:rPr>
              <a:t> ادامه می دهد و بام مانند چتری گسترده بر روی کل ساختمان و ایوان قرار می گیرد</a:t>
            </a:r>
            <a:r>
              <a:rPr lang="fa-IR" sz="1800" b="1" dirty="0" smtClean="0">
                <a:cs typeface="B Zar" panose="00000400000000000000" pitchFamily="2" charset="-78"/>
              </a:rPr>
              <a:t>.</a:t>
            </a:r>
            <a:endParaRPr lang="fa-IR" sz="1800" b="1" dirty="0">
              <a:cs typeface="B Zar" panose="00000400000000000000" pitchFamily="2" charset="-78"/>
            </a:endParaRPr>
          </a:p>
          <a:p>
            <a:pPr algn="just">
              <a:lnSpc>
                <a:spcPct val="160000"/>
              </a:lnSpc>
            </a:pPr>
            <a:r>
              <a:rPr lang="fa-IR" sz="1800" b="1" dirty="0">
                <a:cs typeface="B Zar" panose="00000400000000000000" pitchFamily="2" charset="-78"/>
              </a:rPr>
              <a:t>3) شکل ساختمان به صورت </a:t>
            </a:r>
            <a:r>
              <a:rPr lang="fa-IR" sz="1800" b="1" dirty="0" err="1">
                <a:cs typeface="B Zar" panose="00000400000000000000" pitchFamily="2" charset="-78"/>
              </a:rPr>
              <a:t>برونگرا</a:t>
            </a:r>
            <a:r>
              <a:rPr lang="fa-IR" sz="1800" b="1" dirty="0">
                <a:cs typeface="B Zar" panose="00000400000000000000" pitchFamily="2" charset="-78"/>
              </a:rPr>
              <a:t>: همانطور که گفته شد، در منطق مرطوب از بهترین روش های اقلیمی جهت تنظیم شرایط محیطی، استفاده از جریان باد و تهویه هوا است. لذا برعکس ساختمانهای </a:t>
            </a:r>
            <a:r>
              <a:rPr lang="fa-IR" sz="1800" b="1" dirty="0" err="1">
                <a:cs typeface="B Zar" panose="00000400000000000000" pitchFamily="2" charset="-78"/>
              </a:rPr>
              <a:t>درونگرای</a:t>
            </a:r>
            <a:r>
              <a:rPr lang="fa-IR" sz="1800" b="1" dirty="0">
                <a:cs typeface="B Zar" panose="00000400000000000000" pitchFamily="2" charset="-78"/>
              </a:rPr>
              <a:t> مناطق خشک که سعی در قرار دادن بخشی از ساختمان در درون زمین و محصور نمودن کل ساختمان از چهار طرف می باشد، در این منطقه جهت تامین آسایش، ساختمان را تا حد ممکن در ارتفاع و بلند و از دو یا چهار طرف باز و به صورت </a:t>
            </a:r>
            <a:r>
              <a:rPr lang="fa-IR" sz="1800" b="1" dirty="0" err="1">
                <a:cs typeface="B Zar" panose="00000400000000000000" pitchFamily="2" charset="-78"/>
              </a:rPr>
              <a:t>برونگرا</a:t>
            </a:r>
            <a:r>
              <a:rPr lang="fa-IR" sz="1800" b="1" dirty="0">
                <a:cs typeface="B Zar" panose="00000400000000000000" pitchFamily="2" charset="-78"/>
              </a:rPr>
              <a:t> احداث می کنند</a:t>
            </a:r>
            <a:r>
              <a:rPr lang="fa-IR" sz="1800" b="1" dirty="0" smtClean="0">
                <a:cs typeface="B Zar" panose="00000400000000000000" pitchFamily="2" charset="-78"/>
              </a:rPr>
              <a:t>.</a:t>
            </a:r>
            <a:endParaRPr lang="fa-IR" sz="1800" b="1" dirty="0">
              <a:cs typeface="B Zar" panose="00000400000000000000" pitchFamily="2" charset="-78"/>
            </a:endParaRPr>
          </a:p>
        </p:txBody>
      </p:sp>
    </p:spTree>
    <p:extLst>
      <p:ext uri="{BB962C8B-B14F-4D97-AF65-F5344CB8AC3E}">
        <p14:creationId xmlns:p14="http://schemas.microsoft.com/office/powerpoint/2010/main" val="86818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white"/>
                </a:solidFill>
                <a:latin typeface="IPT.Titr" panose="00000700000000000000" pitchFamily="2" charset="2"/>
              </a:rPr>
              <a:t>خصوصیات کلی فرم بنا</a:t>
            </a:r>
            <a:endParaRPr lang="fa-IR" dirty="0"/>
          </a:p>
        </p:txBody>
      </p:sp>
      <p:sp>
        <p:nvSpPr>
          <p:cNvPr id="3" name="Content Placeholder 2"/>
          <p:cNvSpPr>
            <a:spLocks noGrp="1"/>
          </p:cNvSpPr>
          <p:nvPr>
            <p:ph idx="1"/>
          </p:nvPr>
        </p:nvSpPr>
        <p:spPr/>
        <p:txBody>
          <a:bodyPr>
            <a:normAutofit/>
          </a:bodyPr>
          <a:lstStyle/>
          <a:p>
            <a:pPr algn="just"/>
            <a:endParaRPr lang="fa-IR" sz="1800" b="1" dirty="0">
              <a:latin typeface="IPT.Titr" panose="00000700000000000000" pitchFamily="2" charset="2"/>
            </a:endParaRPr>
          </a:p>
          <a:p>
            <a:pPr algn="just"/>
            <a:endParaRPr lang="fa-IR" sz="1800" b="1" dirty="0">
              <a:latin typeface="IPT.Titr" panose="00000700000000000000" pitchFamily="2" charset="2"/>
            </a:endParaRPr>
          </a:p>
          <a:p>
            <a:pPr algn="just"/>
            <a:r>
              <a:rPr lang="fa-IR" sz="1800" b="1" dirty="0">
                <a:latin typeface="IPT.Titr" panose="00000700000000000000" pitchFamily="2" charset="2"/>
              </a:rPr>
              <a:t>4) عدم وجود زیر زمین: به دلیل رطوبت بسیار زیاد منطقه، </a:t>
            </a:r>
            <a:r>
              <a:rPr lang="fa-IR" sz="1800" b="1" dirty="0" err="1">
                <a:latin typeface="IPT.Titr" panose="00000700000000000000" pitchFamily="2" charset="2"/>
              </a:rPr>
              <a:t>ساختمانها</a:t>
            </a:r>
            <a:r>
              <a:rPr lang="fa-IR" sz="1800" b="1" dirty="0">
                <a:latin typeface="IPT.Titr" panose="00000700000000000000" pitchFamily="2" charset="2"/>
              </a:rPr>
              <a:t> فاقد هرگونه زیرزمین می باشند. اول اینکه هوای مرطوب سنگین است و داخل زیر زمین محبوس می شود و اجازه ی زندگی و زیست را </a:t>
            </a:r>
            <a:r>
              <a:rPr lang="fa-IR" sz="1800" b="1" dirty="0" err="1">
                <a:latin typeface="IPT.Titr" panose="00000700000000000000" pitchFamily="2" charset="2"/>
              </a:rPr>
              <a:t>نمی</a:t>
            </a:r>
            <a:r>
              <a:rPr lang="fa-IR" sz="1800" b="1" dirty="0">
                <a:latin typeface="IPT.Titr" panose="00000700000000000000" pitchFamily="2" charset="2"/>
              </a:rPr>
              <a:t> دهد. دوم اینکه عمق آبهای زیر زمینی بسیار کم است و دیوار زیر زمین را مرطوب نگه می دارد و آب بندی دیوارها بسیار مشکل است.</a:t>
            </a:r>
          </a:p>
          <a:p>
            <a:pPr algn="just"/>
            <a:endParaRPr lang="fa-IR" sz="1800" b="1" dirty="0">
              <a:latin typeface="IPT.Titr" panose="00000700000000000000" pitchFamily="2" charset="2"/>
            </a:endParaRPr>
          </a:p>
          <a:p>
            <a:pPr algn="just"/>
            <a:r>
              <a:rPr lang="fa-IR" sz="1800" b="1" dirty="0">
                <a:latin typeface="IPT.Titr" panose="00000700000000000000" pitchFamily="2" charset="2"/>
              </a:rPr>
              <a:t>5) کف طبقه </a:t>
            </a:r>
            <a:r>
              <a:rPr lang="fa-IR" sz="1800" b="1" dirty="0" err="1">
                <a:latin typeface="IPT.Titr" panose="00000700000000000000" pitchFamily="2" charset="2"/>
              </a:rPr>
              <a:t>همکف</a:t>
            </a:r>
            <a:r>
              <a:rPr lang="fa-IR" sz="1800" b="1" dirty="0">
                <a:latin typeface="IPT.Titr" panose="00000700000000000000" pitchFamily="2" charset="2"/>
              </a:rPr>
              <a:t> بالاتر از سطح طبیعی زمین: باز هم به دلیل رطوبت هوا و عمق کم </a:t>
            </a:r>
            <a:r>
              <a:rPr lang="fa-IR" sz="1800" b="1" dirty="0" err="1">
                <a:latin typeface="IPT.Titr" panose="00000700000000000000" pitchFamily="2" charset="2"/>
              </a:rPr>
              <a:t>آبهاب</a:t>
            </a:r>
            <a:r>
              <a:rPr lang="fa-IR" sz="1800" b="1" dirty="0">
                <a:latin typeface="IPT.Titr" panose="00000700000000000000" pitchFamily="2" charset="2"/>
              </a:rPr>
              <a:t> زیر زمینی کف طبقه </a:t>
            </a:r>
            <a:r>
              <a:rPr lang="fa-IR" sz="1800" b="1" dirty="0" err="1">
                <a:latin typeface="IPT.Titr" panose="00000700000000000000" pitchFamily="2" charset="2"/>
              </a:rPr>
              <a:t>همکف</a:t>
            </a:r>
            <a:r>
              <a:rPr lang="fa-IR" sz="1800" b="1" dirty="0">
                <a:latin typeface="IPT.Titr" panose="00000700000000000000" pitchFamily="2" charset="2"/>
              </a:rPr>
              <a:t> را سعی می کنند حتی </a:t>
            </a:r>
            <a:r>
              <a:rPr lang="fa-IR" sz="1800" b="1" dirty="0" err="1">
                <a:latin typeface="IPT.Titr" panose="00000700000000000000" pitchFamily="2" charset="2"/>
              </a:rPr>
              <a:t>المقدور</a:t>
            </a:r>
            <a:r>
              <a:rPr lang="fa-IR" sz="1800" b="1" dirty="0">
                <a:latin typeface="IPT.Titr" panose="00000700000000000000" pitchFamily="2" charset="2"/>
              </a:rPr>
              <a:t> بالاتر از سطح طبیعی زمین اجرا کنند تا کف بنا از نم و رطوبت زمین فاصله داشته باشد و بتوان از جریان باد که در ارتفاع بالاتر از سرعت بیشتری برخوردار است، بهره </a:t>
            </a:r>
            <a:r>
              <a:rPr lang="fa-IR" sz="1800" b="1" dirty="0" err="1">
                <a:latin typeface="IPT.Titr" panose="00000700000000000000" pitchFamily="2" charset="2"/>
              </a:rPr>
              <a:t>مند</a:t>
            </a:r>
            <a:r>
              <a:rPr lang="fa-IR" sz="1800" b="1" dirty="0">
                <a:latin typeface="IPT.Titr" panose="00000700000000000000" pitchFamily="2" charset="2"/>
              </a:rPr>
              <a:t> شوند.</a:t>
            </a:r>
          </a:p>
          <a:p>
            <a:pPr algn="just"/>
            <a:endParaRPr lang="fa-IR" sz="1800" b="1" dirty="0">
              <a:latin typeface="IPT.Titr" panose="00000700000000000000" pitchFamily="2" charset="2"/>
            </a:endParaRPr>
          </a:p>
        </p:txBody>
      </p:sp>
    </p:spTree>
    <p:extLst>
      <p:ext uri="{BB962C8B-B14F-4D97-AF65-F5344CB8AC3E}">
        <p14:creationId xmlns:p14="http://schemas.microsoft.com/office/powerpoint/2010/main" val="2991490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latin typeface="IPT.Titr" panose="00000700000000000000" pitchFamily="2" charset="2"/>
              </a:rPr>
              <a:t> نوع مصالح</a:t>
            </a:r>
          </a:p>
        </p:txBody>
      </p:sp>
      <p:sp>
        <p:nvSpPr>
          <p:cNvPr id="3" name="Content Placeholder 2"/>
          <p:cNvSpPr>
            <a:spLocks noGrp="1"/>
          </p:cNvSpPr>
          <p:nvPr>
            <p:ph idx="1"/>
          </p:nvPr>
        </p:nvSpPr>
        <p:spPr>
          <a:xfrm>
            <a:off x="1219200" y="1600200"/>
            <a:ext cx="7772400" cy="5029200"/>
          </a:xfrm>
        </p:spPr>
        <p:txBody>
          <a:bodyPr>
            <a:noAutofit/>
          </a:bodyPr>
          <a:lstStyle/>
          <a:p>
            <a:pPr marL="0" indent="0" algn="just">
              <a:lnSpc>
                <a:spcPct val="170000"/>
              </a:lnSpc>
              <a:buNone/>
            </a:pPr>
            <a:r>
              <a:rPr lang="fa-IR" sz="1500" b="1" dirty="0">
                <a:cs typeface="B Zar" panose="00000400000000000000" pitchFamily="2" charset="-78"/>
              </a:rPr>
              <a:t>بیشتر </a:t>
            </a:r>
            <a:r>
              <a:rPr lang="fa-IR" sz="1500" b="1" dirty="0" smtClean="0">
                <a:cs typeface="B Zar" panose="00000400000000000000" pitchFamily="2" charset="-78"/>
              </a:rPr>
              <a:t>ساختمان ها </a:t>
            </a:r>
            <a:r>
              <a:rPr lang="fa-IR" sz="1500" b="1" dirty="0">
                <a:cs typeface="B Zar" panose="00000400000000000000" pitchFamily="2" charset="-78"/>
              </a:rPr>
              <a:t>با مصالحی با حداقل ظرفیت حرارتی بنا شده اند و در صورت استفاده از مصالح ساختمانی سنگین، ضخامت آنها در حداقل میزان ممکن حفظ شده است. در این مناطق بهتر است از مصالح ساختمانی سبک استفاده شود. چون در زمانیکه نوسان دمای روزانه هوا کم است، ذخیره حرارت هیچ اهمیتی ندارد و علاوه بر این، مصالح ساختمانی تا حدود زیادی تاثیر تهویه و کوران را که یکی از ضروریات در این منطقه است کاهش می دهد</a:t>
            </a:r>
            <a:r>
              <a:rPr lang="fa-IR" sz="1500" b="1" dirty="0" smtClean="0">
                <a:cs typeface="B Zar" panose="00000400000000000000" pitchFamily="2" charset="-78"/>
              </a:rPr>
              <a:t>.</a:t>
            </a:r>
            <a:endParaRPr lang="fa-IR" sz="1500" b="1" dirty="0">
              <a:cs typeface="B Zar" panose="00000400000000000000" pitchFamily="2" charset="-78"/>
            </a:endParaRPr>
          </a:p>
          <a:p>
            <a:pPr marL="0" indent="0" algn="just">
              <a:lnSpc>
                <a:spcPct val="170000"/>
              </a:lnSpc>
              <a:buNone/>
            </a:pPr>
            <a:r>
              <a:rPr lang="fa-IR" sz="1500" b="1" dirty="0" smtClean="0">
                <a:cs typeface="B Zar" panose="00000400000000000000" pitchFamily="2" charset="-78"/>
              </a:rPr>
              <a:t>در </a:t>
            </a:r>
            <a:r>
              <a:rPr lang="fa-IR" sz="1500" b="1" dirty="0">
                <a:cs typeface="B Zar" panose="00000400000000000000" pitchFamily="2" charset="-78"/>
              </a:rPr>
              <a:t>این کناره، چوب از مصالح عمده جهت سازه و پوشش بنا است. چوب ها به دو دسته ی چوب سخت و چوب نرم تقسیم بندی شده اند چوب سخت به چوبهایی اطلاق می شود که با دوام، متراکم و محکم بوده و زیبایی و استقامت زیادی دارند، البته کار کردن با این نوع چوب نسبتا مشکل است. و چوب های نرم بر خلاف چوب سخت این خصوصیت را ندارند</a:t>
            </a:r>
            <a:r>
              <a:rPr lang="fa-IR" sz="1500" b="1" dirty="0" smtClean="0">
                <a:cs typeface="B Zar" panose="00000400000000000000" pitchFamily="2" charset="-78"/>
              </a:rPr>
              <a:t>.</a:t>
            </a:r>
            <a:endParaRPr lang="fa-IR" sz="1500" b="1" dirty="0">
              <a:cs typeface="B Zar" panose="00000400000000000000" pitchFamily="2" charset="-78"/>
            </a:endParaRPr>
          </a:p>
          <a:p>
            <a:pPr marL="0" indent="0" algn="just">
              <a:lnSpc>
                <a:spcPct val="170000"/>
              </a:lnSpc>
              <a:buNone/>
            </a:pPr>
            <a:r>
              <a:rPr lang="fa-IR" sz="1500" b="1" dirty="0">
                <a:cs typeface="B Zar" panose="00000400000000000000" pitchFamily="2" charset="-78"/>
              </a:rPr>
              <a:t>ساقه های برنج عناصر اصلی تشکیل دهنده پوشش سقف های شیب دار هستند. اسکلت بنا و در واقع ایستایی ساختمان از چوب می باشد که از ان در بدنه ها نیز </a:t>
            </a:r>
            <a:r>
              <a:rPr lang="fa-IR" sz="1500" b="1" dirty="0" smtClean="0">
                <a:cs typeface="B Zar" panose="00000400000000000000" pitchFamily="2" charset="-78"/>
              </a:rPr>
              <a:t>استفاده </a:t>
            </a:r>
            <a:r>
              <a:rPr lang="fa-IR" sz="1500" b="1" dirty="0">
                <a:cs typeface="B Zar" panose="00000400000000000000" pitchFamily="2" charset="-78"/>
              </a:rPr>
              <a:t>می شود و پوشش نهایی آن با خشت است و گل اندود می شود و از مصالح دیگری همچون سنگ، خشت و سفال نیز در کنار ساختمانهای تماما چوبی استفاده شده است. همانطور که گفته شد تمامی مصالح به کار رفته در بنا از مصالح موجود در محل می باشد که موجب کاهش انرژی در حمل و نقل مصالح از نقاط دیگر شده است.</a:t>
            </a:r>
          </a:p>
          <a:p>
            <a:pPr algn="just"/>
            <a:endParaRPr lang="fa-IR" sz="600" b="1" dirty="0">
              <a:cs typeface="B Zar" panose="00000400000000000000" pitchFamily="2" charset="-78"/>
            </a:endParaRPr>
          </a:p>
        </p:txBody>
      </p:sp>
    </p:spTree>
    <p:extLst>
      <p:ext uri="{BB962C8B-B14F-4D97-AF65-F5344CB8AC3E}">
        <p14:creationId xmlns:p14="http://schemas.microsoft.com/office/powerpoint/2010/main" val="1722467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a-IR" dirty="0">
                <a:latin typeface="IPT.Titr" panose="00000700000000000000" pitchFamily="2" charset="2"/>
              </a:rPr>
              <a:t>طبقه بندی ابنیه سنتی و روشهای ساخت</a:t>
            </a:r>
          </a:p>
        </p:txBody>
      </p:sp>
      <p:sp>
        <p:nvSpPr>
          <p:cNvPr id="5" name="Text Placeholder 4"/>
          <p:cNvSpPr>
            <a:spLocks noGrp="1"/>
          </p:cNvSpPr>
          <p:nvPr>
            <p:ph type="body" idx="1"/>
          </p:nvPr>
        </p:nvSpPr>
        <p:spPr/>
        <p:txBody>
          <a:bodyPr/>
          <a:lstStyle/>
          <a:p>
            <a:pPr algn="ctr"/>
            <a:r>
              <a:rPr lang="fa-IR" dirty="0">
                <a:latin typeface="IPT.Titr" panose="00000700000000000000" pitchFamily="2" charset="2"/>
              </a:rPr>
              <a:t>نام بنا بر حسب مصالح </a:t>
            </a:r>
            <a:r>
              <a:rPr lang="fa-IR" dirty="0" smtClean="0">
                <a:latin typeface="IPT.Titr" panose="00000700000000000000" pitchFamily="2" charset="2"/>
              </a:rPr>
              <a:t>دیوار</a:t>
            </a:r>
            <a:endParaRPr lang="fa-IR" dirty="0">
              <a:latin typeface="IPT.Titr" panose="00000700000000000000" pitchFamily="2" charset="2"/>
            </a:endParaRPr>
          </a:p>
        </p:txBody>
      </p:sp>
      <p:sp>
        <p:nvSpPr>
          <p:cNvPr id="6" name="Content Placeholder 5"/>
          <p:cNvSpPr>
            <a:spLocks noGrp="1"/>
          </p:cNvSpPr>
          <p:nvPr>
            <p:ph sz="half" idx="2"/>
          </p:nvPr>
        </p:nvSpPr>
        <p:spPr>
          <a:xfrm>
            <a:off x="1293812" y="2974620"/>
            <a:ext cx="3201988" cy="3339222"/>
          </a:xfrm>
        </p:spPr>
        <p:txBody>
          <a:bodyPr/>
          <a:lstStyle/>
          <a:p>
            <a:r>
              <a:rPr lang="fa-IR" sz="2000" b="1" dirty="0" smtClean="0">
                <a:latin typeface="IPT.Titr" panose="00000700000000000000" pitchFamily="2" charset="2"/>
              </a:rPr>
              <a:t>1-داروچین</a:t>
            </a:r>
            <a:endParaRPr lang="fa-IR" sz="2000" b="1" dirty="0">
              <a:latin typeface="IPT.Titr" panose="00000700000000000000" pitchFamily="2" charset="2"/>
            </a:endParaRPr>
          </a:p>
          <a:p>
            <a:endParaRPr lang="fa-IR" sz="2000" b="1" dirty="0">
              <a:latin typeface="IPT.Titr" panose="00000700000000000000" pitchFamily="2" charset="2"/>
            </a:endParaRPr>
          </a:p>
          <a:p>
            <a:r>
              <a:rPr lang="fa-IR" sz="2000" b="1" dirty="0">
                <a:latin typeface="IPT.Titr" panose="00000700000000000000" pitchFamily="2" charset="2"/>
              </a:rPr>
              <a:t> 2-نفار</a:t>
            </a:r>
          </a:p>
          <a:p>
            <a:endParaRPr lang="fa-IR" sz="2000" b="1" dirty="0">
              <a:latin typeface="IPT.Titr" panose="00000700000000000000" pitchFamily="2" charset="2"/>
            </a:endParaRPr>
          </a:p>
          <a:p>
            <a:r>
              <a:rPr lang="fa-IR" sz="2000" b="1" dirty="0">
                <a:latin typeface="IPT.Titr" panose="00000700000000000000" pitchFamily="2" charset="2"/>
              </a:rPr>
              <a:t>3-خشتی ، گلی </a:t>
            </a:r>
            <a:r>
              <a:rPr lang="fa-IR" sz="2000" b="1" dirty="0" err="1">
                <a:latin typeface="IPT.Titr" panose="00000700000000000000" pitchFamily="2" charset="2"/>
              </a:rPr>
              <a:t>وآجری</a:t>
            </a:r>
            <a:endParaRPr lang="fa-IR" sz="2000" b="1" dirty="0">
              <a:latin typeface="IPT.Titr" panose="00000700000000000000" pitchFamily="2" charset="2"/>
            </a:endParaRPr>
          </a:p>
          <a:p>
            <a:endParaRPr lang="fa-IR" b="1" dirty="0">
              <a:latin typeface="IPT.Titr" panose="00000700000000000000" pitchFamily="2" charset="2"/>
            </a:endParaRPr>
          </a:p>
        </p:txBody>
      </p:sp>
      <p:sp>
        <p:nvSpPr>
          <p:cNvPr id="7" name="Text Placeholder 6"/>
          <p:cNvSpPr>
            <a:spLocks noGrp="1"/>
          </p:cNvSpPr>
          <p:nvPr>
            <p:ph type="body" sz="quarter" idx="3"/>
          </p:nvPr>
        </p:nvSpPr>
        <p:spPr/>
        <p:txBody>
          <a:bodyPr/>
          <a:lstStyle/>
          <a:p>
            <a:pPr algn="ctr"/>
            <a:r>
              <a:rPr lang="fa-IR" dirty="0">
                <a:latin typeface="IPT.Titr" panose="00000700000000000000" pitchFamily="2" charset="2"/>
              </a:rPr>
              <a:t>نام بنا بر حسب پوشش </a:t>
            </a:r>
            <a:r>
              <a:rPr lang="fa-IR" dirty="0" smtClean="0">
                <a:latin typeface="IPT.Titr" panose="00000700000000000000" pitchFamily="2" charset="2"/>
              </a:rPr>
              <a:t>بام</a:t>
            </a:r>
            <a:endParaRPr lang="fa-IR" dirty="0">
              <a:latin typeface="IPT.Titr" panose="00000700000000000000" pitchFamily="2" charset="2"/>
            </a:endParaRPr>
          </a:p>
        </p:txBody>
      </p:sp>
      <p:sp>
        <p:nvSpPr>
          <p:cNvPr id="8" name="Content Placeholder 7"/>
          <p:cNvSpPr>
            <a:spLocks noGrp="1"/>
          </p:cNvSpPr>
          <p:nvPr>
            <p:ph sz="quarter" idx="4"/>
          </p:nvPr>
        </p:nvSpPr>
        <p:spPr>
          <a:xfrm>
            <a:off x="5181601" y="2974620"/>
            <a:ext cx="3733800" cy="3339222"/>
          </a:xfrm>
        </p:spPr>
        <p:txBody>
          <a:bodyPr>
            <a:normAutofit fontScale="85000" lnSpcReduction="20000"/>
          </a:bodyPr>
          <a:lstStyle/>
          <a:p>
            <a:pPr algn="just">
              <a:lnSpc>
                <a:spcPct val="150000"/>
              </a:lnSpc>
            </a:pPr>
            <a:r>
              <a:rPr lang="fa-IR" b="1" dirty="0">
                <a:cs typeface="B Zar" panose="00000400000000000000" pitchFamily="2" charset="-78"/>
              </a:rPr>
              <a:t>1-گالی پوش خانه                       </a:t>
            </a:r>
          </a:p>
          <a:p>
            <a:pPr algn="just">
              <a:lnSpc>
                <a:spcPct val="150000"/>
              </a:lnSpc>
            </a:pPr>
            <a:endParaRPr lang="fa-IR" b="1" dirty="0">
              <a:cs typeface="B Zar" panose="00000400000000000000" pitchFamily="2" charset="-78"/>
            </a:endParaRPr>
          </a:p>
          <a:p>
            <a:pPr algn="just">
              <a:lnSpc>
                <a:spcPct val="150000"/>
              </a:lnSpc>
            </a:pPr>
            <a:r>
              <a:rPr lang="fa-IR" b="1" dirty="0">
                <a:cs typeface="B Zar" panose="00000400000000000000" pitchFamily="2" charset="-78"/>
              </a:rPr>
              <a:t>2- </a:t>
            </a:r>
            <a:r>
              <a:rPr lang="fa-IR" b="1" dirty="0" err="1">
                <a:cs typeface="B Zar" panose="00000400000000000000" pitchFamily="2" charset="-78"/>
              </a:rPr>
              <a:t>لته</a:t>
            </a:r>
            <a:r>
              <a:rPr lang="fa-IR" b="1" dirty="0">
                <a:cs typeface="B Zar" panose="00000400000000000000" pitchFamily="2" charset="-78"/>
              </a:rPr>
              <a:t> سر </a:t>
            </a:r>
          </a:p>
          <a:p>
            <a:pPr algn="just">
              <a:lnSpc>
                <a:spcPct val="150000"/>
              </a:lnSpc>
            </a:pPr>
            <a:endParaRPr lang="fa-IR" b="1" dirty="0">
              <a:cs typeface="B Zar" panose="00000400000000000000" pitchFamily="2" charset="-78"/>
            </a:endParaRPr>
          </a:p>
          <a:p>
            <a:pPr algn="just">
              <a:lnSpc>
                <a:spcPct val="150000"/>
              </a:lnSpc>
            </a:pPr>
            <a:r>
              <a:rPr lang="fa-IR" b="1" dirty="0">
                <a:cs typeface="B Zar" panose="00000400000000000000" pitchFamily="2" charset="-78"/>
              </a:rPr>
              <a:t> 3-سفالی خانه </a:t>
            </a:r>
          </a:p>
          <a:p>
            <a:pPr algn="just">
              <a:lnSpc>
                <a:spcPct val="150000"/>
              </a:lnSpc>
            </a:pPr>
            <a:endParaRPr lang="fa-IR" b="1" dirty="0">
              <a:cs typeface="B Zar" panose="00000400000000000000" pitchFamily="2" charset="-78"/>
            </a:endParaRPr>
          </a:p>
          <a:p>
            <a:pPr algn="just">
              <a:lnSpc>
                <a:spcPct val="150000"/>
              </a:lnSpc>
            </a:pPr>
            <a:r>
              <a:rPr lang="fa-IR" b="1" dirty="0">
                <a:cs typeface="B Zar" panose="00000400000000000000" pitchFamily="2" charset="-78"/>
              </a:rPr>
              <a:t> 4-سیمکا خانه</a:t>
            </a:r>
          </a:p>
          <a:p>
            <a:pPr algn="just">
              <a:lnSpc>
                <a:spcPct val="150000"/>
              </a:lnSpc>
            </a:pPr>
            <a:endParaRPr lang="fa-IR" b="1" dirty="0">
              <a:cs typeface="B Zar" panose="00000400000000000000" pitchFamily="2" charset="-78"/>
            </a:endParaRPr>
          </a:p>
        </p:txBody>
      </p:sp>
    </p:spTree>
    <p:extLst>
      <p:ext uri="{BB962C8B-B14F-4D97-AF65-F5344CB8AC3E}">
        <p14:creationId xmlns:p14="http://schemas.microsoft.com/office/powerpoint/2010/main" val="450807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8764FC4-B7CA-4029-92FF-166BDEE000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TotalTime>
  <Words>2027</Words>
  <Application>Microsoft Office PowerPoint</Application>
  <PresentationFormat>On-screen Show (4:3)</PresentationFormat>
  <Paragraphs>65</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 Badkonak</vt:lpstr>
      <vt:lpstr>B Zar</vt:lpstr>
      <vt:lpstr>Calibri</vt:lpstr>
      <vt:lpstr>IPT.Titr</vt:lpstr>
      <vt:lpstr>IranNastaliq</vt:lpstr>
      <vt:lpstr>Times New Roman</vt:lpstr>
      <vt:lpstr>Office Theme</vt:lpstr>
      <vt:lpstr>PowerPoint Presentation</vt:lpstr>
      <vt:lpstr>نحوه ساختمان سازی در نواحی معتدل و مرطوب</vt:lpstr>
      <vt:lpstr> موقعیت جغرافیایی مناطق معتدل و مرطوب</vt:lpstr>
      <vt:lpstr> تاثیر جریان هوا و نور خورشید بر بنا</vt:lpstr>
      <vt:lpstr>ساختار فضایی و ویژگی های آن</vt:lpstr>
      <vt:lpstr>خصوصیات کلی فرم بنا</vt:lpstr>
      <vt:lpstr>خصوصیات کلی فرم بنا</vt:lpstr>
      <vt:lpstr> نوع مصالح</vt:lpstr>
      <vt:lpstr>طبقه بندی ابنیه سنتی و روشهای ساخت</vt:lpstr>
      <vt:lpstr>تطبیق مسکن با اقلیم</vt:lpstr>
      <vt:lpstr>تطبیق مسکن با اقلیم</vt:lpstr>
      <vt:lpstr>تطبیق مسکن با اقلیم</vt:lpstr>
      <vt:lpstr>بازار</vt:lpstr>
      <vt:lpstr>عکس </vt:lpstr>
      <vt:lpstr>عکس</vt:lpstr>
      <vt:lpstr>عکس</vt:lpstr>
      <vt:lpstr>عکس</vt:lpstr>
      <vt:lpstr>عکس</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نحوه ساختمان سازی در نواحی معتدل و مرطوب</dc:title>
  <dc:creator>star</dc:creator>
  <cp:keywords/>
  <dc:description>animated 2010 green global template from PresentationPro.com</dc:description>
  <cp:lastModifiedBy>Chortkeh1</cp:lastModifiedBy>
  <cp:revision>14</cp:revision>
  <dcterms:created xsi:type="dcterms:W3CDTF">2013-12-06T14:34:58Z</dcterms:created>
  <dcterms:modified xsi:type="dcterms:W3CDTF">2015-11-09T22:10:01Z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TC018813579991</vt:lpwstr>
  </property>
</Properties>
</file>