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9" r:id="rId2"/>
    <p:sldId id="278" r:id="rId3"/>
    <p:sldId id="276" r:id="rId4"/>
    <p:sldId id="256" r:id="rId5"/>
    <p:sldId id="258" r:id="rId6"/>
    <p:sldId id="259" r:id="rId7"/>
    <p:sldId id="260" r:id="rId8"/>
    <p:sldId id="261" r:id="rId9"/>
    <p:sldId id="262" r:id="rId10"/>
    <p:sldId id="263" r:id="rId11"/>
    <p:sldId id="264" r:id="rId12"/>
    <p:sldId id="265" r:id="rId13"/>
    <p:sldId id="266" r:id="rId14"/>
    <p:sldId id="271" r:id="rId15"/>
    <p:sldId id="269" r:id="rId16"/>
    <p:sldId id="270" r:id="rId17"/>
    <p:sldId id="272" r:id="rId18"/>
    <p:sldId id="275"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11/25/2009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11/25/2009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11/25/2009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11/25/2009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11/25/2009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11/25/2009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11/25/2009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D8BD707-D9CF-40AE-B4C6-C98DA3205C09}" type="datetimeFigureOut">
              <a:rPr lang="en-US" smtClean="0"/>
              <a:pPr/>
              <a:t>11/25/2009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11/25/2009</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D8BD707-D9CF-40AE-B4C6-C98DA3205C09}" type="datetimeFigureOut">
              <a:rPr lang="en-US" smtClean="0"/>
              <a:pPr/>
              <a:t>11/25/2009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11/25/2009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11/25/2009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2" y="71438"/>
            <a:ext cx="8643966" cy="6643710"/>
          </a:xfrm>
        </p:spPr>
        <p:txBody>
          <a:bodyPr>
            <a:normAutofit/>
          </a:bodyPr>
          <a:lstStyle/>
          <a:p>
            <a:pPr>
              <a:lnSpc>
                <a:spcPct val="150000"/>
              </a:lnSpc>
            </a:pPr>
            <a:r>
              <a:rPr lang="fa-IR" sz="3600" dirty="0" smtClean="0">
                <a:solidFill>
                  <a:schemeClr val="tx1">
                    <a:lumMod val="95000"/>
                    <a:lumOff val="5000"/>
                  </a:schemeClr>
                </a:solidFill>
                <a:cs typeface="2  Nazanin" pitchFamily="2" charset="-78"/>
              </a:rPr>
              <a:t>                         حمام خان (پیرظهیری)</a:t>
            </a:r>
            <a:r>
              <a:rPr lang="en-US" sz="2000" dirty="0" smtClean="0">
                <a:solidFill>
                  <a:schemeClr val="tx1">
                    <a:lumMod val="95000"/>
                    <a:lumOff val="5000"/>
                  </a:schemeClr>
                </a:solidFill>
                <a:cs typeface="2  Nazanin" pitchFamily="2" charset="-78"/>
              </a:rPr>
              <a:t/>
            </a:r>
            <a:br>
              <a:rPr lang="en-US" sz="2000" dirty="0" smtClean="0">
                <a:solidFill>
                  <a:schemeClr val="tx1">
                    <a:lumMod val="95000"/>
                    <a:lumOff val="5000"/>
                  </a:schemeClr>
                </a:solidFill>
                <a:cs typeface="2  Nazanin" pitchFamily="2" charset="-78"/>
              </a:rPr>
            </a:br>
            <a:r>
              <a:rPr lang="fa-IR" sz="2000" dirty="0" smtClean="0">
                <a:solidFill>
                  <a:schemeClr val="tx1">
                    <a:lumMod val="95000"/>
                    <a:lumOff val="5000"/>
                  </a:schemeClr>
                </a:solidFill>
                <a:cs typeface="2  Nazanin" pitchFamily="2" charset="-78"/>
              </a:rPr>
              <a:t> حمام در ضلع شمالی بازار سر پوشیده سنندج پایین تر از مسجد داروغه قرار دارد. حمام دارای بخش های مختلفی از جمله سر در ورودی، هشتی، سر بینه (حمام سرد)، بینه (حمام گرم)، خزینه، محل حجامت و نظافت و غیره می باشد. برابر کتیبۀ سنگی موجود در سر در ورودی حمام در سال 1220ه.ق به دستور امان الله خان اردلان ساخته شد و بعدها به سبب تملک این حمام به وسیله امین التجار در سال 1295 ه.ق مرمت و بازسازی عمده در آن صورت گرفت. تزیینات معماری آن آهکبری های پرکار که شامل نقوش گیاهی و حیوانی و کاشی های هفت رنگ که دارای نقش مایه های بومی و محلی است و همچنین سنگ فرش آن از عمده ویژگی های بناست. مواد بکار رفته در ساخت بنا آجر، گچ، آهک، ساروج، سنگ و کاشی می باشد. حمام تا سال 1375 دایر بود، میراث فرهنگی آن را در سال 1377 از آقای سید علی اکبر پیرظهیری خریداری کرد، مرمت آن از </a:t>
            </a:r>
            <a:r>
              <a:rPr lang="fa-IR" sz="2000" smtClean="0">
                <a:solidFill>
                  <a:schemeClr val="tx1">
                    <a:lumMod val="95000"/>
                    <a:lumOff val="5000"/>
                  </a:schemeClr>
                </a:solidFill>
                <a:cs typeface="2  Nazanin" pitchFamily="2" charset="-78"/>
              </a:rPr>
              <a:t>سال 1377 تا  1383 شمسی به </a:t>
            </a:r>
            <a:r>
              <a:rPr lang="fa-IR" sz="2000" dirty="0" smtClean="0">
                <a:solidFill>
                  <a:schemeClr val="tx1">
                    <a:lumMod val="95000"/>
                    <a:lumOff val="5000"/>
                  </a:schemeClr>
                </a:solidFill>
                <a:cs typeface="2  Nazanin" pitchFamily="2" charset="-78"/>
              </a:rPr>
              <a:t>طول انجامید. </a:t>
            </a:r>
            <a:r>
              <a:rPr lang="en-US" sz="2000" dirty="0" smtClean="0">
                <a:solidFill>
                  <a:schemeClr val="tx1">
                    <a:lumMod val="95000"/>
                    <a:lumOff val="5000"/>
                  </a:schemeClr>
                </a:solidFill>
                <a:cs typeface="2  Nazanin" pitchFamily="2" charset="-78"/>
              </a:rPr>
              <a:t/>
            </a:r>
            <a:br>
              <a:rPr lang="en-US" sz="2000" dirty="0" smtClean="0">
                <a:solidFill>
                  <a:schemeClr val="tx1">
                    <a:lumMod val="95000"/>
                    <a:lumOff val="5000"/>
                  </a:schemeClr>
                </a:solidFill>
                <a:cs typeface="2  Nazanin" pitchFamily="2" charset="-78"/>
              </a:rPr>
            </a:br>
            <a:endParaRPr lang="en-US" sz="2000" dirty="0">
              <a:solidFill>
                <a:schemeClr val="tx1">
                  <a:lumMod val="95000"/>
                  <a:lumOff val="5000"/>
                </a:schemeClr>
              </a:solidFill>
            </a:endParaRPr>
          </a:p>
        </p:txBody>
      </p:sp>
    </p:spTree>
  </p:cSld>
  <p:clrMapOvr>
    <a:masterClrMapping/>
  </p:clrMapOvr>
  <p:transition>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3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3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split orient="vert"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3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wheel spokes="2"/>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40.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itle 2"/>
          <p:cNvSpPr>
            <a:spLocks noGrp="1"/>
          </p:cNvSpPr>
          <p:nvPr>
            <p:ph type="ctrTitle"/>
          </p:nvPr>
        </p:nvSpPr>
        <p:spPr>
          <a:xfrm>
            <a:off x="-304800" y="685800"/>
            <a:ext cx="3200400" cy="1066799"/>
          </a:xfrm>
        </p:spPr>
        <p:txBody>
          <a:bodyPr/>
          <a:lstStyle/>
          <a:p>
            <a:pPr algn="ctr"/>
            <a:r>
              <a:rPr lang="fa-IR" dirty="0" smtClean="0">
                <a:solidFill>
                  <a:schemeClr val="accent1">
                    <a:lumMod val="75000"/>
                  </a:schemeClr>
                </a:solidFill>
                <a:cs typeface="2  Nazanin" pitchFamily="2" charset="-78"/>
              </a:rPr>
              <a:t>هشتی</a:t>
            </a:r>
            <a:endParaRPr lang="en-US" dirty="0">
              <a:solidFill>
                <a:schemeClr val="accent1">
                  <a:lumMod val="75000"/>
                </a:schemeClr>
              </a:solidFill>
              <a:cs typeface="2  Nazanin" pitchFamily="2" charset="-78"/>
            </a:endParaRPr>
          </a:p>
        </p:txBody>
      </p:sp>
    </p:spTree>
  </p:cSld>
  <p:clrMapOvr>
    <a:masterClrMapping/>
  </p:clrMapOvr>
  <p:transition>
    <p:pull dir="l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3.jpg"/>
          <p:cNvPicPr>
            <a:picLocks noGrp="1" noChangeAspect="1"/>
          </p:cNvPicPr>
          <p:nvPr isPhoto="1"/>
        </p:nvPicPr>
        <p:blipFill>
          <a:blip r:embed="rId2" cstate="print">
            <a:lum/>
          </a:blip>
          <a:stretch>
            <a:fillRect/>
          </a:stretch>
        </p:blipFill>
        <p:spPr>
          <a:xfrm>
            <a:off x="495300" y="457200"/>
            <a:ext cx="3810000" cy="2857500"/>
          </a:xfrm>
          <a:prstGeom prst="rect">
            <a:avLst/>
          </a:prstGeom>
          <a:noFill/>
          <a:ln>
            <a:noFill/>
          </a:ln>
        </p:spPr>
      </p:pic>
      <p:pic>
        <p:nvPicPr>
          <p:cNvPr id="3" name="Picture 2" descr="IMG_1342.jpg"/>
          <p:cNvPicPr>
            <a:picLocks noGrp="1" noChangeAspect="1"/>
          </p:cNvPicPr>
          <p:nvPr isPhoto="1"/>
        </p:nvPicPr>
        <p:blipFill>
          <a:blip r:embed="rId3" cstate="print">
            <a:lum/>
          </a:blip>
          <a:stretch>
            <a:fillRect/>
          </a:stretch>
        </p:blipFill>
        <p:spPr>
          <a:xfrm>
            <a:off x="4838700" y="457200"/>
            <a:ext cx="3810000" cy="2857500"/>
          </a:xfrm>
          <a:prstGeom prst="rect">
            <a:avLst/>
          </a:prstGeom>
          <a:noFill/>
          <a:ln>
            <a:noFill/>
          </a:ln>
        </p:spPr>
      </p:pic>
      <p:pic>
        <p:nvPicPr>
          <p:cNvPr id="4" name="Picture 3" descr="IMG_1346.jpg"/>
          <p:cNvPicPr>
            <a:picLocks noGrp="1" noChangeAspect="1"/>
          </p:cNvPicPr>
          <p:nvPr isPhoto="1"/>
        </p:nvPicPr>
        <p:blipFill>
          <a:blip r:embed="rId4" cstate="print">
            <a:lum/>
          </a:blip>
          <a:stretch>
            <a:fillRect/>
          </a:stretch>
        </p:blipFill>
        <p:spPr>
          <a:xfrm>
            <a:off x="495300" y="3543300"/>
            <a:ext cx="3810000" cy="2857500"/>
          </a:xfrm>
          <a:prstGeom prst="rect">
            <a:avLst/>
          </a:prstGeom>
          <a:noFill/>
          <a:ln>
            <a:noFill/>
          </a:ln>
        </p:spPr>
      </p:pic>
      <p:pic>
        <p:nvPicPr>
          <p:cNvPr id="5" name="Picture 4" descr="IMG_1352.jpg"/>
          <p:cNvPicPr>
            <a:picLocks noGrp="1" noChangeAspect="1"/>
          </p:cNvPicPr>
          <p:nvPr isPhoto="1"/>
        </p:nvPicPr>
        <p:blipFill>
          <a:blip r:embed="rId5" cstate="print">
            <a:lum/>
          </a:blip>
          <a:stretch>
            <a:fillRect/>
          </a:stretch>
        </p:blipFill>
        <p:spPr>
          <a:xfrm>
            <a:off x="4838700" y="3543300"/>
            <a:ext cx="3810000" cy="2857500"/>
          </a:xfrm>
          <a:prstGeom prst="rect">
            <a:avLst/>
          </a:prstGeom>
          <a:noFill/>
          <a:ln>
            <a:noFill/>
          </a:ln>
        </p:spPr>
      </p:pic>
      <p:sp>
        <p:nvSpPr>
          <p:cNvPr id="7" name="Subtitle 6"/>
          <p:cNvSpPr>
            <a:spLocks noGrp="1"/>
          </p:cNvSpPr>
          <p:nvPr>
            <p:ph type="subTitle" idx="1"/>
          </p:nvPr>
        </p:nvSpPr>
        <p:spPr>
          <a:xfrm>
            <a:off x="3581400" y="0"/>
            <a:ext cx="1905000" cy="426993"/>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ctr"/>
            <a:r>
              <a:rPr lang="fa-IR" dirty="0" smtClean="0">
                <a:solidFill>
                  <a:schemeClr val="accent1">
                    <a:lumMod val="75000"/>
                  </a:schemeClr>
                </a:solidFill>
              </a:rPr>
              <a:t>حمام گرم</a:t>
            </a:r>
            <a:endParaRPr lang="en-US" dirty="0">
              <a:solidFill>
                <a:schemeClr val="accent1">
                  <a:lumMod val="75000"/>
                </a:schemeClr>
              </a:solidFill>
            </a:endParaRPr>
          </a:p>
        </p:txBody>
      </p:sp>
    </p:spTree>
  </p:cSld>
  <p:clrMapOvr>
    <a:masterClrMapping/>
  </p:clrMapOvr>
  <p:transition>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48.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4" name="Subtitle 3"/>
          <p:cNvSpPr>
            <a:spLocks noGrp="1"/>
          </p:cNvSpPr>
          <p:nvPr>
            <p:ph type="subTitle" idx="1"/>
          </p:nvPr>
        </p:nvSpPr>
        <p:spPr>
          <a:xfrm>
            <a:off x="1676400" y="6096000"/>
            <a:ext cx="5029200" cy="503193"/>
          </a:xfrm>
        </p:spPr>
        <p:txBody>
          <a:bodyPr/>
          <a:lstStyle/>
          <a:p>
            <a:pPr algn="ctr"/>
            <a:r>
              <a:rPr lang="fa-IR" b="1" dirty="0" smtClean="0">
                <a:solidFill>
                  <a:schemeClr val="accent1">
                    <a:lumMod val="75000"/>
                  </a:schemeClr>
                </a:solidFill>
                <a:cs typeface="2  Nazanin" pitchFamily="2" charset="-78"/>
              </a:rPr>
              <a:t>خلوتی (محل استحمام افراد خاص)</a:t>
            </a:r>
            <a:endParaRPr lang="en-US" b="1" dirty="0">
              <a:solidFill>
                <a:schemeClr val="accent1">
                  <a:lumMod val="75000"/>
                </a:schemeClr>
              </a:solidFill>
              <a:cs typeface="2  Nazanin" pitchFamily="2" charset="-78"/>
            </a:endParaRPr>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1.jpg"/>
          <p:cNvPicPr>
            <a:picLocks noGrp="1" noChangeAspect="1"/>
          </p:cNvPicPr>
          <p:nvPr isPhoto="1"/>
        </p:nvPicPr>
        <p:blipFill>
          <a:blip r:embed="rId2" cstate="print">
            <a:lum/>
          </a:blip>
          <a:stretch>
            <a:fillRect/>
          </a:stretch>
        </p:blipFill>
        <p:spPr>
          <a:xfrm>
            <a:off x="4724400" y="1866900"/>
            <a:ext cx="4114800" cy="3086100"/>
          </a:xfrm>
          <a:prstGeom prst="rect">
            <a:avLst/>
          </a:prstGeom>
          <a:noFill/>
          <a:ln>
            <a:noFill/>
          </a:ln>
        </p:spPr>
      </p:pic>
      <p:pic>
        <p:nvPicPr>
          <p:cNvPr id="3" name="Picture 2" descr="IMG_1350.jpg"/>
          <p:cNvPicPr>
            <a:picLocks noGrp="1" noChangeAspect="1"/>
          </p:cNvPicPr>
          <p:nvPr isPhoto="1"/>
        </p:nvPicPr>
        <p:blipFill>
          <a:blip r:embed="rId3" cstate="print">
            <a:lum bright="15000"/>
          </a:blip>
          <a:stretch>
            <a:fillRect/>
          </a:stretch>
        </p:blipFill>
        <p:spPr>
          <a:xfrm>
            <a:off x="228600" y="1828800"/>
            <a:ext cx="4114800" cy="3086100"/>
          </a:xfrm>
          <a:prstGeom prst="rect">
            <a:avLst/>
          </a:prstGeom>
          <a:noFill/>
          <a:ln>
            <a:noFill/>
          </a:ln>
        </p:spPr>
      </p:pic>
      <p:sp>
        <p:nvSpPr>
          <p:cNvPr id="4" name="Title 3"/>
          <p:cNvSpPr>
            <a:spLocks noGrp="1"/>
          </p:cNvSpPr>
          <p:nvPr>
            <p:ph type="ctrTitle"/>
          </p:nvPr>
        </p:nvSpPr>
        <p:spPr>
          <a:xfrm>
            <a:off x="685800" y="533401"/>
            <a:ext cx="7772400" cy="914399"/>
          </a:xfrm>
        </p:spPr>
        <p:txBody>
          <a:bodyPr>
            <a:noAutofit/>
          </a:bodyPr>
          <a:lstStyle/>
          <a:p>
            <a:pPr algn="ctr"/>
            <a:r>
              <a:rPr lang="fa-IR" sz="5400" dirty="0" smtClean="0">
                <a:solidFill>
                  <a:schemeClr val="accent1">
                    <a:lumMod val="75000"/>
                  </a:schemeClr>
                </a:solidFill>
                <a:cs typeface="2  Nazanin" pitchFamily="2" charset="-78"/>
              </a:rPr>
              <a:t>خزینه</a:t>
            </a:r>
            <a:endParaRPr lang="en-US" sz="5400" dirty="0">
              <a:solidFill>
                <a:schemeClr val="accent1">
                  <a:lumMod val="75000"/>
                </a:schemeClr>
              </a:solidFill>
              <a:cs typeface="2  Nazanin" pitchFamily="2" charset="-78"/>
            </a:endParaRPr>
          </a:p>
        </p:txBody>
      </p:sp>
    </p:spTree>
  </p:cSld>
  <p:clrMapOvr>
    <a:masterClrMapping/>
  </p:clrMapOvr>
  <p:transition>
    <p:zoom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5.jpg"/>
          <p:cNvPicPr>
            <a:picLocks noGrp="1" noChangeAspect="1"/>
          </p:cNvPicPr>
          <p:nvPr isPhoto="1"/>
        </p:nvPicPr>
        <p:blipFill>
          <a:blip r:embed="rId2" cstate="print">
            <a:lum/>
          </a:blip>
          <a:stretch>
            <a:fillRect/>
          </a:stretch>
        </p:blipFill>
        <p:spPr>
          <a:xfrm>
            <a:off x="914400" y="685800"/>
            <a:ext cx="7315200" cy="5486400"/>
          </a:xfrm>
          <a:prstGeom prst="rect">
            <a:avLst/>
          </a:prstGeom>
          <a:noFill/>
          <a:ln>
            <a:noFill/>
          </a:ln>
        </p:spPr>
      </p:pic>
      <p:sp>
        <p:nvSpPr>
          <p:cNvPr id="4" name="Subtitle 3"/>
          <p:cNvSpPr>
            <a:spLocks noGrp="1"/>
          </p:cNvSpPr>
          <p:nvPr>
            <p:ph type="subTitle" idx="1"/>
          </p:nvPr>
        </p:nvSpPr>
        <p:spPr>
          <a:xfrm>
            <a:off x="685800" y="76200"/>
            <a:ext cx="7772400" cy="731793"/>
          </a:xfrm>
        </p:spPr>
        <p:txBody>
          <a:bodyPr>
            <a:normAutofit/>
          </a:bodyPr>
          <a:lstStyle/>
          <a:p>
            <a:pPr algn="ctr"/>
            <a:r>
              <a:rPr lang="fa-IR" sz="3600" b="1" dirty="0" smtClean="0">
                <a:solidFill>
                  <a:schemeClr val="accent1">
                    <a:lumMod val="75000"/>
                  </a:schemeClr>
                </a:solidFill>
              </a:rPr>
              <a:t>محل حجامت و نظافت</a:t>
            </a:r>
            <a:endParaRPr lang="en-US" sz="3600" b="1" dirty="0">
              <a:solidFill>
                <a:schemeClr val="accent1">
                  <a:lumMod val="75000"/>
                </a:schemeClr>
              </a:solidFill>
            </a:endParaRPr>
          </a:p>
        </p:txBody>
      </p:sp>
    </p:spTree>
  </p:cSld>
  <p:clrMapOvr>
    <a:masterClrMapping/>
  </p:clrMapOvr>
  <p:transition>
    <p:diamon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0.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6.jpg"/>
          <p:cNvPicPr>
            <a:picLocks noGrp="1" noChangeAspect="1"/>
          </p:cNvPicPr>
          <p:nvPr isPhoto="1"/>
        </p:nvPicPr>
        <p:blipFill>
          <a:blip r:embed="rId2" cstate="print">
            <a:lum/>
          </a:blip>
          <a:stretch>
            <a:fillRect/>
          </a:stretch>
        </p:blipFill>
        <p:spPr>
          <a:xfrm>
            <a:off x="495300" y="457200"/>
            <a:ext cx="3810000" cy="2857500"/>
          </a:xfrm>
          <a:prstGeom prst="rect">
            <a:avLst/>
          </a:prstGeom>
          <a:noFill/>
          <a:ln>
            <a:noFill/>
          </a:ln>
        </p:spPr>
      </p:pic>
      <p:pic>
        <p:nvPicPr>
          <p:cNvPr id="3" name="Picture 2" descr="IMG_1335.jpg"/>
          <p:cNvPicPr>
            <a:picLocks noGrp="1" noChangeAspect="1"/>
          </p:cNvPicPr>
          <p:nvPr isPhoto="1"/>
        </p:nvPicPr>
        <p:blipFill>
          <a:blip r:embed="rId3" cstate="print">
            <a:lum/>
          </a:blip>
          <a:stretch>
            <a:fillRect/>
          </a:stretch>
        </p:blipFill>
        <p:spPr>
          <a:xfrm>
            <a:off x="4838700" y="457200"/>
            <a:ext cx="3810000" cy="2857500"/>
          </a:xfrm>
          <a:prstGeom prst="rect">
            <a:avLst/>
          </a:prstGeom>
          <a:noFill/>
          <a:ln>
            <a:noFill/>
          </a:ln>
        </p:spPr>
      </p:pic>
      <p:pic>
        <p:nvPicPr>
          <p:cNvPr id="4" name="Picture 3" descr="IMG_1337.jpg"/>
          <p:cNvPicPr>
            <a:picLocks noGrp="1" noChangeAspect="1"/>
          </p:cNvPicPr>
          <p:nvPr isPhoto="1"/>
        </p:nvPicPr>
        <p:blipFill>
          <a:blip r:embed="rId4" cstate="print">
            <a:lum/>
          </a:blip>
          <a:stretch>
            <a:fillRect/>
          </a:stretch>
        </p:blipFill>
        <p:spPr>
          <a:xfrm>
            <a:off x="495300" y="3543300"/>
            <a:ext cx="3810000" cy="2857500"/>
          </a:xfrm>
          <a:prstGeom prst="rect">
            <a:avLst/>
          </a:prstGeom>
          <a:noFill/>
          <a:ln>
            <a:noFill/>
          </a:ln>
        </p:spPr>
      </p:pic>
      <p:pic>
        <p:nvPicPr>
          <p:cNvPr id="5" name="Picture 4" descr="IMG_1338.jpg"/>
          <p:cNvPicPr>
            <a:picLocks noGrp="1" noChangeAspect="1"/>
          </p:cNvPicPr>
          <p:nvPr isPhoto="1"/>
        </p:nvPicPr>
        <p:blipFill>
          <a:blip r:embed="rId5" cstate="print">
            <a:lum/>
          </a:blip>
          <a:stretch>
            <a:fillRect/>
          </a:stretch>
        </p:blipFill>
        <p:spPr>
          <a:xfrm>
            <a:off x="4838700" y="3543300"/>
            <a:ext cx="3810000" cy="2857500"/>
          </a:xfrm>
          <a:prstGeom prst="rect">
            <a:avLst/>
          </a:prstGeom>
          <a:noFill/>
          <a:ln>
            <a:noFill/>
          </a:ln>
        </p:spPr>
      </p:pic>
      <p:sp>
        <p:nvSpPr>
          <p:cNvPr id="7" name="Subtitle 6"/>
          <p:cNvSpPr>
            <a:spLocks noGrp="1"/>
          </p:cNvSpPr>
          <p:nvPr>
            <p:ph type="subTitle" idx="1"/>
          </p:nvPr>
        </p:nvSpPr>
        <p:spPr>
          <a:xfrm>
            <a:off x="685800" y="0"/>
            <a:ext cx="7772400" cy="457200"/>
          </a:xfrm>
        </p:spPr>
        <p:txBody>
          <a:bodyPr>
            <a:normAutofit fontScale="92500" lnSpcReduction="10000"/>
          </a:bodyPr>
          <a:lstStyle/>
          <a:p>
            <a:pPr algn="ctr"/>
            <a:r>
              <a:rPr lang="fa-IR" sz="2800" dirty="0" smtClean="0">
                <a:solidFill>
                  <a:schemeClr val="accent1">
                    <a:lumMod val="75000"/>
                  </a:schemeClr>
                </a:solidFill>
              </a:rPr>
              <a:t>آسیب های وارد شده به علت سهل انگاری در حفاظت بنا </a:t>
            </a:r>
            <a:endParaRPr lang="en-US" sz="2800" dirty="0">
              <a:solidFill>
                <a:schemeClr val="accent1">
                  <a:lumMod val="75000"/>
                </a:schemeClr>
              </a:solidFill>
            </a:endParaRPr>
          </a:p>
        </p:txBody>
      </p:sp>
    </p:spTree>
  </p:cSld>
  <p:clrMapOvr>
    <a:masterClrMapping/>
  </p:clrMapOvr>
  <p:transition>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dirty="0" smtClean="0">
                <a:solidFill>
                  <a:schemeClr val="accent2">
                    <a:lumMod val="60000"/>
                    <a:lumOff val="40000"/>
                  </a:schemeClr>
                </a:solidFill>
                <a:cs typeface="2  Nazanin" pitchFamily="2" charset="-78"/>
              </a:rPr>
              <a:t>پلان حمام</a:t>
            </a:r>
            <a:endParaRPr lang="en-US" sz="6000" dirty="0">
              <a:solidFill>
                <a:schemeClr val="accent2">
                  <a:lumMod val="60000"/>
                  <a:lumOff val="40000"/>
                </a:schemeClr>
              </a:solidFill>
              <a:cs typeface="2  Nazanin" pitchFamily="2" charset="-78"/>
            </a:endParaRPr>
          </a:p>
        </p:txBody>
      </p:sp>
      <p:pic>
        <p:nvPicPr>
          <p:cNvPr id="3" name="Picture 2" descr="IMG_1320.jpg"/>
          <p:cNvPicPr>
            <a:picLocks noGrp="1" noChangeAspect="1"/>
          </p:cNvPicPr>
          <p:nvPr isPhoto="1"/>
        </p:nvPicPr>
        <p:blipFill>
          <a:blip r:embed="rId2" cstate="print">
            <a:lum bright="27000" contrast="5000"/>
          </a:blip>
          <a:stretch>
            <a:fillRect/>
          </a:stretch>
        </p:blipFill>
        <p:spPr>
          <a:xfrm>
            <a:off x="1036638" y="1646238"/>
            <a:ext cx="7069137"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1.jpg"/>
          <p:cNvPicPr>
            <a:picLocks noGrp="1" noChangeAspect="1"/>
          </p:cNvPicPr>
          <p:nvPr isPhoto="1"/>
        </p:nvPicPr>
        <p:blipFill>
          <a:blip r:embed="rId2" cstate="print">
            <a:lum/>
          </a:blip>
          <a:stretch>
            <a:fillRect/>
          </a:stretch>
        </p:blipFill>
        <p:spPr>
          <a:xfrm>
            <a:off x="342900" y="1885950"/>
            <a:ext cx="4114800" cy="3086100"/>
          </a:xfrm>
          <a:prstGeom prst="rect">
            <a:avLst/>
          </a:prstGeom>
          <a:noFill/>
          <a:ln>
            <a:noFill/>
          </a:ln>
        </p:spPr>
      </p:pic>
      <p:pic>
        <p:nvPicPr>
          <p:cNvPr id="3" name="Picture 2" descr="IMG_1363.jpg"/>
          <p:cNvPicPr>
            <a:picLocks noGrp="1" noChangeAspect="1"/>
          </p:cNvPicPr>
          <p:nvPr isPhoto="1"/>
        </p:nvPicPr>
        <p:blipFill>
          <a:blip r:embed="rId3" cstate="print">
            <a:lum/>
          </a:blip>
          <a:stretch>
            <a:fillRect/>
          </a:stretch>
        </p:blipFill>
        <p:spPr>
          <a:xfrm>
            <a:off x="4686300" y="1885950"/>
            <a:ext cx="4114800" cy="3086100"/>
          </a:xfrm>
          <a:prstGeom prst="rect">
            <a:avLst/>
          </a:prstGeom>
          <a:noFill/>
          <a:ln>
            <a:noFill/>
          </a:ln>
        </p:spPr>
      </p:pic>
      <p:sp>
        <p:nvSpPr>
          <p:cNvPr id="4" name="Title 3"/>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pPr algn="ctr"/>
            <a:r>
              <a:rPr lang="fa-IR" dirty="0" smtClean="0">
                <a:solidFill>
                  <a:schemeClr val="tx1">
                    <a:lumMod val="95000"/>
                    <a:lumOff val="5000"/>
                  </a:schemeClr>
                </a:solidFill>
              </a:rPr>
              <a:t>سردر ورودی حمام</a:t>
            </a:r>
            <a:endParaRPr lang="en-US" dirty="0">
              <a:solidFill>
                <a:schemeClr val="tx1">
                  <a:lumMod val="95000"/>
                  <a:lumOff val="5000"/>
                </a:schemeClr>
              </a:solidFill>
            </a:endParaRPr>
          </a:p>
        </p:txBody>
      </p:sp>
    </p:spTree>
  </p:cSld>
  <p:clrMapOvr>
    <a:masterClrMapping/>
  </p:clrMapOvr>
  <p:transition>
    <p:spli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23.jpg"/>
          <p:cNvPicPr>
            <a:picLocks noGrp="1" noChangeAspect="1"/>
          </p:cNvPicPr>
          <p:nvPr isPhoto="1"/>
        </p:nvPicPr>
        <p:blipFill>
          <a:blip r:embed="rId2" cstate="print">
            <a:lum/>
          </a:blip>
          <a:stretch>
            <a:fillRect/>
          </a:stretch>
        </p:blipFill>
        <p:spPr>
          <a:xfrm>
            <a:off x="914400" y="685800"/>
            <a:ext cx="7315200" cy="5486400"/>
          </a:xfrm>
          <a:prstGeom prst="rect">
            <a:avLst/>
          </a:prstGeom>
          <a:noFill/>
          <a:ln>
            <a:noFill/>
          </a:ln>
        </p:spPr>
      </p:pic>
    </p:spTree>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24.jpg"/>
          <p:cNvPicPr>
            <a:picLocks noGrp="1" noChangeAspect="1"/>
          </p:cNvPicPr>
          <p:nvPr isPhoto="1"/>
        </p:nvPicPr>
        <p:blipFill>
          <a:blip r:embed="rId2">
            <a:lum/>
          </a:blip>
          <a:stretch>
            <a:fillRect/>
          </a:stretch>
        </p:blipFill>
        <p:spPr>
          <a:xfrm>
            <a:off x="1652588" y="0"/>
            <a:ext cx="5837237" cy="6858000"/>
          </a:xfrm>
          <a:prstGeom prst="rect">
            <a:avLst/>
          </a:prstGeom>
          <a:noFill/>
          <a:ln>
            <a:noFill/>
          </a:ln>
        </p:spPr>
      </p:pic>
    </p:spTree>
  </p:cSld>
  <p:clrMapOvr>
    <a:masterClrMapping/>
  </p:clrMapOvr>
  <p:transition>
    <p:zoom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2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itle 2"/>
          <p:cNvSpPr>
            <a:spLocks noGrp="1"/>
          </p:cNvSpPr>
          <p:nvPr>
            <p:ph type="title"/>
          </p:nvPr>
        </p:nvSpPr>
        <p:spPr>
          <a:xfrm>
            <a:off x="6248400" y="5257800"/>
            <a:ext cx="2590800" cy="1143000"/>
          </a:xfrm>
        </p:spPr>
        <p:txBody>
          <a:bodyPr>
            <a:normAutofit/>
          </a:bodyPr>
          <a:lstStyle/>
          <a:p>
            <a:pPr algn="ctr"/>
            <a:r>
              <a:rPr lang="fa-IR" sz="4800" dirty="0" smtClean="0">
                <a:solidFill>
                  <a:schemeClr val="accent1">
                    <a:lumMod val="75000"/>
                  </a:schemeClr>
                </a:solidFill>
                <a:cs typeface="2  Nazanin" pitchFamily="2" charset="-78"/>
              </a:rPr>
              <a:t>حمام سرد</a:t>
            </a:r>
            <a:endParaRPr lang="en-US" sz="4800" dirty="0">
              <a:solidFill>
                <a:schemeClr val="accent1">
                  <a:lumMod val="75000"/>
                </a:schemeClr>
              </a:solidFill>
              <a:cs typeface="2  Nazanin" pitchFamily="2" charset="-78"/>
            </a:endParaRP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27.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newsfla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28.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wheel spokes="2"/>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29.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strips/>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101</TotalTime>
  <Words>39</Words>
  <Application>Microsoft Office PowerPoint</Application>
  <PresentationFormat>On-screen Show (4:3)</PresentationFormat>
  <Paragraphs>10</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Concourse</vt:lpstr>
      <vt:lpstr>Slide 1</vt:lpstr>
      <vt:lpstr>پلان حمام</vt:lpstr>
      <vt:lpstr>سردر ورودی حمام</vt:lpstr>
      <vt:lpstr>Slide 4</vt:lpstr>
      <vt:lpstr>Slide 5</vt:lpstr>
      <vt:lpstr>حمام سرد</vt:lpstr>
      <vt:lpstr>Slide 7</vt:lpstr>
      <vt:lpstr>Slide 8</vt:lpstr>
      <vt:lpstr>Slide 9</vt:lpstr>
      <vt:lpstr>Slide 10</vt:lpstr>
      <vt:lpstr>Slide 11</vt:lpstr>
      <vt:lpstr>Slide 12</vt:lpstr>
      <vt:lpstr>هشتی</vt:lpstr>
      <vt:lpstr>Slide 14</vt:lpstr>
      <vt:lpstr>Slide 15</vt:lpstr>
      <vt:lpstr>خزینه</vt:lpstr>
      <vt:lpstr>Slide 17</vt:lpstr>
      <vt:lpstr>Slide 18</vt:lpstr>
      <vt:lpstr>Slide 19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amene</cp:lastModifiedBy>
  <cp:revision>17</cp:revision>
  <dcterms:created xsi:type="dcterms:W3CDTF">2006-08-16T00:00:00Z</dcterms:created>
  <dcterms:modified xsi:type="dcterms:W3CDTF">2009-11-25T08:43:05Z</dcterms:modified>
</cp:coreProperties>
</file>