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0" r:id="rId1"/>
  </p:sldMasterIdLst>
  <p:handoutMasterIdLst>
    <p:handoutMasterId r:id="rId96"/>
  </p:handoutMasterIdLst>
  <p:sldIdLst>
    <p:sldId id="422" r:id="rId2"/>
    <p:sldId id="556" r:id="rId3"/>
    <p:sldId id="421" r:id="rId4"/>
    <p:sldId id="429" r:id="rId5"/>
    <p:sldId id="430" r:id="rId6"/>
    <p:sldId id="431" r:id="rId7"/>
    <p:sldId id="576" r:id="rId8"/>
    <p:sldId id="432" r:id="rId9"/>
    <p:sldId id="434" r:id="rId10"/>
    <p:sldId id="435" r:id="rId11"/>
    <p:sldId id="490" r:id="rId12"/>
    <p:sldId id="557" r:id="rId13"/>
    <p:sldId id="436" r:id="rId14"/>
    <p:sldId id="558" r:id="rId15"/>
    <p:sldId id="437" r:id="rId16"/>
    <p:sldId id="438" r:id="rId17"/>
    <p:sldId id="439" r:id="rId18"/>
    <p:sldId id="564" r:id="rId19"/>
    <p:sldId id="440" r:id="rId20"/>
    <p:sldId id="577" r:id="rId21"/>
    <p:sldId id="441" r:id="rId22"/>
    <p:sldId id="563" r:id="rId23"/>
    <p:sldId id="491" r:id="rId24"/>
    <p:sldId id="492" r:id="rId25"/>
    <p:sldId id="561" r:id="rId26"/>
    <p:sldId id="493" r:id="rId27"/>
    <p:sldId id="495" r:id="rId28"/>
    <p:sldId id="498" r:id="rId29"/>
    <p:sldId id="578" r:id="rId30"/>
    <p:sldId id="500" r:id="rId31"/>
    <p:sldId id="501" r:id="rId32"/>
    <p:sldId id="502" r:id="rId33"/>
    <p:sldId id="503" r:id="rId34"/>
    <p:sldId id="504" r:id="rId35"/>
    <p:sldId id="505" r:id="rId36"/>
    <p:sldId id="506" r:id="rId37"/>
    <p:sldId id="507" r:id="rId38"/>
    <p:sldId id="560" r:id="rId39"/>
    <p:sldId id="509" r:id="rId40"/>
    <p:sldId id="511" r:id="rId41"/>
    <p:sldId id="525" r:id="rId42"/>
    <p:sldId id="562" r:id="rId43"/>
    <p:sldId id="513" r:id="rId44"/>
    <p:sldId id="514" r:id="rId45"/>
    <p:sldId id="515" r:id="rId46"/>
    <p:sldId id="574" r:id="rId47"/>
    <p:sldId id="516" r:id="rId48"/>
    <p:sldId id="517" r:id="rId49"/>
    <p:sldId id="518" r:id="rId50"/>
    <p:sldId id="519" r:id="rId51"/>
    <p:sldId id="526" r:id="rId52"/>
    <p:sldId id="520" r:id="rId53"/>
    <p:sldId id="571" r:id="rId54"/>
    <p:sldId id="579" r:id="rId55"/>
    <p:sldId id="580" r:id="rId56"/>
    <p:sldId id="581" r:id="rId57"/>
    <p:sldId id="521" r:id="rId58"/>
    <p:sldId id="522" r:id="rId59"/>
    <p:sldId id="523" r:id="rId60"/>
    <p:sldId id="442" r:id="rId61"/>
    <p:sldId id="568" r:id="rId62"/>
    <p:sldId id="567" r:id="rId63"/>
    <p:sldId id="566" r:id="rId64"/>
    <p:sldId id="569" r:id="rId65"/>
    <p:sldId id="575" r:id="rId66"/>
    <p:sldId id="527" r:id="rId67"/>
    <p:sldId id="570" r:id="rId68"/>
    <p:sldId id="529" r:id="rId69"/>
    <p:sldId id="582" r:id="rId70"/>
    <p:sldId id="530" r:id="rId71"/>
    <p:sldId id="531" r:id="rId72"/>
    <p:sldId id="532" r:id="rId73"/>
    <p:sldId id="534" r:id="rId74"/>
    <p:sldId id="535" r:id="rId75"/>
    <p:sldId id="538" r:id="rId76"/>
    <p:sldId id="584" r:id="rId77"/>
    <p:sldId id="585" r:id="rId78"/>
    <p:sldId id="547" r:id="rId79"/>
    <p:sldId id="583" r:id="rId80"/>
    <p:sldId id="548" r:id="rId81"/>
    <p:sldId id="549" r:id="rId82"/>
    <p:sldId id="551" r:id="rId83"/>
    <p:sldId id="573" r:id="rId84"/>
    <p:sldId id="586" r:id="rId85"/>
    <p:sldId id="555" r:id="rId86"/>
    <p:sldId id="587" r:id="rId87"/>
    <p:sldId id="588" r:id="rId88"/>
    <p:sldId id="589" r:id="rId89"/>
    <p:sldId id="590" r:id="rId90"/>
    <p:sldId id="591" r:id="rId91"/>
    <p:sldId id="592" r:id="rId92"/>
    <p:sldId id="593" r:id="rId93"/>
    <p:sldId id="545" r:id="rId94"/>
    <p:sldId id="489" r:id="rId9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>
        <p:scale>
          <a:sx n="70" d="100"/>
          <a:sy n="70" d="100"/>
        </p:scale>
        <p:origin x="-114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1974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A9C093D-0283-4636-A645-870938337C9B}" type="datetimeFigureOut">
              <a:rPr lang="fa-IR" smtClean="0"/>
              <a:pPr/>
              <a:t>22/02/1439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903F5E2-24C5-47D1-86A7-4EB26BAA019C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4704471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5ECAC4-47B0-46CD-B4AD-2BE8F684888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3975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FD2A4B-3304-433F-AE7A-8441A748C69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1379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0368B3-7B46-434E-AF11-209B99333E2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0540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7BBEB-7318-4105-8ED9-658E9F15CD6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0627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3AF43A-29CD-4FB0-B8AB-6B270BEC7E0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8881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9C024-4D5D-4C30-94B5-3FFE3DA2A9C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7423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CFE70E-E93E-44FD-84D3-82CE2A957AF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0839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10B568-874D-4393-9DE1-E724E901EEE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2341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92A00F-A268-47D2-B09B-0043EBD1669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3249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05477B-4F83-4CED-AD39-999F556A535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931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7D1EA1-EFF3-4D62-B540-00FDBDB7F37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3778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665197-372A-434E-A157-BF4730EA778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350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hf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microsoft.com/office/2007/relationships/hdphoto" Target="../media/hdphoto11.wdp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3.wdp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6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microsoft.com/office/2007/relationships/hdphoto" Target="../media/hdphoto15.wdp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7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microsoft.com/office/2007/relationships/hdphoto" Target="../media/hdphoto15.wdp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9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microsoft.com/office/2007/relationships/hdphoto" Target="../media/hdphoto18.wdp"/><Relationship Id="rId4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microsoft.com/office/2007/relationships/hdphoto" Target="../media/hdphoto20.wdp"/><Relationship Id="rId4" Type="http://schemas.openxmlformats.org/officeDocument/2006/relationships/image" Target="../media/image5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microsoft.com/office/2007/relationships/hdphoto" Target="../media/hdphoto22.wdp"/><Relationship Id="rId4" Type="http://schemas.openxmlformats.org/officeDocument/2006/relationships/image" Target="../media/image5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4.wdp"/><Relationship Id="rId4" Type="http://schemas.openxmlformats.org/officeDocument/2006/relationships/image" Target="../media/image6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5.wdp"/><Relationship Id="rId4" Type="http://schemas.openxmlformats.org/officeDocument/2006/relationships/image" Target="../media/image6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7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microsoft.com/office/2007/relationships/hdphoto" Target="../media/hdphoto26.wdp"/><Relationship Id="rId4" Type="http://schemas.openxmlformats.org/officeDocument/2006/relationships/image" Target="../media/image6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9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microsoft.com/office/2007/relationships/hdphoto" Target="../media/hdphoto28.wdp"/><Relationship Id="rId4" Type="http://schemas.openxmlformats.org/officeDocument/2006/relationships/image" Target="../media/image6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0.wdp"/><Relationship Id="rId4" Type="http://schemas.openxmlformats.org/officeDocument/2006/relationships/image" Target="../media/image7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7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1.wdp"/><Relationship Id="rId4" Type="http://schemas.openxmlformats.org/officeDocument/2006/relationships/image" Target="../media/image9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2.wdp"/><Relationship Id="rId4" Type="http://schemas.openxmlformats.org/officeDocument/2006/relationships/image" Target="../media/image9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3.wdp"/><Relationship Id="rId4" Type="http://schemas.openxmlformats.org/officeDocument/2006/relationships/image" Target="../media/image10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4.wdp"/><Relationship Id="rId4" Type="http://schemas.openxmlformats.org/officeDocument/2006/relationships/image" Target="../media/image10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5.wdp"/><Relationship Id="rId4" Type="http://schemas.openxmlformats.org/officeDocument/2006/relationships/image" Target="../media/image10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6.wdp"/><Relationship Id="rId4" Type="http://schemas.openxmlformats.org/officeDocument/2006/relationships/image" Target="../media/image10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38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eg"/><Relationship Id="rId5" Type="http://schemas.microsoft.com/office/2007/relationships/hdphoto" Target="../media/hdphoto37.wdp"/><Relationship Id="rId4" Type="http://schemas.openxmlformats.org/officeDocument/2006/relationships/image" Target="../media/image10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9.wdp"/><Relationship Id="rId4" Type="http://schemas.openxmlformats.org/officeDocument/2006/relationships/image" Target="../media/image11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0.wdp"/><Relationship Id="rId4" Type="http://schemas.openxmlformats.org/officeDocument/2006/relationships/image" Target="../media/image1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1.wdp"/><Relationship Id="rId4" Type="http://schemas.openxmlformats.org/officeDocument/2006/relationships/image" Target="../media/image11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hammad\Desktop\tazhib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63499" y="3477464"/>
            <a:ext cx="672994" cy="547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251520" y="188640"/>
            <a:ext cx="84249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1520" y="188640"/>
            <a:ext cx="0" cy="64807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51520" y="6669360"/>
            <a:ext cx="84249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8676456" y="188640"/>
            <a:ext cx="0" cy="64807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1193" y="394721"/>
            <a:ext cx="2945589" cy="46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968419" y="2420888"/>
            <a:ext cx="7063154" cy="1838325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fa-IR" sz="11000" dirty="0" smtClean="0">
                <a:solidFill>
                  <a:prstClr val="black"/>
                </a:solidFill>
                <a:latin typeface="IranNastaliq" pitchFamily="18" charset="0"/>
                <a:cs typeface="IranNastaliq" pitchFamily="18" charset="0"/>
              </a:rPr>
              <a:t>به نام  تنها معمار هستی </a:t>
            </a:r>
            <a:endParaRPr lang="en-US" sz="11000" dirty="0">
              <a:solidFill>
                <a:prstClr val="black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337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731087" y="1064691"/>
            <a:ext cx="736930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r" rtl="1">
              <a:lnSpc>
                <a:spcPct val="150000"/>
              </a:lnSpc>
              <a:buFont typeface="+mj-lt"/>
              <a:buAutoNum type="arabicPeriod" startAt="4"/>
            </a:pPr>
            <a:r>
              <a:rPr lang="fa-IR" sz="2800" b="1" dirty="0" smtClean="0">
                <a:cs typeface="B Bardiya" pitchFamily="2" charset="-78"/>
              </a:rPr>
              <a:t>دوره ی اسلامی</a:t>
            </a:r>
            <a:r>
              <a:rPr lang="en-US" sz="2800" b="1" dirty="0" smtClean="0">
                <a:cs typeface="B Bardiya" pitchFamily="2" charset="-78"/>
              </a:rPr>
              <a:t>:</a:t>
            </a:r>
          </a:p>
          <a:p>
            <a:pPr algn="r" rtl="1">
              <a:lnSpc>
                <a:spcPct val="150000"/>
              </a:lnSpc>
            </a:pPr>
            <a:endParaRPr lang="fa-IR" sz="2800" b="1" dirty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Bardiya" pitchFamily="2" charset="-78"/>
              </a:rPr>
              <a:t>    باغ </a:t>
            </a:r>
            <a:r>
              <a:rPr lang="fa-IR" sz="2800" dirty="0">
                <a:cs typeface="B Bardiya" pitchFamily="2" charset="-78"/>
              </a:rPr>
              <a:t>محدود به ایوان وحیاط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Bardiya" pitchFamily="2" charset="-78"/>
              </a:rPr>
              <a:t>    باغ </a:t>
            </a:r>
            <a:r>
              <a:rPr lang="fa-IR" sz="2800" dirty="0">
                <a:cs typeface="B Bardiya" pitchFamily="2" charset="-78"/>
              </a:rPr>
              <a:t>های خارج از شهر همراه باعمارت کلاه </a:t>
            </a:r>
            <a:r>
              <a:rPr lang="fa-IR" sz="2800" dirty="0" smtClean="0">
                <a:cs typeface="B Bardiya" pitchFamily="2" charset="-78"/>
              </a:rPr>
              <a:t>فرنگی (عمارت شاهانه)</a:t>
            </a:r>
            <a:endParaRPr lang="fa-IR" sz="2800" dirty="0">
              <a:cs typeface="B Bardiy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734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1615233" y="1052736"/>
            <a:ext cx="657512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r" rtl="1">
              <a:lnSpc>
                <a:spcPct val="150000"/>
              </a:lnSpc>
              <a:buFont typeface="+mj-lt"/>
              <a:buAutoNum type="arabicPeriod" startAt="5"/>
            </a:pPr>
            <a:r>
              <a:rPr lang="fa-IR" sz="2800" b="1" dirty="0" smtClean="0">
                <a:solidFill>
                  <a:prstClr val="black"/>
                </a:solidFill>
                <a:cs typeface="B Bardiya" pitchFamily="2" charset="-78"/>
              </a:rPr>
              <a:t>تیموریان</a:t>
            </a:r>
            <a:r>
              <a:rPr lang="en-US" sz="2800" b="1" dirty="0" smtClean="0">
                <a:solidFill>
                  <a:prstClr val="black"/>
                </a:solidFill>
                <a:cs typeface="B Bardiya" pitchFamily="2" charset="-78"/>
              </a:rPr>
              <a:t>:</a:t>
            </a:r>
          </a:p>
          <a:p>
            <a:pPr algn="r" rtl="1">
              <a:lnSpc>
                <a:spcPct val="150000"/>
              </a:lnSpc>
            </a:pPr>
            <a:endParaRPr lang="fa-IR" sz="2800" b="1" dirty="0" smtClean="0">
              <a:solidFill>
                <a:prstClr val="black"/>
              </a:solidFill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solidFill>
                  <a:prstClr val="black"/>
                </a:solidFill>
                <a:cs typeface="B Bardiya" pitchFamily="2" charset="-78"/>
              </a:rPr>
              <a:t>    چهارباغ تاج محل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solidFill>
                  <a:prstClr val="black"/>
                </a:solidFill>
                <a:cs typeface="B Bardiya" pitchFamily="2" charset="-78"/>
              </a:rPr>
              <a:t>    باغهای </a:t>
            </a:r>
            <a:r>
              <a:rPr lang="fa-IR" sz="2800" dirty="0">
                <a:solidFill>
                  <a:prstClr val="black"/>
                </a:solidFill>
                <a:cs typeface="B Bardiya" pitchFamily="2" charset="-78"/>
              </a:rPr>
              <a:t>سمرقند</a:t>
            </a:r>
          </a:p>
          <a:p>
            <a:pPr algn="r" rtl="1">
              <a:lnSpc>
                <a:spcPct val="150000"/>
              </a:lnSpc>
            </a:pPr>
            <a:endParaRPr lang="fa-IR" sz="2800" dirty="0" smtClean="0">
              <a:solidFill>
                <a:prstClr val="black"/>
              </a:solidFill>
              <a:cs typeface="B Bardiya" pitchFamily="2" charset="-78"/>
            </a:endParaRPr>
          </a:p>
          <a:p>
            <a:pPr marL="457200" indent="-457200" algn="r" rtl="1">
              <a:lnSpc>
                <a:spcPct val="150000"/>
              </a:lnSpc>
              <a:buFont typeface="Arial" pitchFamily="34" charset="0"/>
              <a:buChar char="•"/>
            </a:pPr>
            <a:endParaRPr lang="fa-IR" sz="2800" dirty="0">
              <a:solidFill>
                <a:prstClr val="black"/>
              </a:solidFill>
              <a:cs typeface="B Bardiya" pitchFamily="2" charset="-78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3434" y="1844824"/>
            <a:ext cx="4645771" cy="38289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0762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4932040" y="1268760"/>
            <a:ext cx="2758702" cy="684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800" dirty="0" smtClean="0">
                <a:solidFill>
                  <a:prstClr val="black"/>
                </a:solidFill>
                <a:cs typeface="B Bardiya" pitchFamily="2" charset="-78"/>
              </a:rPr>
              <a:t>پلان باغ تاج محل</a:t>
            </a:r>
          </a:p>
        </p:txBody>
      </p:sp>
      <p:pic>
        <p:nvPicPr>
          <p:cNvPr id="9218" name="Picture 2" descr="D:\Architect\کارشناسی 92-93\معماری اسلام.احمد نژاد\pic\New folder\CYMERA_20140427_1242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87" t="2751" r="12587" b="7945"/>
          <a:stretch/>
        </p:blipFill>
        <p:spPr bwMode="auto">
          <a:xfrm>
            <a:off x="1331640" y="909800"/>
            <a:ext cx="2880320" cy="50490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187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4735" y="2080171"/>
            <a:ext cx="5793569" cy="393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9844" y="764704"/>
            <a:ext cx="2957513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5734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25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5254076" y="1143417"/>
            <a:ext cx="2774807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800" dirty="0" smtClean="0">
                <a:cs typeface="B Bardiya" pitchFamily="2" charset="-78"/>
              </a:rPr>
              <a:t>باغهای </a:t>
            </a:r>
            <a:r>
              <a:rPr lang="fa-IR" sz="2800" dirty="0">
                <a:cs typeface="B Bardiya" pitchFamily="2" charset="-78"/>
              </a:rPr>
              <a:t>اصفهان </a:t>
            </a:r>
            <a:r>
              <a:rPr lang="fa-IR" sz="2800" dirty="0" smtClean="0">
                <a:cs typeface="B Bardiya" pitchFamily="2" charset="-78"/>
              </a:rPr>
              <a:t>و</a:t>
            </a:r>
            <a:r>
              <a:rPr lang="en-US" sz="2800" dirty="0" smtClean="0">
                <a:cs typeface="B Bardiya" pitchFamily="2" charset="-78"/>
              </a:rPr>
              <a:t> </a:t>
            </a:r>
            <a:r>
              <a:rPr lang="fa-IR" sz="2800" dirty="0" smtClean="0">
                <a:cs typeface="B Bardiya" pitchFamily="2" charset="-78"/>
              </a:rPr>
              <a:t>بهشهر</a:t>
            </a:r>
            <a:endParaRPr lang="fa-IR" sz="2800" dirty="0">
              <a:cs typeface="B Bardiya" pitchFamily="2" charset="-78"/>
            </a:endParaRPr>
          </a:p>
        </p:txBody>
      </p:sp>
      <p:pic>
        <p:nvPicPr>
          <p:cNvPr id="11266" name="Picture 2" descr="D:\Architect\کاردانی 89-91\تنظبم شرایط محیطی. خادمیان\بهشهر\پارک ملت\104471_629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7818" y="3212976"/>
            <a:ext cx="4191000" cy="2790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2101" y="1176358"/>
            <a:ext cx="4371975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6883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5670737" y="842298"/>
            <a:ext cx="2295820" cy="13311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algn="r" rtl="1">
              <a:lnSpc>
                <a:spcPct val="150000"/>
              </a:lnSpc>
              <a:buFont typeface="+mj-lt"/>
              <a:buAutoNum type="arabicPeriod" startAt="7"/>
            </a:pPr>
            <a:r>
              <a:rPr lang="fa-IR" sz="2800" b="1" dirty="0" smtClean="0">
                <a:cs typeface="B Bardiya" pitchFamily="2" charset="-78"/>
              </a:rPr>
              <a:t>زندیان</a:t>
            </a:r>
            <a:r>
              <a:rPr lang="en-US" sz="2800" b="1" dirty="0" smtClean="0">
                <a:cs typeface="B Bardiya" pitchFamily="2" charset="-78"/>
              </a:rPr>
              <a:t>:</a:t>
            </a:r>
            <a:endParaRPr lang="fa-IR" sz="2800" b="1" dirty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Bardiya" pitchFamily="2" charset="-78"/>
              </a:rPr>
              <a:t>    باغ </a:t>
            </a:r>
            <a:r>
              <a:rPr lang="fa-IR" sz="2800" dirty="0">
                <a:cs typeface="B Bardiya" pitchFamily="2" charset="-78"/>
              </a:rPr>
              <a:t>دولت آباد یزد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792" y="2474933"/>
            <a:ext cx="5225476" cy="3292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5734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4784592" y="807879"/>
            <a:ext cx="3132588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algn="just" rtl="1">
              <a:lnSpc>
                <a:spcPct val="150000"/>
              </a:lnSpc>
              <a:buFont typeface="+mj-lt"/>
              <a:buAutoNum type="arabicPeriod" startAt="8"/>
            </a:pPr>
            <a:r>
              <a:rPr lang="fa-IR" sz="2800" b="1" dirty="0" smtClean="0">
                <a:cs typeface="B Bardiya" pitchFamily="2" charset="-78"/>
              </a:rPr>
              <a:t>قاجاریه</a:t>
            </a:r>
            <a:r>
              <a:rPr lang="en-US" sz="2800" b="1" dirty="0" smtClean="0">
                <a:cs typeface="B Bardiya" pitchFamily="2" charset="-78"/>
              </a:rPr>
              <a:t>:</a:t>
            </a:r>
            <a:endParaRPr lang="fa-IR" sz="2800" b="1" dirty="0">
              <a:cs typeface="B Bardiya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2800" dirty="0" smtClean="0">
                <a:cs typeface="B Bardiya" pitchFamily="2" charset="-78"/>
              </a:rPr>
              <a:t>     شروع </a:t>
            </a:r>
            <a:r>
              <a:rPr lang="fa-IR" sz="2800" dirty="0">
                <a:cs typeface="B Bardiya" pitchFamily="2" charset="-78"/>
              </a:rPr>
              <a:t>تاثیر معماری غرب</a:t>
            </a:r>
          </a:p>
          <a:p>
            <a:pPr algn="just" rtl="1">
              <a:lnSpc>
                <a:spcPct val="150000"/>
              </a:lnSpc>
            </a:pPr>
            <a:r>
              <a:rPr lang="en-US" sz="2800" dirty="0" smtClean="0">
                <a:cs typeface="B Bardiya" pitchFamily="2" charset="-78"/>
              </a:rPr>
              <a:t>   </a:t>
            </a:r>
            <a:r>
              <a:rPr lang="fa-IR" sz="2800" dirty="0" smtClean="0">
                <a:cs typeface="B Bardiya" pitchFamily="2" charset="-78"/>
              </a:rPr>
              <a:t>شاهزاده ماهان کرمان</a:t>
            </a:r>
            <a:endParaRPr lang="fa-IR" sz="2800" dirty="0">
              <a:cs typeface="B Bardiya" pitchFamily="2" charset="-78"/>
            </a:endParaRPr>
          </a:p>
        </p:txBody>
      </p:sp>
      <p:pic>
        <p:nvPicPr>
          <p:cNvPr id="1026" name="Picture 2" descr="D:\Architect\کارشناسی 92-93\معماری اسلام.احمد نژاد\pic\images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0860" y="2839204"/>
            <a:ext cx="4895340" cy="3118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5734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3216737" y="693411"/>
            <a:ext cx="4972835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algn="r" rtl="1">
              <a:lnSpc>
                <a:spcPct val="150000"/>
              </a:lnSpc>
              <a:buFont typeface="+mj-lt"/>
              <a:buAutoNum type="arabicPeriod" startAt="9"/>
            </a:pPr>
            <a:r>
              <a:rPr lang="fa-IR" sz="2800" b="1" dirty="0" smtClean="0">
                <a:cs typeface="B Bardiya" pitchFamily="2" charset="-78"/>
              </a:rPr>
              <a:t>پهلوی</a:t>
            </a:r>
            <a:r>
              <a:rPr lang="en-US" sz="2800" b="1" dirty="0" smtClean="0">
                <a:cs typeface="B Bardiya" pitchFamily="2" charset="-78"/>
              </a:rPr>
              <a:t>:</a:t>
            </a:r>
            <a:endParaRPr lang="fa-IR" sz="2800" b="1" dirty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Bardiya" pitchFamily="2" charset="-78"/>
              </a:rPr>
              <a:t>    قطع </a:t>
            </a:r>
            <a:r>
              <a:rPr lang="fa-IR" sz="2800" dirty="0">
                <a:cs typeface="B Bardiya" pitchFamily="2" charset="-78"/>
              </a:rPr>
              <a:t>باغسازی سنتی وشروع پارک عمومی 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Bardiya" pitchFamily="2" charset="-78"/>
              </a:rPr>
              <a:t>    مجموعه سعد آباد</a:t>
            </a:r>
            <a:endParaRPr lang="fa-IR" sz="2800" dirty="0">
              <a:cs typeface="B Bardiya" pitchFamily="2" charset="-78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1940" y="2688959"/>
            <a:ext cx="4951540" cy="32601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5734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4955853" y="832773"/>
            <a:ext cx="3276859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800" dirty="0" smtClean="0">
                <a:cs typeface="B Bardiya" pitchFamily="2" charset="-78"/>
              </a:rPr>
              <a:t>سایت مجموعه </a:t>
            </a:r>
            <a:r>
              <a:rPr lang="fa-IR" sz="2800" dirty="0">
                <a:cs typeface="B Bardiya" pitchFamily="2" charset="-78"/>
              </a:rPr>
              <a:t>سعد آباد</a:t>
            </a:r>
          </a:p>
        </p:txBody>
      </p:sp>
      <p:pic>
        <p:nvPicPr>
          <p:cNvPr id="23555" name="Picture 3" descr="D:\Architect\کارشناسی 92-93\معماری اسلام.احمد نژاد\pic\1294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8055" y="1499969"/>
            <a:ext cx="3744416" cy="42686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1338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1940511" y="3013502"/>
            <a:ext cx="5328703" cy="9387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 rtl="1">
              <a:lnSpc>
                <a:spcPct val="150000"/>
              </a:lnSpc>
            </a:pPr>
            <a:r>
              <a:rPr lang="fa-IR" sz="4000" b="1" dirty="0">
                <a:solidFill>
                  <a:prstClr val="black"/>
                </a:solidFill>
                <a:cs typeface="B Bardiya" pitchFamily="2" charset="-78"/>
              </a:rPr>
              <a:t>تقسیم بندی باغها از نظر </a:t>
            </a:r>
            <a:r>
              <a:rPr lang="fa-IR" sz="4000" b="1" dirty="0" smtClean="0">
                <a:solidFill>
                  <a:prstClr val="black"/>
                </a:solidFill>
                <a:cs typeface="B Bardiya" pitchFamily="2" charset="-78"/>
              </a:rPr>
              <a:t>کاربرد</a:t>
            </a:r>
            <a:endParaRPr lang="fa-IR" sz="3600" b="1" dirty="0">
              <a:solidFill>
                <a:prstClr val="black"/>
              </a:solidFill>
              <a:cs typeface="B Bardiy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734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8" name="Picture 2" descr="D:\Architect\کارشناسی 92-93\معماری اسلام.احمد نژاد\pic\pglastudi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87" t="12766" r="24197" b="32841"/>
          <a:stretch/>
        </p:blipFill>
        <p:spPr bwMode="auto">
          <a:xfrm>
            <a:off x="1619672" y="1298614"/>
            <a:ext cx="5939499" cy="421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9321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4327671" y="1253949"/>
            <a:ext cx="3589509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50000"/>
              </a:lnSpc>
            </a:pPr>
            <a:endParaRPr lang="fa-IR" sz="2800" b="1" dirty="0" smtClean="0">
              <a:cs typeface="B Bardiya" pitchFamily="2" charset="-78"/>
            </a:endParaRP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800" b="1" dirty="0" smtClean="0">
                <a:cs typeface="B Bardiya" pitchFamily="2" charset="-78"/>
              </a:rPr>
              <a:t>باغ </a:t>
            </a:r>
            <a:r>
              <a:rPr lang="fa-IR" sz="2800" b="1" dirty="0">
                <a:cs typeface="B Bardiya" pitchFamily="2" charset="-78"/>
              </a:rPr>
              <a:t>وباغچه: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Bardiya" pitchFamily="2" charset="-78"/>
              </a:rPr>
              <a:t>     الگوی </a:t>
            </a:r>
            <a:r>
              <a:rPr lang="fa-IR" sz="2800" dirty="0">
                <a:cs typeface="B Bardiya" pitchFamily="2" charset="-78"/>
              </a:rPr>
              <a:t>پاسیو در معماری غرب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Bardiya" pitchFamily="2" charset="-78"/>
              </a:rPr>
              <a:t>     رعایت </a:t>
            </a:r>
            <a:r>
              <a:rPr lang="fa-IR" sz="2800" dirty="0">
                <a:cs typeface="B Bardiya" pitchFamily="2" charset="-78"/>
              </a:rPr>
              <a:t>درونگرایی</a:t>
            </a:r>
          </a:p>
        </p:txBody>
      </p:sp>
    </p:spTree>
    <p:extLst>
      <p:ext uri="{BB962C8B-B14F-4D97-AF65-F5344CB8AC3E}">
        <p14:creationId xmlns:p14="http://schemas.microsoft.com/office/powerpoint/2010/main" xmlns="" val="330700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25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4326133" y="908720"/>
            <a:ext cx="3591047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algn="r" rtl="1">
              <a:lnSpc>
                <a:spcPct val="150000"/>
              </a:lnSpc>
              <a:buFont typeface="+mj-lt"/>
              <a:buAutoNum type="arabicPeriod" startAt="2"/>
            </a:pPr>
            <a:r>
              <a:rPr lang="fa-IR" sz="2800" b="1" dirty="0">
                <a:cs typeface="B Bardiya" pitchFamily="2" charset="-78"/>
              </a:rPr>
              <a:t>خانه </a:t>
            </a:r>
            <a:r>
              <a:rPr lang="fa-IR" sz="2800" b="1" dirty="0" smtClean="0">
                <a:cs typeface="B Bardiya" pitchFamily="2" charset="-78"/>
              </a:rPr>
              <a:t>باغ</a:t>
            </a:r>
            <a:r>
              <a:rPr lang="en-US" sz="2800" b="1" dirty="0" smtClean="0">
                <a:cs typeface="B Bardiya" pitchFamily="2" charset="-78"/>
              </a:rPr>
              <a:t>:</a:t>
            </a:r>
            <a:endParaRPr lang="fa-IR" sz="2800" b="1" dirty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Bardiya" pitchFamily="2" charset="-78"/>
              </a:rPr>
              <a:t>    باعمارت </a:t>
            </a:r>
            <a:r>
              <a:rPr lang="fa-IR" sz="2800" dirty="0">
                <a:cs typeface="B Bardiya" pitchFamily="2" charset="-78"/>
              </a:rPr>
              <a:t>مسکونی در داخل باغ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Bardiya" pitchFamily="2" charset="-78"/>
              </a:rPr>
              <a:t>    خانه </a:t>
            </a:r>
            <a:r>
              <a:rPr lang="fa-IR" sz="2800" dirty="0">
                <a:cs typeface="B Bardiya" pitchFamily="2" charset="-78"/>
              </a:rPr>
              <a:t>قوام شیراز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76"/>
          <a:stretch/>
        </p:blipFill>
        <p:spPr bwMode="auto">
          <a:xfrm>
            <a:off x="1043608" y="1051934"/>
            <a:ext cx="3106088" cy="49021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5734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5659831" y="908720"/>
            <a:ext cx="2257349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800" dirty="0" smtClean="0">
                <a:cs typeface="B Bardiya" pitchFamily="2" charset="-78"/>
              </a:rPr>
              <a:t>خانه </a:t>
            </a:r>
            <a:r>
              <a:rPr lang="fa-IR" sz="2800" dirty="0">
                <a:cs typeface="B Bardiya" pitchFamily="2" charset="-78"/>
              </a:rPr>
              <a:t>قوام شیراز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1" y="892768"/>
            <a:ext cx="4144963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2249" y="3284984"/>
            <a:ext cx="3644512" cy="2736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545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4302088" y="1253949"/>
            <a:ext cx="3615092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algn="r" rtl="1">
              <a:lnSpc>
                <a:spcPct val="150000"/>
              </a:lnSpc>
              <a:buFont typeface="+mj-lt"/>
              <a:buAutoNum type="arabicPeriod" startAt="3"/>
            </a:pPr>
            <a:r>
              <a:rPr lang="fa-IR" sz="2800" b="1" dirty="0">
                <a:cs typeface="B Bardiya" pitchFamily="2" charset="-78"/>
              </a:rPr>
              <a:t>باغ </a:t>
            </a:r>
            <a:r>
              <a:rPr lang="fa-IR" sz="2800" b="1" dirty="0" smtClean="0">
                <a:cs typeface="B Bardiya" pitchFamily="2" charset="-78"/>
              </a:rPr>
              <a:t>حکومتی</a:t>
            </a:r>
            <a:r>
              <a:rPr lang="en-US" sz="2800" b="1" dirty="0" smtClean="0">
                <a:cs typeface="B Bardiya" pitchFamily="2" charset="-78"/>
              </a:rPr>
              <a:t>:</a:t>
            </a:r>
            <a:endParaRPr lang="fa-IR" sz="2800" b="1" dirty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Bardiya" pitchFamily="2" charset="-78"/>
              </a:rPr>
              <a:t>محل </a:t>
            </a:r>
            <a:r>
              <a:rPr lang="fa-IR" sz="2800" dirty="0">
                <a:cs typeface="B Bardiya" pitchFamily="2" charset="-78"/>
              </a:rPr>
              <a:t>سکونت حاکم وبزرگان شهر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Bardiya" pitchFamily="2" charset="-78"/>
              </a:rPr>
              <a:t>یا دیوانخانه</a:t>
            </a:r>
            <a:endParaRPr lang="fa-IR" sz="2800" dirty="0">
              <a:cs typeface="B Bardiya" pitchFamily="2" charset="-78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25" r="30597"/>
          <a:stretch/>
        </p:blipFill>
        <p:spPr bwMode="auto">
          <a:xfrm>
            <a:off x="1331640" y="866416"/>
            <a:ext cx="2417192" cy="5146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18221" y="2636912"/>
            <a:ext cx="1563248" cy="4732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50000"/>
              </a:lnSpc>
            </a:pPr>
            <a:r>
              <a:rPr lang="fa-IR" dirty="0" smtClean="0">
                <a:solidFill>
                  <a:prstClr val="black"/>
                </a:solidFill>
                <a:cs typeface="B Bardiya" pitchFamily="2" charset="-78"/>
              </a:rPr>
              <a:t>(باغ هفت تن شیراز)</a:t>
            </a:r>
            <a:endParaRPr lang="fa-IR" dirty="0">
              <a:solidFill>
                <a:prstClr val="black"/>
              </a:solidFill>
              <a:cs typeface="B Bardiy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220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4356590" y="1253949"/>
            <a:ext cx="3560590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algn="r" rtl="1">
              <a:lnSpc>
                <a:spcPct val="150000"/>
              </a:lnSpc>
              <a:buFont typeface="+mj-lt"/>
              <a:buAutoNum type="arabicPeriod" startAt="4"/>
            </a:pPr>
            <a:r>
              <a:rPr lang="fa-IR" sz="2800" b="1" dirty="0">
                <a:cs typeface="B Bardiya" pitchFamily="2" charset="-78"/>
              </a:rPr>
              <a:t>باغ </a:t>
            </a:r>
            <a:r>
              <a:rPr lang="fa-IR" sz="2800" b="1" dirty="0" smtClean="0">
                <a:cs typeface="B Bardiya" pitchFamily="2" charset="-78"/>
              </a:rPr>
              <a:t>مزار</a:t>
            </a:r>
            <a:r>
              <a:rPr lang="en-US" sz="2800" b="1" dirty="0" smtClean="0">
                <a:cs typeface="B Bardiya" pitchFamily="2" charset="-78"/>
              </a:rPr>
              <a:t>:</a:t>
            </a:r>
            <a:endParaRPr lang="fa-IR" sz="2800" b="1" dirty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باغ اطراف مزارهاوآرامگاه ها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آرامگاه کوروش.تاج </a:t>
            </a:r>
            <a:r>
              <a:rPr lang="fa-IR" sz="2800" dirty="0" smtClean="0">
                <a:cs typeface="B Bardiya" pitchFamily="2" charset="-78"/>
              </a:rPr>
              <a:t>محل در هند</a:t>
            </a:r>
            <a:endParaRPr lang="fa-IR" sz="2800" dirty="0">
              <a:cs typeface="B Bardiya" pitchFamily="2" charset="-78"/>
            </a:endParaRPr>
          </a:p>
        </p:txBody>
      </p:sp>
      <p:pic>
        <p:nvPicPr>
          <p:cNvPr id="14338" name="Picture 2" descr="D:\Architect\کارشناسی 92-93\معماری اسلام.احمد نژاد\pic\download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0357" y="1108153"/>
            <a:ext cx="3300363" cy="456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2006120" y="1507865"/>
            <a:ext cx="1516840" cy="84101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220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5644370" y="980728"/>
            <a:ext cx="2452915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algn="r" rtl="1">
              <a:lnSpc>
                <a:spcPct val="150000"/>
              </a:lnSpc>
              <a:buFont typeface="+mj-lt"/>
              <a:buAutoNum type="arabicPeriod" startAt="5"/>
            </a:pPr>
            <a:r>
              <a:rPr lang="fa-IR" sz="2800" b="1" dirty="0">
                <a:solidFill>
                  <a:prstClr val="black"/>
                </a:solidFill>
                <a:cs typeface="B Bardiya" pitchFamily="2" charset="-78"/>
              </a:rPr>
              <a:t>باغ </a:t>
            </a:r>
            <a:r>
              <a:rPr lang="fa-IR" sz="2800" b="1" dirty="0" smtClean="0">
                <a:solidFill>
                  <a:prstClr val="black"/>
                </a:solidFill>
                <a:cs typeface="B Bardiya" pitchFamily="2" charset="-78"/>
              </a:rPr>
              <a:t>عمومی</a:t>
            </a:r>
            <a:r>
              <a:rPr lang="en-US" sz="2800" b="1" dirty="0" smtClean="0">
                <a:solidFill>
                  <a:prstClr val="black"/>
                </a:solidFill>
                <a:cs typeface="B Bardiya" pitchFamily="2" charset="-78"/>
              </a:rPr>
              <a:t>:</a:t>
            </a:r>
            <a:endParaRPr lang="fa-IR" sz="2800" b="1" dirty="0">
              <a:solidFill>
                <a:prstClr val="black"/>
              </a:solidFill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>
                <a:solidFill>
                  <a:prstClr val="black"/>
                </a:solidFill>
                <a:cs typeface="B Bardiya" pitchFamily="2" charset="-78"/>
              </a:rPr>
              <a:t>استفاده عمومی مردم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solidFill>
                  <a:prstClr val="black"/>
                </a:solidFill>
                <a:cs typeface="B Bardiya" pitchFamily="2" charset="-78"/>
              </a:rPr>
              <a:t>چهارباغ اصفهان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5050" y="2463786"/>
            <a:ext cx="4585320" cy="32396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525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5009415" y="4008979"/>
            <a:ext cx="2781531" cy="13311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algn="r" rtl="1">
              <a:lnSpc>
                <a:spcPct val="150000"/>
              </a:lnSpc>
              <a:buFont typeface="+mj-lt"/>
              <a:buAutoNum type="arabicPeriod" startAt="7"/>
            </a:pPr>
            <a:r>
              <a:rPr lang="fa-IR" sz="2800" b="1" dirty="0">
                <a:cs typeface="B Bardiya" pitchFamily="2" charset="-78"/>
              </a:rPr>
              <a:t>باغ </a:t>
            </a:r>
            <a:r>
              <a:rPr lang="fa-IR" sz="2800" b="1" dirty="0" smtClean="0">
                <a:cs typeface="B Bardiya" pitchFamily="2" charset="-78"/>
              </a:rPr>
              <a:t>میوه</a:t>
            </a:r>
            <a:r>
              <a:rPr lang="en-US" sz="2800" b="1" dirty="0" smtClean="0">
                <a:cs typeface="B Bardiya" pitchFamily="2" charset="-78"/>
              </a:rPr>
              <a:t>:</a:t>
            </a:r>
            <a:endParaRPr lang="fa-IR" sz="2800" b="1" dirty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فاقد عمارت ودارای دیوار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820261" y="920602"/>
            <a:ext cx="2970685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algn="r" rtl="1">
              <a:lnSpc>
                <a:spcPct val="150000"/>
              </a:lnSpc>
              <a:buFont typeface="+mj-lt"/>
              <a:buAutoNum type="arabicPeriod" startAt="6"/>
            </a:pPr>
            <a:r>
              <a:rPr lang="fa-IR" sz="2800" b="1" dirty="0">
                <a:cs typeface="B Bardiya" pitchFamily="2" charset="-78"/>
              </a:rPr>
              <a:t>باغ </a:t>
            </a:r>
            <a:r>
              <a:rPr lang="fa-IR" sz="2800" b="1" dirty="0" smtClean="0">
                <a:cs typeface="B Bardiya" pitchFamily="2" charset="-78"/>
              </a:rPr>
              <a:t>شکار</a:t>
            </a:r>
            <a:r>
              <a:rPr lang="en-US" sz="2800" b="1" dirty="0" smtClean="0">
                <a:cs typeface="B Bardiya" pitchFamily="2" charset="-78"/>
              </a:rPr>
              <a:t>:</a:t>
            </a:r>
            <a:endParaRPr lang="fa-IR" sz="2800" b="1" dirty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باغهایی برای شکار حیوانات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هزار جریب اصفهان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7472" y="920602"/>
            <a:ext cx="3827331" cy="23576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220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/>
          <p:cNvSpPr/>
          <p:nvPr/>
        </p:nvSpPr>
        <p:spPr>
          <a:xfrm>
            <a:off x="5220609" y="1253949"/>
            <a:ext cx="2696571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algn="r" rtl="1">
              <a:lnSpc>
                <a:spcPct val="150000"/>
              </a:lnSpc>
              <a:buFont typeface="+mj-lt"/>
              <a:buAutoNum type="arabicPeriod" startAt="8"/>
            </a:pPr>
            <a:r>
              <a:rPr lang="fa-IR" sz="2800" b="1" dirty="0">
                <a:cs typeface="B Bardiya" pitchFamily="2" charset="-78"/>
              </a:rPr>
              <a:t>باغ </a:t>
            </a:r>
            <a:r>
              <a:rPr lang="fa-IR" sz="2800" b="1" dirty="0" smtClean="0">
                <a:cs typeface="B Bardiya" pitchFamily="2" charset="-78"/>
              </a:rPr>
              <a:t>وحش</a:t>
            </a:r>
            <a:r>
              <a:rPr lang="en-US" sz="2800" b="1" dirty="0" smtClean="0">
                <a:cs typeface="B Bardiya" pitchFamily="2" charset="-78"/>
              </a:rPr>
              <a:t>:</a:t>
            </a:r>
            <a:endParaRPr lang="fa-IR" sz="2800" b="1" dirty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نگهداری وتعیم حیوانات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چهار باغ اصفهان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172245" y="3674836"/>
            <a:ext cx="3744935" cy="13311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algn="r" rtl="1">
              <a:lnSpc>
                <a:spcPct val="150000"/>
              </a:lnSpc>
              <a:buFont typeface="+mj-lt"/>
              <a:buAutoNum type="arabicPeriod" startAt="9"/>
            </a:pPr>
            <a:r>
              <a:rPr lang="fa-IR" sz="2800" b="1" dirty="0">
                <a:cs typeface="B Bardiya" pitchFamily="2" charset="-78"/>
              </a:rPr>
              <a:t>باغ </a:t>
            </a:r>
            <a:r>
              <a:rPr lang="fa-IR" sz="2800" b="1" dirty="0" smtClean="0">
                <a:cs typeface="B Bardiya" pitchFamily="2" charset="-78"/>
              </a:rPr>
              <a:t>قلعه</a:t>
            </a:r>
            <a:r>
              <a:rPr lang="en-US" sz="2800" b="1" dirty="0" smtClean="0">
                <a:cs typeface="B Bardiya" pitchFamily="2" charset="-78"/>
              </a:rPr>
              <a:t>:</a:t>
            </a:r>
            <a:endParaRPr lang="fa-IR" sz="2800" b="1" dirty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Bardiya" pitchFamily="2" charset="-78"/>
              </a:rPr>
              <a:t>باغهای </a:t>
            </a:r>
            <a:r>
              <a:rPr lang="fa-IR" sz="2800" dirty="0">
                <a:cs typeface="B Bardiya" pitchFamily="2" charset="-78"/>
              </a:rPr>
              <a:t>محصور شده توسط باروها</a:t>
            </a:r>
          </a:p>
        </p:txBody>
      </p:sp>
    </p:spTree>
    <p:extLst>
      <p:ext uri="{BB962C8B-B14F-4D97-AF65-F5344CB8AC3E}">
        <p14:creationId xmlns:p14="http://schemas.microsoft.com/office/powerpoint/2010/main" xmlns="" val="283220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25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1639407" y="2969886"/>
            <a:ext cx="5596889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b="1" dirty="0">
                <a:cs typeface="B Bardiya" pitchFamily="2" charset="-78"/>
              </a:rPr>
              <a:t>تقسیم بندی باغها از نظر </a:t>
            </a:r>
            <a:r>
              <a:rPr lang="fa-IR" sz="4000" b="1" dirty="0" smtClean="0">
                <a:cs typeface="B Bardiya" pitchFamily="2" charset="-78"/>
              </a:rPr>
              <a:t>فضایی</a:t>
            </a:r>
            <a:endParaRPr lang="fa-IR" sz="3600" dirty="0">
              <a:cs typeface="B Bardiy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58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2699792" y="1253949"/>
            <a:ext cx="5217388" cy="197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800" b="1" dirty="0" smtClean="0">
                <a:cs typeface="B Bardiya" pitchFamily="2" charset="-78"/>
              </a:rPr>
              <a:t>باغ </a:t>
            </a:r>
            <a:r>
              <a:rPr lang="fa-IR" sz="2800" b="1" dirty="0">
                <a:cs typeface="B Bardiya" pitchFamily="2" charset="-78"/>
              </a:rPr>
              <a:t>چادر: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استفاده موقتی مغولان</a:t>
            </a:r>
          </a:p>
          <a:p>
            <a:pPr algn="r" rtl="1">
              <a:lnSpc>
                <a:spcPct val="150000"/>
              </a:lnSpc>
            </a:pPr>
            <a:endParaRPr lang="fa-IR" sz="2800" dirty="0">
              <a:cs typeface="B Bardiya" pitchFamily="2" charset="-78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829325" y="3573016"/>
            <a:ext cx="5150834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algn="r" rtl="1">
              <a:lnSpc>
                <a:spcPct val="150000"/>
              </a:lnSpc>
              <a:buFont typeface="+mj-lt"/>
              <a:buAutoNum type="arabicPeriod" startAt="2"/>
            </a:pPr>
            <a:r>
              <a:rPr lang="fa-IR" sz="2800" b="1" dirty="0" smtClean="0">
                <a:cs typeface="B Bardiya" pitchFamily="2" charset="-78"/>
              </a:rPr>
              <a:t>باسغ کوشک:</a:t>
            </a:r>
            <a:endParaRPr lang="fa-IR" sz="2800" b="1" dirty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ساختمانی که از چهار طرف باز ودارای ایوان است</a:t>
            </a:r>
          </a:p>
          <a:p>
            <a:pPr algn="r" rtl="1">
              <a:lnSpc>
                <a:spcPct val="150000"/>
              </a:lnSpc>
            </a:pPr>
            <a:endParaRPr lang="fa-IR" sz="2800" dirty="0">
              <a:cs typeface="B Bardiy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866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75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1115616" y="1064691"/>
            <a:ext cx="657512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800" b="1" dirty="0" smtClean="0">
                <a:cs typeface="B Bardiya" pitchFamily="2" charset="-78"/>
              </a:rPr>
              <a:t>باغ</a:t>
            </a:r>
            <a:r>
              <a:rPr lang="en-US" sz="2800" b="1" dirty="0" smtClean="0">
                <a:cs typeface="B Bardiya" pitchFamily="2" charset="-78"/>
              </a:rPr>
              <a:t>:</a:t>
            </a:r>
            <a:r>
              <a:rPr lang="fa-IR" sz="2800" b="1" dirty="0" smtClean="0">
                <a:cs typeface="B Bardiya" pitchFamily="2" charset="-78"/>
              </a:rPr>
              <a:t> </a:t>
            </a:r>
          </a:p>
          <a:p>
            <a:pPr marL="457200" indent="-457200" algn="r" rtl="1">
              <a:lnSpc>
                <a:spcPct val="150000"/>
              </a:lnSpc>
              <a:buFont typeface="Arial" pitchFamily="34" charset="0"/>
              <a:buChar char="•"/>
            </a:pPr>
            <a:endParaRPr lang="fa-IR" sz="2800" b="1" dirty="0">
              <a:cs typeface="B Bardiya" pitchFamily="2" charset="-78"/>
            </a:endParaRPr>
          </a:p>
          <a:p>
            <a:pPr marL="457200" indent="-457200" algn="r" rtl="1">
              <a:lnSpc>
                <a:spcPct val="150000"/>
              </a:lnSpc>
              <a:buFont typeface="Arial" pitchFamily="34" charset="0"/>
              <a:buChar char="•"/>
            </a:pPr>
            <a:endParaRPr lang="fa-IR" sz="2800" b="1" dirty="0" smtClean="0">
              <a:cs typeface="B Bardiya" pitchFamily="2" charset="-78"/>
            </a:endParaRPr>
          </a:p>
          <a:p>
            <a:pPr marL="457200" indent="-457200" algn="r" rtl="1">
              <a:lnSpc>
                <a:spcPct val="150000"/>
              </a:lnSpc>
              <a:buFont typeface="Arial" pitchFamily="34" charset="0"/>
              <a:buChar char="•"/>
            </a:pPr>
            <a:endParaRPr lang="fa-IR" sz="2800" b="1" dirty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800" dirty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Bardiya" pitchFamily="2" charset="-78"/>
              </a:rPr>
              <a:t>ریشه : عربی</a:t>
            </a:r>
            <a:endParaRPr lang="fa-IR" sz="2800" dirty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Bardiya" pitchFamily="2" charset="-78"/>
              </a:rPr>
              <a:t>معادل فارسی: فردوس.پردیس.رضوان </a:t>
            </a:r>
            <a:r>
              <a:rPr lang="fa-IR" sz="2800" dirty="0">
                <a:cs typeface="B Bardiya" pitchFamily="2" charset="-78"/>
              </a:rPr>
              <a:t>.</a:t>
            </a:r>
            <a:r>
              <a:rPr lang="fa-IR" sz="2800" dirty="0" smtClean="0">
                <a:cs typeface="B Bardiya" pitchFamily="2" charset="-78"/>
              </a:rPr>
              <a:t>گلستان.بوستان</a:t>
            </a:r>
            <a:endParaRPr lang="fa-IR" sz="2800" dirty="0">
              <a:cs typeface="B Bardiya" pitchFamily="2" charset="-78"/>
            </a:endParaRPr>
          </a:p>
        </p:txBody>
      </p:sp>
      <p:pic>
        <p:nvPicPr>
          <p:cNvPr id="4099" name="Picture 3" descr="D:\Architect\کارشناسی 92-93\معماری اسلام.احمد نژاد\pic\baghgolshan-tabas-az-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3454" y="1046183"/>
            <a:ext cx="4608512" cy="3456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2037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5940152" y="1253948"/>
            <a:ext cx="19770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 rtl="1">
              <a:lnSpc>
                <a:spcPct val="150000"/>
              </a:lnSpc>
              <a:buFont typeface="+mj-lt"/>
              <a:buAutoNum type="arabicPeriod" startAt="3"/>
            </a:pPr>
            <a:r>
              <a:rPr lang="fa-IR" sz="2800" b="1" dirty="0">
                <a:cs typeface="B Bardiya" pitchFamily="2" charset="-78"/>
              </a:rPr>
              <a:t>باغ در </a:t>
            </a:r>
            <a:r>
              <a:rPr lang="fa-IR" sz="2800" b="1" dirty="0" smtClean="0">
                <a:cs typeface="B Bardiya" pitchFamily="2" charset="-78"/>
              </a:rPr>
              <a:t>باغ:</a:t>
            </a:r>
            <a:endParaRPr lang="fa-IR" sz="2800" b="1" dirty="0">
              <a:cs typeface="B Bardiya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مجموعه ای از باغهای تو درتو</a:t>
            </a:r>
          </a:p>
          <a:p>
            <a:pPr algn="ct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باغهای بهشهر</a:t>
            </a:r>
          </a:p>
        </p:txBody>
      </p:sp>
      <p:pic>
        <p:nvPicPr>
          <p:cNvPr id="1026" name="Picture 2" descr="D:\Architect\کاردانی 89-91\تنظبم شرایط محیطی. خادمیان\بهشهر\نقشه ها\hgbn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000"/>
          <a:stretch/>
        </p:blipFill>
        <p:spPr bwMode="auto">
          <a:xfrm>
            <a:off x="931972" y="1412776"/>
            <a:ext cx="4792156" cy="421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358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5276471" y="836712"/>
            <a:ext cx="2731837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algn="r" rtl="1">
              <a:lnSpc>
                <a:spcPct val="150000"/>
              </a:lnSpc>
              <a:buFont typeface="+mj-lt"/>
              <a:buAutoNum type="arabicPeriod" startAt="4"/>
            </a:pPr>
            <a:r>
              <a:rPr lang="fa-IR" sz="2800" b="1" dirty="0">
                <a:cs typeface="B Bardiya" pitchFamily="2" charset="-78"/>
              </a:rPr>
              <a:t>باغ </a:t>
            </a:r>
            <a:r>
              <a:rPr lang="fa-IR" sz="2800" b="1" dirty="0" smtClean="0">
                <a:cs typeface="B Bardiya" pitchFamily="2" charset="-78"/>
              </a:rPr>
              <a:t>سنگی:</a:t>
            </a:r>
            <a:endParaRPr lang="fa-IR" sz="2800" b="1" dirty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ایجاد باغ باسنگهای رنگی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باغ سنگی </a:t>
            </a:r>
            <a:r>
              <a:rPr lang="fa-IR" sz="2800" dirty="0" smtClean="0">
                <a:cs typeface="B Bardiya" pitchFamily="2" charset="-78"/>
              </a:rPr>
              <a:t>بلورد </a:t>
            </a:r>
            <a:r>
              <a:rPr lang="fa-IR" sz="2800" dirty="0">
                <a:cs typeface="B Bardiya" pitchFamily="2" charset="-78"/>
              </a:rPr>
              <a:t>سیرجان</a:t>
            </a:r>
          </a:p>
        </p:txBody>
      </p:sp>
      <p:pic>
        <p:nvPicPr>
          <p:cNvPr id="16386" name="Picture 2" descr="D:\Architect\کارشناسی 92-93\معماری اسلام.احمد نژاد\pic\baghesangi111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8649" y="2501598"/>
            <a:ext cx="4137422" cy="31102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358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4368601" y="1196752"/>
            <a:ext cx="354857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r" rtl="1">
              <a:lnSpc>
                <a:spcPct val="150000"/>
              </a:lnSpc>
              <a:buFont typeface="+mj-lt"/>
              <a:buAutoNum type="arabicPeriod" startAt="5"/>
            </a:pPr>
            <a:r>
              <a:rPr lang="fa-IR" sz="2800" b="1" dirty="0">
                <a:cs typeface="B Bardiya" pitchFamily="2" charset="-78"/>
              </a:rPr>
              <a:t>باغ </a:t>
            </a:r>
            <a:r>
              <a:rPr lang="fa-IR" sz="2800" b="1" dirty="0" smtClean="0">
                <a:cs typeface="B Bardiya" pitchFamily="2" charset="-78"/>
              </a:rPr>
              <a:t>شهر:</a:t>
            </a:r>
            <a:endParaRPr lang="fa-IR" sz="2800" b="1" dirty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اختصاص قسمتی از بافت شهر به باغها</a:t>
            </a:r>
          </a:p>
        </p:txBody>
      </p:sp>
      <p:pic>
        <p:nvPicPr>
          <p:cNvPr id="2050" name="Picture 2" descr="D:\Architect\کارشناسی 92-93\معماری اسلام.احمد نژاد\pic\New folder\CYMERA_20140423_0846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92" t="2133" r="20000" b="7798"/>
          <a:stretch/>
        </p:blipFill>
        <p:spPr bwMode="auto">
          <a:xfrm>
            <a:off x="899592" y="998154"/>
            <a:ext cx="3014814" cy="48723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358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5972417" y="1253949"/>
            <a:ext cx="1944763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algn="r" rtl="1">
              <a:lnSpc>
                <a:spcPct val="150000"/>
              </a:lnSpc>
              <a:buFont typeface="+mj-lt"/>
              <a:buAutoNum type="arabicPeriod" startAt="6"/>
            </a:pPr>
            <a:r>
              <a:rPr lang="fa-IR" sz="2800" b="1" dirty="0">
                <a:cs typeface="B Bardiya" pitchFamily="2" charset="-78"/>
              </a:rPr>
              <a:t>باغ </a:t>
            </a:r>
            <a:r>
              <a:rPr lang="fa-IR" sz="2800" b="1" dirty="0" smtClean="0">
                <a:cs typeface="B Bardiya" pitchFamily="2" charset="-78"/>
              </a:rPr>
              <a:t>زینتی:</a:t>
            </a:r>
            <a:endParaRPr lang="fa-IR" sz="2800" b="1" dirty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باغ فاقد کوشک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باغ گلشن طبس</a:t>
            </a:r>
          </a:p>
        </p:txBody>
      </p:sp>
      <p:pic>
        <p:nvPicPr>
          <p:cNvPr id="3075" name="Picture 3" descr="D:\Architect\کارشناسی 92-93\معماری اسلام.احمد نژاد\pic\CYMERA_20140427_1148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600"/>
          <a:stretch/>
        </p:blipFill>
        <p:spPr bwMode="auto">
          <a:xfrm rot="5400000">
            <a:off x="740964" y="1374374"/>
            <a:ext cx="4943180" cy="41938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358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5309492" y="922482"/>
            <a:ext cx="2858539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algn="r" rtl="1">
              <a:buFont typeface="+mj-lt"/>
              <a:buAutoNum type="arabicPeriod" startAt="7"/>
            </a:pPr>
            <a:r>
              <a:rPr lang="fa-IR" sz="2800" b="1" dirty="0" smtClean="0">
                <a:cs typeface="B Bardiya" pitchFamily="2" charset="-78"/>
              </a:rPr>
              <a:t>باغ میدان:</a:t>
            </a:r>
          </a:p>
          <a:p>
            <a:pPr algn="r" rtl="1"/>
            <a:endParaRPr lang="fa-IR" sz="2800" b="1" dirty="0">
              <a:cs typeface="B Bardiya" pitchFamily="2" charset="-78"/>
            </a:endParaRPr>
          </a:p>
          <a:p>
            <a:pPr algn="r" rtl="1"/>
            <a:r>
              <a:rPr lang="fa-IR" sz="2800" dirty="0">
                <a:cs typeface="B Bardiya" pitchFamily="2" charset="-78"/>
              </a:rPr>
              <a:t>میدان نقش جهان </a:t>
            </a:r>
            <a:r>
              <a:rPr lang="fa-IR" sz="2800" dirty="0" smtClean="0">
                <a:cs typeface="B Bardiya" pitchFamily="2" charset="-78"/>
              </a:rPr>
              <a:t>اصفهان</a:t>
            </a:r>
          </a:p>
          <a:p>
            <a:pPr algn="r" rtl="1"/>
            <a:r>
              <a:rPr lang="fa-IR" sz="2800" dirty="0" smtClean="0">
                <a:cs typeface="B Bardiya" pitchFamily="2" charset="-78"/>
              </a:rPr>
              <a:t> میدان امیر چخماق یزد</a:t>
            </a:r>
          </a:p>
          <a:p>
            <a:pPr algn="r" rtl="1"/>
            <a:endParaRPr lang="fa-IR" sz="2800" dirty="0">
              <a:cs typeface="B Bardiya" pitchFamily="2" charset="-78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0377" y="3328260"/>
            <a:ext cx="4006364" cy="26660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499" y="1297847"/>
            <a:ext cx="4526044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358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5312475" y="929760"/>
            <a:ext cx="2707793" cy="25391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algn="ctr" rtl="1">
              <a:lnSpc>
                <a:spcPct val="150000"/>
              </a:lnSpc>
              <a:buFont typeface="+mj-lt"/>
              <a:buAutoNum type="arabicPeriod" startAt="8"/>
            </a:pPr>
            <a:r>
              <a:rPr lang="fa-IR" sz="2800" b="1" dirty="0">
                <a:cs typeface="B Bardiya" pitchFamily="2" charset="-78"/>
              </a:rPr>
              <a:t>باغ </a:t>
            </a:r>
            <a:r>
              <a:rPr lang="fa-IR" sz="2800" b="1" dirty="0" smtClean="0">
                <a:cs typeface="B Bardiya" pitchFamily="2" charset="-78"/>
              </a:rPr>
              <a:t>تخت:</a:t>
            </a:r>
            <a:endParaRPr lang="fa-IR" sz="2800" b="1" dirty="0">
              <a:cs typeface="B Bardiya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شکل گیری باغ بر اساس </a:t>
            </a:r>
            <a:endParaRPr lang="fa-IR" sz="2800" dirty="0" smtClean="0">
              <a:cs typeface="B Bardiya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sz="2800" dirty="0" smtClean="0">
                <a:cs typeface="B Bardiya" pitchFamily="2" charset="-78"/>
              </a:rPr>
              <a:t>توپوگرافی </a:t>
            </a:r>
            <a:r>
              <a:rPr lang="fa-IR" sz="2800" dirty="0">
                <a:cs typeface="B Bardiya" pitchFamily="2" charset="-78"/>
              </a:rPr>
              <a:t>زمین</a:t>
            </a:r>
          </a:p>
          <a:p>
            <a:pPr algn="ctr" rtl="1">
              <a:lnSpc>
                <a:spcPct val="150000"/>
              </a:lnSpc>
            </a:pPr>
            <a:r>
              <a:rPr lang="fa-IR" sz="2400" dirty="0" smtClean="0">
                <a:cs typeface="B Bardiya" pitchFamily="2" charset="-78"/>
              </a:rPr>
              <a:t>باغ تخت شیراز</a:t>
            </a:r>
            <a:endParaRPr lang="fa-IR" sz="2400" dirty="0">
              <a:cs typeface="B Bardiya" pitchFamily="2" charset="-78"/>
            </a:endParaRPr>
          </a:p>
        </p:txBody>
      </p:sp>
      <p:pic>
        <p:nvPicPr>
          <p:cNvPr id="16386" name="Picture 2" descr="D:\Architect\کارشناسی 92-93\معماری اسلام.احمد نژاد\pic\New folder\CYMERA_20140423_0859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04" r="19256" b="11390"/>
          <a:stretch/>
        </p:blipFill>
        <p:spPr bwMode="auto">
          <a:xfrm>
            <a:off x="1115616" y="927049"/>
            <a:ext cx="2633712" cy="40180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Architect\کارشناسی 92-93\معماری اسلام.احمد نژاد\pic\downloa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49418"/>
            <a:ext cx="3792864" cy="25239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955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731087" y="908720"/>
            <a:ext cx="7212295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algn="r" rtl="1">
              <a:lnSpc>
                <a:spcPct val="150000"/>
              </a:lnSpc>
              <a:buFont typeface="+mj-lt"/>
              <a:buAutoNum type="arabicPeriod" startAt="9"/>
            </a:pPr>
            <a:r>
              <a:rPr lang="fa-IR" sz="2800" b="1" dirty="0">
                <a:cs typeface="B Bardiya" pitchFamily="2" charset="-78"/>
              </a:rPr>
              <a:t>باغ </a:t>
            </a:r>
            <a:r>
              <a:rPr lang="fa-IR" sz="2800" b="1" dirty="0" smtClean="0">
                <a:cs typeface="B Bardiya" pitchFamily="2" charset="-78"/>
              </a:rPr>
              <a:t>بیشه:</a:t>
            </a:r>
            <a:endParaRPr lang="fa-IR" sz="2800" b="1" dirty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اهمیت دادن به کاشت درختان </a:t>
            </a:r>
            <a:r>
              <a:rPr lang="fa-IR" sz="2800" dirty="0" smtClean="0">
                <a:cs typeface="B Bardiya" pitchFamily="2" charset="-78"/>
              </a:rPr>
              <a:t>( باغ سعادت اباد. در کنار زاینده رود)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Bardiya" pitchFamily="2" charset="-78"/>
              </a:rPr>
              <a:t>کاخ آیینه.</a:t>
            </a:r>
            <a:endParaRPr lang="fa-IR" sz="2800" dirty="0">
              <a:cs typeface="B Bardiya" pitchFamily="2" charset="-78"/>
            </a:endParaRPr>
          </a:p>
        </p:txBody>
      </p:sp>
      <p:pic>
        <p:nvPicPr>
          <p:cNvPr id="17410" name="Picture 2" descr="D:\Architect\کارشناسی 92-93\معماری اسلام.احمد نژاد\pic\baghe saadat aba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708920"/>
            <a:ext cx="5253034" cy="30422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955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4211960" y="762780"/>
            <a:ext cx="3799437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algn="r" rtl="1">
              <a:lnSpc>
                <a:spcPct val="150000"/>
              </a:lnSpc>
              <a:buSzPct val="100000"/>
              <a:buFont typeface="+mj-lt"/>
              <a:buAutoNum type="arabicPeriod" startAt="10"/>
            </a:pPr>
            <a:r>
              <a:rPr lang="fa-IR" sz="2800" b="1" dirty="0">
                <a:cs typeface="B Bardiya" pitchFamily="2" charset="-78"/>
              </a:rPr>
              <a:t>باغ </a:t>
            </a:r>
            <a:r>
              <a:rPr lang="fa-IR" sz="2800" b="1" dirty="0" smtClean="0">
                <a:cs typeface="B Bardiya" pitchFamily="2" charset="-78"/>
              </a:rPr>
              <a:t>آبی:</a:t>
            </a:r>
            <a:endParaRPr lang="fa-IR" sz="2800" b="1" dirty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ایجاد باغ باتوجه به ذخیره سازی آب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باغ شاه گلی تبریز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590" y="2636912"/>
            <a:ext cx="4754240" cy="31972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955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46" name="Picture 2" descr="D:\Architect\کارشناسی 92-93\معماری اسلام.احمد نژاد\pic\alalam_635269381921153173_25f_4x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266917"/>
            <a:ext cx="3701602" cy="21355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3630" y="908720"/>
            <a:ext cx="2967497" cy="5040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42510" y="924937"/>
            <a:ext cx="2696572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algn="r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800" b="1" dirty="0">
                <a:solidFill>
                  <a:prstClr val="black"/>
                </a:solidFill>
                <a:cs typeface="B Bardiya" pitchFamily="2" charset="-78"/>
              </a:rPr>
              <a:t>باغ </a:t>
            </a:r>
            <a:r>
              <a:rPr lang="fa-IR" sz="2800" b="1" dirty="0" smtClean="0">
                <a:solidFill>
                  <a:prstClr val="black"/>
                </a:solidFill>
                <a:cs typeface="B Bardiya" pitchFamily="2" charset="-78"/>
              </a:rPr>
              <a:t>شاه گلی تبریز:</a:t>
            </a:r>
            <a:endParaRPr lang="fa-IR" sz="2800" b="1" dirty="0">
              <a:solidFill>
                <a:prstClr val="black"/>
              </a:solidFill>
              <a:cs typeface="B Bardiy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615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4621085" y="1253949"/>
            <a:ext cx="3296095" cy="13311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800" b="1" dirty="0">
                <a:cs typeface="B Bardiya" pitchFamily="2" charset="-78"/>
              </a:rPr>
              <a:t>عناصر طبیعی باغ </a:t>
            </a:r>
            <a:r>
              <a:rPr lang="fa-IR" sz="2800" b="1" dirty="0" smtClean="0">
                <a:cs typeface="B Bardiya" pitchFamily="2" charset="-78"/>
              </a:rPr>
              <a:t>ایرانی:</a:t>
            </a:r>
            <a:endParaRPr lang="fa-IR" sz="2800" b="1" dirty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آب.گیاهان.پرندگان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995936" y="3406413"/>
            <a:ext cx="39378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800" b="1" dirty="0">
                <a:cs typeface="B Bardiya" pitchFamily="2" charset="-78"/>
              </a:rPr>
              <a:t>عناصر معماری </a:t>
            </a:r>
            <a:r>
              <a:rPr lang="fa-IR" sz="2800" b="1" dirty="0" smtClean="0">
                <a:cs typeface="B Bardiya" pitchFamily="2" charset="-78"/>
              </a:rPr>
              <a:t>باغ ایرانی:</a:t>
            </a:r>
            <a:endParaRPr lang="fa-IR" sz="2800" b="1" dirty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کوشک .سردر.دیوار</a:t>
            </a:r>
          </a:p>
        </p:txBody>
      </p:sp>
    </p:spTree>
    <p:extLst>
      <p:ext uri="{BB962C8B-B14F-4D97-AF65-F5344CB8AC3E}">
        <p14:creationId xmlns:p14="http://schemas.microsoft.com/office/powerpoint/2010/main" xmlns="" val="80955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1403648" y="842298"/>
            <a:ext cx="6575126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800" b="1" dirty="0">
                <a:cs typeface="B Bardiya" pitchFamily="2" charset="-78"/>
              </a:rPr>
              <a:t>هدف از ایجاد باغ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Bardiya" pitchFamily="2" charset="-78"/>
              </a:rPr>
              <a:t>     رسیدن </a:t>
            </a:r>
            <a:r>
              <a:rPr lang="fa-IR" sz="2800" dirty="0">
                <a:cs typeface="B Bardiya" pitchFamily="2" charset="-78"/>
              </a:rPr>
              <a:t>به </a:t>
            </a:r>
            <a:r>
              <a:rPr lang="fa-IR" sz="2800" dirty="0" smtClean="0">
                <a:cs typeface="B Bardiya" pitchFamily="2" charset="-78"/>
              </a:rPr>
              <a:t>بهشت</a:t>
            </a:r>
            <a:r>
              <a:rPr lang="en-US" sz="2800" dirty="0" smtClean="0">
                <a:cs typeface="B Bardiya" pitchFamily="2" charset="-78"/>
              </a:rPr>
              <a:t>...</a:t>
            </a:r>
            <a:endParaRPr lang="fa-IR" sz="2800" dirty="0">
              <a:cs typeface="B Bardiya" pitchFamily="2" charset="-78"/>
            </a:endParaRPr>
          </a:p>
        </p:txBody>
      </p:sp>
      <p:pic>
        <p:nvPicPr>
          <p:cNvPr id="5122" name="Picture 2" descr="D:\Architect\کارشناسی 92-93\معماری اسلام.احمد نژاد\pic\baghgolshan-tabas-az-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88144"/>
            <a:ext cx="4932920" cy="32557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5734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1301266" y="1082379"/>
            <a:ext cx="6615914" cy="39703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800" b="1" dirty="0" smtClean="0">
                <a:cs typeface="B Bardiya" pitchFamily="2" charset="-78"/>
              </a:rPr>
              <a:t>آب: (دارای 3 جنبه ی مفهومی. کارکردی. زیبا شناختی)</a:t>
            </a:r>
          </a:p>
          <a:p>
            <a:pPr algn="r" rtl="1">
              <a:lnSpc>
                <a:spcPct val="150000"/>
              </a:lnSpc>
            </a:pPr>
            <a:endParaRPr lang="fa-IR" sz="2800" b="1" dirty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ویژگی اصلی </a:t>
            </a:r>
            <a:r>
              <a:rPr lang="fa-IR" sz="2800" dirty="0" smtClean="0">
                <a:cs typeface="B Bardiya" pitchFamily="2" charset="-78"/>
              </a:rPr>
              <a:t>بهشت</a:t>
            </a:r>
            <a:endParaRPr lang="fa-IR" sz="2800" dirty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افزایش رطوبت محیط 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زیبا کننده </a:t>
            </a:r>
            <a:r>
              <a:rPr lang="fa-IR" sz="2800" dirty="0" smtClean="0">
                <a:cs typeface="B Bardiya" pitchFamily="2" charset="-78"/>
              </a:rPr>
              <a:t>محیط</a:t>
            </a:r>
            <a:endParaRPr lang="en-US" sz="2800" dirty="0" smtClean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Bardiya" pitchFamily="2" charset="-78"/>
              </a:rPr>
              <a:t>نشان دهنده محور اصلی باغ</a:t>
            </a:r>
            <a:endParaRPr lang="fa-IR" sz="2800" dirty="0">
              <a:cs typeface="B Bardiya" pitchFamily="2" charset="-78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605"/>
          <a:stretch/>
        </p:blipFill>
        <p:spPr bwMode="auto">
          <a:xfrm>
            <a:off x="1151618" y="2060848"/>
            <a:ext cx="3457603" cy="3706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3046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4211960" y="937197"/>
            <a:ext cx="37052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800" b="1" dirty="0" smtClean="0">
                <a:cs typeface="B Bardiya" pitchFamily="2" charset="-78"/>
              </a:rPr>
              <a:t>مسیر جریان آب در باغ:</a:t>
            </a:r>
            <a:endParaRPr lang="fa-IR" sz="2800" b="1" dirty="0">
              <a:cs typeface="B Bardiya" pitchFamily="2" charset="-78"/>
            </a:endParaRPr>
          </a:p>
        </p:txBody>
      </p:sp>
      <p:pic>
        <p:nvPicPr>
          <p:cNvPr id="20482" name="Picture 2" descr="D:\Architect\کارشناسی 92-93\معماری اسلام.احمد نژاد\pic\New folder\CYMERA_20140427_1440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00" t="36088" r="48350" b="7945"/>
          <a:stretch/>
        </p:blipFill>
        <p:spPr bwMode="auto">
          <a:xfrm>
            <a:off x="4644008" y="1959080"/>
            <a:ext cx="2486878" cy="38382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D:\Architect\کارشناسی 92-93\معماری اسلام.احمد نژاد\pic\New folder\CYMERA_20140427_14395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67" t="11542" r="22140" b="2750"/>
          <a:stretch/>
        </p:blipFill>
        <p:spPr bwMode="auto">
          <a:xfrm>
            <a:off x="1154757" y="1124744"/>
            <a:ext cx="2552360" cy="4758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6845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3994541" y="823062"/>
            <a:ext cx="40666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800" b="1" dirty="0" smtClean="0">
                <a:cs typeface="B Bardiya" pitchFamily="2" charset="-78"/>
              </a:rPr>
              <a:t>مسیر جریان آب در باغ:</a:t>
            </a:r>
            <a:endParaRPr lang="fa-IR" sz="2800" b="1" dirty="0">
              <a:cs typeface="B Bardiya" pitchFamily="2" charset="-78"/>
            </a:endParaRPr>
          </a:p>
        </p:txBody>
      </p:sp>
      <p:pic>
        <p:nvPicPr>
          <p:cNvPr id="20484" name="Picture 4" descr="D:\Architect\کارشناسی 92-93\معماری اسلام.احمد نژاد\pic\New folder\CYMERA_20140427_1440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428" t="36477" b="7944"/>
          <a:stretch/>
        </p:blipFill>
        <p:spPr bwMode="auto">
          <a:xfrm>
            <a:off x="1547664" y="1844824"/>
            <a:ext cx="2446877" cy="3811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D:\Architect\کارشناسی 92-93\معماری اسلام.احمد نژاد\pic\New folder\CYMERA_20140427_14394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12" t="36477" r="26916" b="4566"/>
          <a:stretch/>
        </p:blipFill>
        <p:spPr bwMode="auto">
          <a:xfrm>
            <a:off x="4788024" y="1844825"/>
            <a:ext cx="2534533" cy="3811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140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5394077" y="836712"/>
            <a:ext cx="2630848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800" b="1" dirty="0" smtClean="0">
                <a:cs typeface="B Bardiya" pitchFamily="2" charset="-78"/>
              </a:rPr>
              <a:t>استخر:</a:t>
            </a:r>
            <a:endParaRPr lang="fa-IR" sz="2800" b="1" dirty="0">
              <a:cs typeface="B Bardiya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اندازه وشکلهای مختلف</a:t>
            </a:r>
          </a:p>
          <a:p>
            <a:pPr algn="ct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در محور اصلی باغ</a:t>
            </a:r>
          </a:p>
        </p:txBody>
      </p:sp>
      <p:pic>
        <p:nvPicPr>
          <p:cNvPr id="7171" name="Picture 3" descr="D:\Architect\کارشناسی 92-93\معماری اسلام.احمد نژاد\pic\New folder\CYMERA_20140423_0844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06" b="48263"/>
          <a:stretch/>
        </p:blipFill>
        <p:spPr bwMode="auto">
          <a:xfrm>
            <a:off x="1063046" y="1124742"/>
            <a:ext cx="4020284" cy="29041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D:\Architect\کارشناسی 92-93\معماری اسلام.احمد نژاد\pic\New folder\New folder\CYMERA_20140428_08323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24" t="9296" r="33003" b="48566"/>
          <a:stretch/>
        </p:blipFill>
        <p:spPr bwMode="auto">
          <a:xfrm>
            <a:off x="1331640" y="4367068"/>
            <a:ext cx="2900893" cy="15160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D:\Architect\کارشناسی 92-93\معماری اسلام.احمد نژاد\pic\New folder\New folder\CYMERA_20140428_08323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96" t="50741" r="33531" b="7121"/>
          <a:stretch/>
        </p:blipFill>
        <p:spPr bwMode="auto">
          <a:xfrm>
            <a:off x="4572000" y="4340403"/>
            <a:ext cx="2900893" cy="15160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3046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6722558" y="1253949"/>
            <a:ext cx="1194622" cy="13311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800" b="1" dirty="0" smtClean="0">
                <a:cs typeface="B Bardiya" pitchFamily="2" charset="-78"/>
              </a:rPr>
              <a:t>جوی:</a:t>
            </a:r>
          </a:p>
          <a:p>
            <a:pPr algn="r" rtl="1">
              <a:lnSpc>
                <a:spcPct val="150000"/>
              </a:lnSpc>
            </a:pPr>
            <a:endParaRPr lang="fa-IR" sz="2800" dirty="0">
              <a:cs typeface="B Bardiya" pitchFamily="2" charset="-78"/>
            </a:endParaRPr>
          </a:p>
        </p:txBody>
      </p:sp>
      <p:pic>
        <p:nvPicPr>
          <p:cNvPr id="9219" name="Picture 3" descr="D:\Architect\کاردانی 89-91\تنظبم شرایط محیطی. خادمیان\بهشهر\پارک ملت\87979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34" r="9912" b="8681"/>
          <a:stretch/>
        </p:blipFill>
        <p:spPr bwMode="auto">
          <a:xfrm>
            <a:off x="899591" y="730844"/>
            <a:ext cx="2966189" cy="374695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Architect\کاردانی 89-91\تنظبم شرایط محیطی. خادمیان\بهشهر\پارک ملت\589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5695" y="2754490"/>
            <a:ext cx="4267200" cy="3171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51253" y="1919516"/>
            <a:ext cx="3711035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150000"/>
              </a:lnSpc>
            </a:pPr>
            <a:r>
              <a:rPr lang="fa-IR" sz="2800" dirty="0" smtClean="0">
                <a:solidFill>
                  <a:prstClr val="black"/>
                </a:solidFill>
                <a:cs typeface="B Bardiya" pitchFamily="2" charset="-78"/>
              </a:rPr>
              <a:t>شبکه های آبرسانی</a:t>
            </a:r>
            <a:endParaRPr lang="fa-IR" sz="2800" dirty="0">
              <a:solidFill>
                <a:prstClr val="black"/>
              </a:solidFill>
              <a:cs typeface="B Bardiy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046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5185342" y="852009"/>
            <a:ext cx="2731838" cy="13311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800" b="1" dirty="0" smtClean="0">
                <a:cs typeface="B Bardiya" pitchFamily="2" charset="-78"/>
              </a:rPr>
              <a:t>فواره:</a:t>
            </a:r>
            <a:endParaRPr lang="fa-IR" sz="2800" b="1" dirty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از سنگ خارا بالوله سربی</a:t>
            </a:r>
          </a:p>
        </p:txBody>
      </p:sp>
      <p:pic>
        <p:nvPicPr>
          <p:cNvPr id="26626" name="Picture 2" descr="D:\Architect\کارشناسی 92-93\معماری اسلام.احمد نژاد\pic\2007_021901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1700808"/>
            <a:ext cx="3819745" cy="28690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D:\Architect\کارشناسی 92-93\معماری اسلام.احمد نژاد\pic\ab_166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55392"/>
            <a:ext cx="3614746" cy="24218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3046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5768835" y="852009"/>
            <a:ext cx="2148345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800" b="1" dirty="0" smtClean="0">
                <a:solidFill>
                  <a:prstClr val="black"/>
                </a:solidFill>
                <a:cs typeface="B Bardiya" pitchFamily="2" charset="-78"/>
              </a:rPr>
              <a:t>برش ازفواره:</a:t>
            </a:r>
            <a:endParaRPr lang="fa-IR" sz="2800" b="1" dirty="0">
              <a:solidFill>
                <a:prstClr val="black"/>
              </a:solidFill>
              <a:cs typeface="B Bardiya" pitchFamily="2" charset="-78"/>
            </a:endParaRPr>
          </a:p>
        </p:txBody>
      </p:sp>
      <p:pic>
        <p:nvPicPr>
          <p:cNvPr id="18434" name="Picture 2" descr="D:\Architect\کارشناسی 92-93\معماری اسلام.احمد نژاد\pic\New folder\New folder\CYMERA_20140428_0831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14" t="20045" r="7538" b="24731"/>
          <a:stretch/>
        </p:blipFill>
        <p:spPr bwMode="auto">
          <a:xfrm>
            <a:off x="971600" y="1168580"/>
            <a:ext cx="4172047" cy="20198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D:\Architect\کارشناسی 92-93\معماری اسلام.احمد نژاد\pic\New folder\New folder\CYMERA_20140428_08314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55" t="22932" r="20184" b="16676"/>
          <a:stretch/>
        </p:blipFill>
        <p:spPr bwMode="auto">
          <a:xfrm>
            <a:off x="4067944" y="3406413"/>
            <a:ext cx="3612489" cy="25521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699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5363103" y="836234"/>
            <a:ext cx="2694969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800" b="1" dirty="0" smtClean="0">
                <a:cs typeface="B Bardiya" pitchFamily="2" charset="-78"/>
              </a:rPr>
              <a:t>آبشار:</a:t>
            </a:r>
            <a:endParaRPr lang="fa-IR" sz="2800" b="1" dirty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Bardiya" pitchFamily="2" charset="-78"/>
              </a:rPr>
              <a:t>بااستفاده </a:t>
            </a:r>
            <a:r>
              <a:rPr lang="fa-IR" sz="2800" dirty="0">
                <a:cs typeface="B Bardiya" pitchFamily="2" charset="-78"/>
              </a:rPr>
              <a:t>از شیب زمین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ایجاد موج </a:t>
            </a:r>
            <a:r>
              <a:rPr lang="fa-IR" sz="2800" dirty="0" smtClean="0">
                <a:cs typeface="B Bardiya" pitchFamily="2" charset="-78"/>
              </a:rPr>
              <a:t>با سینه </a:t>
            </a:r>
            <a:r>
              <a:rPr lang="fa-IR" sz="2800" dirty="0">
                <a:cs typeface="B Bardiya" pitchFamily="2" charset="-78"/>
              </a:rPr>
              <a:t>کبکی</a:t>
            </a:r>
          </a:p>
        </p:txBody>
      </p:sp>
      <p:pic>
        <p:nvPicPr>
          <p:cNvPr id="27650" name="Picture 2" descr="D:\Architect\کارشناسی 92-93\معماری اسلام.احمد نژاد\pic\New folder\CYMERA_20140427_14425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69" t="3359" r="34009" b="55082"/>
          <a:stretch/>
        </p:blipFill>
        <p:spPr bwMode="auto">
          <a:xfrm>
            <a:off x="4284422" y="3329670"/>
            <a:ext cx="2157362" cy="26260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D:\Architect\کارشناسی 92-93\معماری اسلام.احمد نژاد\pic\New folder\CYMERA_20140427_14424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61" t="6615" r="21569" b="17784"/>
          <a:stretch/>
        </p:blipFill>
        <p:spPr bwMode="auto">
          <a:xfrm>
            <a:off x="1043608" y="915669"/>
            <a:ext cx="2848737" cy="45387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3046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4487310" y="842298"/>
            <a:ext cx="3671198" cy="13311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800" b="1" dirty="0" smtClean="0">
                <a:cs typeface="B Bardiya" pitchFamily="2" charset="-78"/>
              </a:rPr>
              <a:t>لوله های سفالی (تنپوشه):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Bardiya" pitchFamily="2" charset="-78"/>
              </a:rPr>
              <a:t>بالابردن </a:t>
            </a:r>
            <a:r>
              <a:rPr lang="fa-IR" sz="2800" dirty="0">
                <a:cs typeface="B Bardiya" pitchFamily="2" charset="-78"/>
              </a:rPr>
              <a:t>آب در ساختمان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4691" y="2173432"/>
            <a:ext cx="4986337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D:\Architect\کاردانی 89-91\تنظبم شرایط محیطی. خادمیان\بهشهر\حوض ها\8f8hn2yc8s3atpatlc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77731"/>
            <a:ext cx="2787336" cy="20905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3046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2229406" y="815367"/>
            <a:ext cx="5687774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800" b="1" dirty="0" smtClean="0">
                <a:cs typeface="B Bardiya" pitchFamily="2" charset="-78"/>
              </a:rPr>
              <a:t>گیاهان:</a:t>
            </a:r>
            <a:endParaRPr lang="fa-IR" sz="2800" b="1" dirty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درخان میوه.گیاان خوشبو.گیاهان دارویی.درختان بی بار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780928"/>
            <a:ext cx="3982010" cy="2880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3046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899592" y="800933"/>
            <a:ext cx="7007174" cy="5597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400" b="1" dirty="0">
                <a:cs typeface="B Bardiya" pitchFamily="2" charset="-78"/>
              </a:rPr>
              <a:t>ویژگی باغ </a:t>
            </a:r>
            <a:r>
              <a:rPr lang="fa-IR" sz="2400" b="1" dirty="0" smtClean="0">
                <a:cs typeface="B Bardiya" pitchFamily="2" charset="-78"/>
              </a:rPr>
              <a:t>ایرانی</a:t>
            </a:r>
            <a:r>
              <a:rPr lang="en-US" sz="2400" b="1" dirty="0" smtClean="0">
                <a:cs typeface="B Bardiya" pitchFamily="2" charset="-78"/>
              </a:rPr>
              <a:t>:</a:t>
            </a:r>
            <a:endParaRPr lang="fa-IR" sz="2400" b="1" dirty="0" smtClean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b="1" dirty="0" smtClean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Bardiya" pitchFamily="2" charset="-78"/>
              </a:rPr>
              <a:t> - تقسیم </a:t>
            </a:r>
            <a:r>
              <a:rPr lang="fa-IR" dirty="0">
                <a:cs typeface="B Bardiya" pitchFamily="2" charset="-78"/>
              </a:rPr>
              <a:t>باغ غالبا به چهار </a:t>
            </a:r>
            <a:r>
              <a:rPr lang="fa-IR" dirty="0" smtClean="0">
                <a:cs typeface="B Bardiya" pitchFamily="2" charset="-78"/>
              </a:rPr>
              <a:t>بخش</a:t>
            </a:r>
            <a:endParaRPr lang="fa-IR" dirty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dirty="0">
                <a:cs typeface="B Bardiya" pitchFamily="2" charset="-78"/>
              </a:rPr>
              <a:t>- استفاده از خطوط راست در </a:t>
            </a:r>
            <a:r>
              <a:rPr lang="fa-IR" dirty="0" smtClean="0">
                <a:cs typeface="B Bardiya" pitchFamily="2" charset="-78"/>
              </a:rPr>
              <a:t>طراحی</a:t>
            </a:r>
            <a:endParaRPr lang="fa-IR" dirty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dirty="0">
                <a:cs typeface="B Bardiya" pitchFamily="2" charset="-78"/>
              </a:rPr>
              <a:t>- وجود یک کوشک یا بنا در مرکز یا بلندترین قسمت </a:t>
            </a:r>
            <a:r>
              <a:rPr lang="fa-IR" dirty="0" smtClean="0">
                <a:cs typeface="B Bardiya" pitchFamily="2" charset="-78"/>
              </a:rPr>
              <a:t>باغ</a:t>
            </a:r>
            <a:endParaRPr lang="fa-IR" dirty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dirty="0">
                <a:cs typeface="B Bardiya" pitchFamily="2" charset="-78"/>
              </a:rPr>
              <a:t>- استفاده از یک جوی </a:t>
            </a:r>
            <a:r>
              <a:rPr lang="fa-IR" dirty="0" smtClean="0">
                <a:cs typeface="B Bardiya" pitchFamily="2" charset="-78"/>
              </a:rPr>
              <a:t>اصلی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Bardiya" pitchFamily="2" charset="-78"/>
              </a:rPr>
              <a:t>- درونگرایی</a:t>
            </a:r>
            <a:endParaRPr lang="fa-IR" dirty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Bardiya" pitchFamily="2" charset="-78"/>
              </a:rPr>
              <a:t> - پرهیز </a:t>
            </a:r>
            <a:r>
              <a:rPr lang="fa-IR" dirty="0">
                <a:cs typeface="B Bardiya" pitchFamily="2" charset="-78"/>
              </a:rPr>
              <a:t>از </a:t>
            </a:r>
            <a:r>
              <a:rPr lang="fa-IR" dirty="0" smtClean="0">
                <a:cs typeface="B Bardiya" pitchFamily="2" charset="-78"/>
              </a:rPr>
              <a:t>بیهودگی</a:t>
            </a:r>
            <a:endParaRPr lang="fa-IR" dirty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Bardiya" pitchFamily="2" charset="-78"/>
              </a:rPr>
              <a:t> - نظم </a:t>
            </a:r>
            <a:r>
              <a:rPr lang="fa-IR" dirty="0">
                <a:cs typeface="B Bardiya" pitchFamily="2" charset="-78"/>
              </a:rPr>
              <a:t>در کاشت درختان وباغچه </a:t>
            </a:r>
            <a:r>
              <a:rPr lang="fa-IR" dirty="0" smtClean="0">
                <a:cs typeface="B Bardiya" pitchFamily="2" charset="-78"/>
              </a:rPr>
              <a:t>بندی</a:t>
            </a:r>
            <a:endParaRPr lang="en-US" dirty="0" smtClean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en-US" dirty="0" smtClean="0">
                <a:solidFill>
                  <a:prstClr val="black"/>
                </a:solidFill>
                <a:cs typeface="B Bardiya" pitchFamily="2" charset="-78"/>
              </a:rPr>
              <a:t>-</a:t>
            </a:r>
            <a:r>
              <a:rPr lang="fa-IR" dirty="0" smtClean="0">
                <a:solidFill>
                  <a:prstClr val="black"/>
                </a:solidFill>
                <a:cs typeface="B Bardiya" pitchFamily="2" charset="-78"/>
              </a:rPr>
              <a:t>هندسی </a:t>
            </a:r>
            <a:r>
              <a:rPr lang="fa-IR" dirty="0">
                <a:solidFill>
                  <a:prstClr val="black"/>
                </a:solidFill>
                <a:cs typeface="B Bardiya" pitchFamily="2" charset="-78"/>
              </a:rPr>
              <a:t>بودن ساماندهی فضایی آن -باغ ایرانی هندسی است ، </a:t>
            </a:r>
          </a:p>
          <a:p>
            <a:pPr algn="r" rtl="1">
              <a:lnSpc>
                <a:spcPct val="150000"/>
              </a:lnSpc>
            </a:pPr>
            <a:r>
              <a:rPr lang="en-US" dirty="0" smtClean="0">
                <a:solidFill>
                  <a:prstClr val="black"/>
                </a:solidFill>
                <a:cs typeface="B Bardiya" pitchFamily="2" charset="-78"/>
              </a:rPr>
              <a:t>-</a:t>
            </a:r>
            <a:r>
              <a:rPr lang="fa-IR" dirty="0" smtClean="0">
                <a:solidFill>
                  <a:prstClr val="black"/>
                </a:solidFill>
                <a:cs typeface="B Bardiya" pitchFamily="2" charset="-78"/>
              </a:rPr>
              <a:t> </a:t>
            </a:r>
            <a:r>
              <a:rPr lang="fa-IR" dirty="0">
                <a:solidFill>
                  <a:prstClr val="black"/>
                </a:solidFill>
                <a:cs typeface="B Bardiya" pitchFamily="2" charset="-78"/>
              </a:rPr>
              <a:t>وجود سر در بصورت ساختمان - المانهای ورودی : پیش خان – پیش طاق – آستانه یا پای در – پِلَنگ ( درگاه میان یک دیوار ستبر ، از آستانه تا پایان پهنای دیوار ) –دالان درون باغ </a:t>
            </a:r>
            <a:r>
              <a:rPr lang="en-US" dirty="0">
                <a:solidFill>
                  <a:prstClr val="black"/>
                </a:solidFill>
                <a:cs typeface="B Bardiya" pitchFamily="2" charset="-78"/>
              </a:rPr>
              <a:t>.</a:t>
            </a:r>
            <a:endParaRPr lang="fa-IR" dirty="0">
              <a:solidFill>
                <a:prstClr val="black"/>
              </a:solidFill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dirty="0">
              <a:cs typeface="B Bardiy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734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4837740" y="1253949"/>
            <a:ext cx="3316998" cy="39703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800" b="1" dirty="0">
                <a:cs typeface="B Bardiya" pitchFamily="2" charset="-78"/>
              </a:rPr>
              <a:t>جای گیری گیاهان در </a:t>
            </a:r>
            <a:r>
              <a:rPr lang="fa-IR" sz="2800" b="1" dirty="0" smtClean="0">
                <a:cs typeface="B Bardiya" pitchFamily="2" charset="-78"/>
              </a:rPr>
              <a:t>باغ</a:t>
            </a:r>
            <a:r>
              <a:rPr lang="fa-IR" sz="2800" dirty="0" smtClean="0">
                <a:cs typeface="B Bardiya" pitchFamily="2" charset="-78"/>
              </a:rPr>
              <a:t>:</a:t>
            </a:r>
            <a:endParaRPr lang="fa-IR" sz="2800" dirty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میان کرت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کنار خیابان اصلی 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اطراف استخر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گلستان باغ</a:t>
            </a:r>
          </a:p>
          <a:p>
            <a:pPr algn="r" rtl="1">
              <a:lnSpc>
                <a:spcPct val="150000"/>
              </a:lnSpc>
            </a:pPr>
            <a:endParaRPr lang="fa-IR" sz="2800" dirty="0">
              <a:cs typeface="B Bardiya" pitchFamily="2" charset="-78"/>
            </a:endParaRPr>
          </a:p>
        </p:txBody>
      </p:sp>
      <p:pic>
        <p:nvPicPr>
          <p:cNvPr id="28674" name="Picture 2" descr="D:\Architect\کارشناسی 92-93\معماری اسلام.احمد نژاد\pic\New folder\CYMERA_20140427_1440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127" r="7987" b="3099"/>
          <a:stretch/>
        </p:blipFill>
        <p:spPr bwMode="auto">
          <a:xfrm>
            <a:off x="978334" y="1122671"/>
            <a:ext cx="3514787" cy="46233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395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5561398" y="1253948"/>
            <a:ext cx="2345514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800" b="1" dirty="0">
                <a:cs typeface="B Bardiya" pitchFamily="2" charset="-78"/>
              </a:rPr>
              <a:t>باغچه بندی </a:t>
            </a:r>
            <a:r>
              <a:rPr lang="fa-IR" sz="2800" b="1" dirty="0" smtClean="0">
                <a:cs typeface="B Bardiya" pitchFamily="2" charset="-78"/>
              </a:rPr>
              <a:t>باغ:</a:t>
            </a:r>
            <a:endParaRPr lang="fa-IR" sz="2800" b="1" dirty="0">
              <a:cs typeface="B Bardiya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79508" y="2174851"/>
            <a:ext cx="6014788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50000"/>
              </a:lnSpc>
            </a:pPr>
            <a:r>
              <a:rPr lang="fa-IR" sz="2400" dirty="0" smtClean="0">
                <a:solidFill>
                  <a:prstClr val="black"/>
                </a:solidFill>
                <a:cs typeface="B Bardiya" pitchFamily="2" charset="-78"/>
              </a:rPr>
              <a:t>الگوی1: ایجاد قطعه های بزرگ به کمک خیابان بندی ها(باغ فین)</a:t>
            </a:r>
            <a:endParaRPr lang="fa-IR" sz="2400" dirty="0">
              <a:solidFill>
                <a:prstClr val="black"/>
              </a:solidFill>
              <a:cs typeface="B Bardiya" pitchFamily="2" charset="-78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33949" y="3106331"/>
            <a:ext cx="73244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50000"/>
              </a:lnSpc>
            </a:pPr>
            <a:r>
              <a:rPr lang="fa-IR" sz="2400" dirty="0" smtClean="0">
                <a:solidFill>
                  <a:prstClr val="black"/>
                </a:solidFill>
                <a:cs typeface="B Bardiya" pitchFamily="2" charset="-78"/>
              </a:rPr>
              <a:t>الگوی2: تقسم باغ به دوبخش یکپارچه به کمک محور اصلی(باغ هفت تن شیراز)</a:t>
            </a:r>
            <a:endParaRPr lang="fa-IR" sz="2400" dirty="0">
              <a:solidFill>
                <a:prstClr val="black"/>
              </a:solidFill>
              <a:cs typeface="B Bardiya" pitchFamily="2" charset="-78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466741" y="4149080"/>
            <a:ext cx="65902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50000"/>
              </a:lnSpc>
            </a:pPr>
            <a:r>
              <a:rPr lang="fa-IR" sz="2400" dirty="0" smtClean="0">
                <a:solidFill>
                  <a:prstClr val="black"/>
                </a:solidFill>
                <a:cs typeface="B Bardiya" pitchFamily="2" charset="-78"/>
              </a:rPr>
              <a:t>الگوی3: تقسیم باغ به ردیف های کم عرض صفحه پله ای(باغ شاه گلی)</a:t>
            </a:r>
            <a:endParaRPr lang="fa-IR" sz="2400" dirty="0">
              <a:solidFill>
                <a:prstClr val="black"/>
              </a:solidFill>
              <a:cs typeface="B Bardiy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392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5376100" y="1253949"/>
            <a:ext cx="2541080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800" b="1" dirty="0" smtClean="0">
                <a:cs typeface="B Bardiya" pitchFamily="2" charset="-78"/>
              </a:rPr>
              <a:t>کوشک:</a:t>
            </a:r>
            <a:endParaRPr lang="fa-IR" sz="2800" dirty="0">
              <a:cs typeface="B Bardiya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در انتها </a:t>
            </a:r>
            <a:r>
              <a:rPr lang="fa-IR" sz="2800" dirty="0" smtClean="0">
                <a:cs typeface="B Bardiya" pitchFamily="2" charset="-78"/>
              </a:rPr>
              <a:t>یا در </a:t>
            </a:r>
            <a:r>
              <a:rPr lang="fa-IR" sz="2800" dirty="0">
                <a:cs typeface="B Bardiya" pitchFamily="2" charset="-78"/>
              </a:rPr>
              <a:t>وسط باغ</a:t>
            </a:r>
          </a:p>
          <a:p>
            <a:pPr algn="ct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دارای بالکن های متعدد</a:t>
            </a:r>
          </a:p>
          <a:p>
            <a:pPr algn="ct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ساختمانی برونگرا</a:t>
            </a:r>
          </a:p>
        </p:txBody>
      </p:sp>
      <p:pic>
        <p:nvPicPr>
          <p:cNvPr id="8194" name="Picture 2" descr="D:\Architect\کارشناسی 92-93\معماری اسلام.احمد نژاد\pic\0_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0747" y="1068854"/>
            <a:ext cx="3388938" cy="4730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395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1" y="1073430"/>
            <a:ext cx="2704977" cy="191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44416" y="184771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/>
            <a:r>
              <a:rPr lang="fa-IR" b="1" dirty="0" smtClean="0">
                <a:solidFill>
                  <a:prstClr val="black"/>
                </a:solidFill>
                <a:latin typeface="2  Bardiya"/>
                <a:cs typeface="B Bardiya" pitchFamily="2" charset="-78"/>
              </a:rPr>
              <a:t>االگوی </a:t>
            </a:r>
            <a:r>
              <a:rPr lang="fa-IR" b="1" dirty="0">
                <a:solidFill>
                  <a:prstClr val="black"/>
                </a:solidFill>
                <a:latin typeface="2  Bardiya"/>
                <a:cs typeface="B Bardiya" pitchFamily="2" charset="-78"/>
              </a:rPr>
              <a:t>1 </a:t>
            </a:r>
            <a:r>
              <a:rPr lang="fa-IR" dirty="0">
                <a:solidFill>
                  <a:prstClr val="black"/>
                </a:solidFill>
                <a:latin typeface="2  Bardiya"/>
                <a:cs typeface="B Bardiya" pitchFamily="2" charset="-78"/>
              </a:rPr>
              <a:t>: کوشک ( باغ فین کاشان </a:t>
            </a:r>
            <a:r>
              <a:rPr lang="fa-IR" dirty="0" smtClean="0">
                <a:solidFill>
                  <a:prstClr val="black"/>
                </a:solidFill>
                <a:latin typeface="2  Bardiya"/>
                <a:cs typeface="B Bardiya" pitchFamily="2" charset="-78"/>
              </a:rPr>
              <a:t>)</a:t>
            </a:r>
            <a:endParaRPr lang="fa-IR" dirty="0">
              <a:solidFill>
                <a:prstClr val="black"/>
              </a:solidFill>
              <a:latin typeface="2  Bardiya"/>
              <a:cs typeface="B Bardiya" pitchFamily="2" charset="-7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22960" y="340641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/>
            <a:endParaRPr lang="fa-IR" b="1" dirty="0">
              <a:solidFill>
                <a:prstClr val="black"/>
              </a:solidFill>
              <a:latin typeface="2  Bardiya"/>
              <a:cs typeface="B Bardiya" pitchFamily="2" charset="-78"/>
            </a:endParaRPr>
          </a:p>
          <a:p>
            <a:pPr algn="ctr" rtl="1"/>
            <a:r>
              <a:rPr lang="fa-IR" b="1" dirty="0">
                <a:solidFill>
                  <a:prstClr val="black"/>
                </a:solidFill>
                <a:latin typeface="2  Bardiya"/>
                <a:cs typeface="B Bardiya" pitchFamily="2" charset="-78"/>
              </a:rPr>
              <a:t>الگوی 2</a:t>
            </a:r>
            <a:r>
              <a:rPr lang="fa-IR" dirty="0">
                <a:solidFill>
                  <a:prstClr val="black"/>
                </a:solidFill>
                <a:latin typeface="2  Bardiya"/>
                <a:cs typeface="B Bardiya" pitchFamily="2" charset="-78"/>
              </a:rPr>
              <a:t> : کوشک باغ ( باغ شاهزاده کرمان </a:t>
            </a:r>
            <a:r>
              <a:rPr lang="fa-IR" dirty="0" smtClean="0">
                <a:solidFill>
                  <a:prstClr val="black"/>
                </a:solidFill>
                <a:latin typeface="2  Bardiya"/>
                <a:cs typeface="B Bardiya" pitchFamily="2" charset="-78"/>
              </a:rPr>
              <a:t>)</a:t>
            </a:r>
            <a:endParaRPr lang="fa-IR" dirty="0">
              <a:solidFill>
                <a:prstClr val="black"/>
              </a:solidFill>
              <a:latin typeface="2  Bardiya"/>
              <a:cs typeface="B Bardiya" pitchFamily="2" charset="-7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669" y="2887776"/>
            <a:ext cx="2372195" cy="171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47988" y="5207925"/>
            <a:ext cx="2560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b="1" dirty="0">
                <a:solidFill>
                  <a:prstClr val="black"/>
                </a:solidFill>
                <a:cs typeface="B Bardiya" pitchFamily="2" charset="-78"/>
              </a:rPr>
              <a:t>الگوی 3</a:t>
            </a:r>
            <a:r>
              <a:rPr lang="fa-IR" dirty="0">
                <a:solidFill>
                  <a:prstClr val="black"/>
                </a:solidFill>
                <a:cs typeface="B Bardiya" pitchFamily="2" charset="-78"/>
              </a:rPr>
              <a:t> : باغ ( باغ دولت آباد یزد </a:t>
            </a:r>
            <a:r>
              <a:rPr lang="fa-IR" dirty="0" smtClean="0">
                <a:solidFill>
                  <a:prstClr val="black"/>
                </a:solidFill>
                <a:cs typeface="B Bardiya" pitchFamily="2" charset="-78"/>
              </a:rPr>
              <a:t>)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7073" y="4568723"/>
            <a:ext cx="2550637" cy="15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656569" y="842598"/>
            <a:ext cx="44582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 rtl="1">
              <a:buFont typeface="Arial" pitchFamily="34" charset="0"/>
              <a:buChar char="•"/>
            </a:pPr>
            <a:r>
              <a:rPr lang="fa-IR" sz="2400" b="1" dirty="0" smtClean="0">
                <a:latin typeface="2  Bardiya"/>
                <a:cs typeface="B Bardiya" pitchFamily="2" charset="-78"/>
              </a:rPr>
              <a:t>محل قرار گیری کوشک در باغهای </a:t>
            </a:r>
            <a:r>
              <a:rPr lang="fa-IR" sz="2400" b="1" dirty="0">
                <a:latin typeface="2  Bardiya"/>
                <a:cs typeface="B Bardiya" pitchFamily="2" charset="-78"/>
              </a:rPr>
              <a:t>ایرانی :</a:t>
            </a:r>
          </a:p>
        </p:txBody>
      </p:sp>
    </p:spTree>
    <p:extLst>
      <p:ext uri="{BB962C8B-B14F-4D97-AF65-F5344CB8AC3E}">
        <p14:creationId xmlns:p14="http://schemas.microsoft.com/office/powerpoint/2010/main" xmlns="" val="211351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4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1071373" y="1046198"/>
            <a:ext cx="67858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 rtl="1">
              <a:buFont typeface="Arial" pitchFamily="34" charset="0"/>
              <a:buChar char="•"/>
            </a:pPr>
            <a:r>
              <a:rPr lang="fa-IR" sz="2800" b="1" dirty="0" smtClean="0">
                <a:latin typeface="2  Bardiya"/>
                <a:cs typeface="B Bardiya" pitchFamily="2" charset="-78"/>
              </a:rPr>
              <a:t>پلان کوشک جهان نما. شیراز ( </a:t>
            </a:r>
            <a:r>
              <a:rPr lang="fa-IR" sz="2400" b="1" dirty="0" smtClean="0">
                <a:latin typeface="2  Bardiya"/>
                <a:cs typeface="B Bardiya" pitchFamily="2" charset="-78"/>
              </a:rPr>
              <a:t>فرم کلی هشت و نیم هشت)</a:t>
            </a:r>
            <a:endParaRPr lang="fa-IR" sz="2800" b="1" dirty="0">
              <a:latin typeface="2  Bardiya"/>
              <a:cs typeface="B Bardiya" pitchFamily="2" charset="-78"/>
            </a:endParaRPr>
          </a:p>
        </p:txBody>
      </p:sp>
      <p:pic>
        <p:nvPicPr>
          <p:cNvPr id="3074" name="Picture 2" descr="D:\Architect\کارشناسی 92-93\معماری اسلام.احمد نژاد\pic\New folder\New folder\CYMERA_20140428_0910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573" b="4890"/>
          <a:stretch/>
        </p:blipFill>
        <p:spPr bwMode="auto">
          <a:xfrm>
            <a:off x="1362521" y="1856096"/>
            <a:ext cx="6012160" cy="37667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1584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4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3810759" y="1032587"/>
            <a:ext cx="44550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 rtl="1">
              <a:buFont typeface="Arial" pitchFamily="34" charset="0"/>
              <a:buChar char="•"/>
            </a:pPr>
            <a:r>
              <a:rPr lang="fa-IR" sz="2800" b="1" dirty="0" smtClean="0">
                <a:latin typeface="2  Bardiya"/>
                <a:cs typeface="B Bardiya" pitchFamily="2" charset="-78"/>
              </a:rPr>
              <a:t>پلان کوشک چشمه عمارت بهشهر:</a:t>
            </a:r>
            <a:endParaRPr lang="fa-IR" sz="2800" b="1" dirty="0">
              <a:latin typeface="2  Bardiya"/>
              <a:cs typeface="B Bardiya" pitchFamily="2" charset="-78"/>
            </a:endParaRPr>
          </a:p>
        </p:txBody>
      </p:sp>
      <p:pic>
        <p:nvPicPr>
          <p:cNvPr id="5122" name="Picture 2" descr="D:\Architect\کاردانی 89-91\تنظبم شرایط محیطی. خادمیان\بهشهر\چشمه عمارت\jhj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007" y="1263420"/>
            <a:ext cx="31337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Architect\کارشناسی 92-93\معماری اسلام.احمد نژاد\pic\New folder\CYMERA_20140427_14032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471" t="65672" r="9403" b="12039"/>
          <a:stretch/>
        </p:blipFill>
        <p:spPr bwMode="auto">
          <a:xfrm>
            <a:off x="4735682" y="2474933"/>
            <a:ext cx="2605220" cy="27526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7691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4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170" name="Picture 2" descr="D:\Architect\کارشناسی 92-93\معماری اسلام.احمد نژاد\pic\New folder\CYMERA_20140427_15265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55" t="5625" r="22405" b="10100"/>
          <a:stretch/>
        </p:blipFill>
        <p:spPr bwMode="auto">
          <a:xfrm>
            <a:off x="990068" y="1046200"/>
            <a:ext cx="2443164" cy="4681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Architect\کارشناسی 92-93\معماری اسلام.احمد نژاد\pic\New folder\CYMERA_20140427_1527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89" t="782" r="7804" b="23372"/>
          <a:stretch/>
        </p:blipFill>
        <p:spPr bwMode="auto">
          <a:xfrm>
            <a:off x="3851920" y="3205839"/>
            <a:ext cx="3844257" cy="25219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4419102" y="1046200"/>
            <a:ext cx="323838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 rtl="1">
              <a:buFont typeface="Arial" pitchFamily="34" charset="0"/>
              <a:buChar char="•"/>
            </a:pPr>
            <a:r>
              <a:rPr lang="fa-IR" sz="2800" b="1" dirty="0" smtClean="0">
                <a:latin typeface="2  Bardiya"/>
                <a:cs typeface="B Bardiya" pitchFamily="2" charset="-78"/>
              </a:rPr>
              <a:t>پلان کوشک احمد شاهی</a:t>
            </a:r>
          </a:p>
          <a:p>
            <a:pPr lvl="0" algn="ctr" rtl="1"/>
            <a:r>
              <a:rPr lang="fa-IR" sz="2800" b="1" dirty="0" smtClean="0">
                <a:latin typeface="2  Bardiya"/>
                <a:cs typeface="B Bardiya" pitchFamily="2" charset="-78"/>
              </a:rPr>
              <a:t> در مجموعه نیاوران :</a:t>
            </a:r>
            <a:endParaRPr lang="fa-IR" sz="2800" b="1" dirty="0">
              <a:latin typeface="2  Bardiya"/>
              <a:cs typeface="B Bardiy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205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4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5475486" y="1916832"/>
            <a:ext cx="2441694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Bardiya" pitchFamily="2" charset="-78"/>
              </a:rPr>
              <a:t>در </a:t>
            </a:r>
            <a:r>
              <a:rPr lang="fa-IR" sz="2800" dirty="0">
                <a:cs typeface="B Bardiya" pitchFamily="2" charset="-78"/>
              </a:rPr>
              <a:t>ورودی باغ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محل استقرار نگهبانان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عنصر شناساننده باغ</a:t>
            </a:r>
          </a:p>
        </p:txBody>
      </p:sp>
      <p:pic>
        <p:nvPicPr>
          <p:cNvPr id="9219" name="Picture 3" descr="D:\Architect\کارشناسی 92-93\معماری اسلام.احمد نژاد\pic\New folder\CYMERA_20140423_08503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11" t="7780" r="21792" b="10100"/>
          <a:stretch/>
        </p:blipFill>
        <p:spPr bwMode="auto">
          <a:xfrm>
            <a:off x="1043608" y="1493529"/>
            <a:ext cx="4041684" cy="41078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03479" y="1124197"/>
            <a:ext cx="129394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algn="r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800" b="1" dirty="0">
                <a:solidFill>
                  <a:prstClr val="black"/>
                </a:solidFill>
                <a:cs typeface="B Bardiya" pitchFamily="2" charset="-78"/>
              </a:rPr>
              <a:t>سردر:</a:t>
            </a:r>
          </a:p>
        </p:txBody>
      </p:sp>
    </p:spTree>
    <p:extLst>
      <p:ext uri="{BB962C8B-B14F-4D97-AF65-F5344CB8AC3E}">
        <p14:creationId xmlns:p14="http://schemas.microsoft.com/office/powerpoint/2010/main" xmlns="" val="360395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4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6001553" y="2413337"/>
            <a:ext cx="2082621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Bardiya" pitchFamily="2" charset="-78"/>
              </a:rPr>
              <a:t>رعایت </a:t>
            </a:r>
            <a:r>
              <a:rPr lang="fa-IR" sz="2800" dirty="0">
                <a:cs typeface="B Bardiya" pitchFamily="2" charset="-78"/>
              </a:rPr>
              <a:t>درونگرایی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محافظت وامنیت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Bardiya" pitchFamily="2" charset="-78"/>
              </a:rPr>
              <a:t>عوامل اقلیمی</a:t>
            </a:r>
          </a:p>
        </p:txBody>
      </p:sp>
      <p:pic>
        <p:nvPicPr>
          <p:cNvPr id="14338" name="Picture 2" descr="G:\New Folder\news_detail_20116_files\0_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4340" y="1755383"/>
            <a:ext cx="4950219" cy="33578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372199" y="1148244"/>
            <a:ext cx="168026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algn="r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800" b="1" dirty="0">
                <a:solidFill>
                  <a:prstClr val="black"/>
                </a:solidFill>
                <a:cs typeface="B Bardiya" pitchFamily="2" charset="-78"/>
              </a:rPr>
              <a:t>دیوار باغ:</a:t>
            </a:r>
          </a:p>
        </p:txBody>
      </p:sp>
    </p:spTree>
    <p:extLst>
      <p:ext uri="{BB962C8B-B14F-4D97-AF65-F5344CB8AC3E}">
        <p14:creationId xmlns:p14="http://schemas.microsoft.com/office/powerpoint/2010/main" xmlns="" val="360395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4104918" y="1253949"/>
            <a:ext cx="3812262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800" b="1" dirty="0">
                <a:cs typeface="B Bardiya" pitchFamily="2" charset="-78"/>
              </a:rPr>
              <a:t>دیگر عمارات </a:t>
            </a:r>
            <a:r>
              <a:rPr lang="fa-IR" sz="2800" b="1" dirty="0" smtClean="0">
                <a:cs typeface="B Bardiya" pitchFamily="2" charset="-78"/>
              </a:rPr>
              <a:t>باغ:</a:t>
            </a:r>
            <a:endParaRPr lang="fa-IR" sz="2800" b="1" dirty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Bardiya" pitchFamily="2" charset="-78"/>
              </a:rPr>
              <a:t>اندرونی.خدماتی.سرایداری.حمام و ...</a:t>
            </a:r>
            <a:endParaRPr lang="fa-IR" sz="2800" dirty="0">
              <a:cs typeface="B Bardiya" pitchFamily="2" charset="-7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6729"/>
            <a:ext cx="3024187" cy="510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3427710" y="2613218"/>
            <a:ext cx="496218" cy="43001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381976" y="5219360"/>
            <a:ext cx="624144" cy="63450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885067" y="5530797"/>
            <a:ext cx="624144" cy="63450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395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1043608" y="2732634"/>
            <a:ext cx="6853638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3600" b="1" dirty="0" smtClean="0">
                <a:cs typeface="B Bardiya" pitchFamily="2" charset="-78"/>
              </a:rPr>
              <a:t>روند شکل گیری باغ در دوره های مختلف</a:t>
            </a:r>
            <a:endParaRPr lang="fa-IR" sz="3200" b="1" dirty="0" smtClean="0">
              <a:cs typeface="B Bardiya" pitchFamily="2" charset="-78"/>
            </a:endParaRPr>
          </a:p>
          <a:p>
            <a:pPr algn="just" rtl="1">
              <a:lnSpc>
                <a:spcPct val="150000"/>
              </a:lnSpc>
            </a:pPr>
            <a:endParaRPr lang="fa-IR" sz="2400" b="1" dirty="0" smtClean="0">
              <a:cs typeface="B Bardiy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734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4716016" y="908720"/>
            <a:ext cx="297472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800" b="1" dirty="0">
                <a:cs typeface="B Bardiya" pitchFamily="2" charset="-78"/>
              </a:rPr>
              <a:t>اصول زیبایی </a:t>
            </a:r>
            <a:r>
              <a:rPr lang="fa-IR" sz="2800" b="1" dirty="0" smtClean="0">
                <a:cs typeface="B Bardiya" pitchFamily="2" charset="-78"/>
              </a:rPr>
              <a:t>باغ:</a:t>
            </a:r>
            <a:endParaRPr lang="fa-IR" sz="2800" b="1" dirty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Bardiya" pitchFamily="2" charset="-78"/>
              </a:rPr>
              <a:t>تقارن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Bardiya" pitchFamily="2" charset="-78"/>
              </a:rPr>
              <a:t> مرکزیت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Bardiya" pitchFamily="2" charset="-78"/>
              </a:rPr>
              <a:t>ریتم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Bardiya" pitchFamily="2" charset="-78"/>
              </a:rPr>
              <a:t>سلسله مراتب</a:t>
            </a:r>
          </a:p>
          <a:p>
            <a:pPr algn="r" rtl="1">
              <a:lnSpc>
                <a:spcPct val="150000"/>
              </a:lnSpc>
            </a:pPr>
            <a:endParaRPr lang="fa-IR" sz="2800" dirty="0">
              <a:cs typeface="B Bardiy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734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3522960" y="908720"/>
            <a:ext cx="42630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800" b="1" dirty="0" smtClean="0">
                <a:cs typeface="B Bardiya" pitchFamily="2" charset="-78"/>
              </a:rPr>
              <a:t>ریتم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Bardiya" pitchFamily="2" charset="-78"/>
              </a:rPr>
              <a:t> (باغ گلشن طبس)</a:t>
            </a:r>
          </a:p>
          <a:p>
            <a:pPr algn="r" rtl="1">
              <a:lnSpc>
                <a:spcPct val="150000"/>
              </a:lnSpc>
            </a:pPr>
            <a:endParaRPr lang="fa-IR" sz="2800" dirty="0">
              <a:cs typeface="B Bardiya" pitchFamily="2" charset="-78"/>
            </a:endParaRPr>
          </a:p>
        </p:txBody>
      </p:sp>
      <p:pic>
        <p:nvPicPr>
          <p:cNvPr id="33794" name="Picture 2" descr="D:\Architect\کارشناسی 92-93\معماری اسلام.احمد نژاد\pic\CYMERA_20140427_1148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395" b="3153"/>
          <a:stretch/>
        </p:blipFill>
        <p:spPr bwMode="auto">
          <a:xfrm rot="5400000">
            <a:off x="853709" y="1526121"/>
            <a:ext cx="4340233" cy="3816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6084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3522960" y="908719"/>
            <a:ext cx="43382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800" b="1" dirty="0" smtClean="0">
                <a:cs typeface="B Bardiya" pitchFamily="2" charset="-78"/>
              </a:rPr>
              <a:t>تقارن </a:t>
            </a:r>
            <a:r>
              <a:rPr lang="fa-IR" sz="2800" b="1" dirty="0">
                <a:cs typeface="B Bardiya" pitchFamily="2" charset="-78"/>
              </a:rPr>
              <a:t>طولی </a:t>
            </a:r>
            <a:endParaRPr lang="fa-IR" sz="2800" b="1" dirty="0" smtClean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Bardiya" pitchFamily="2" charset="-78"/>
              </a:rPr>
              <a:t>(</a:t>
            </a:r>
            <a:r>
              <a:rPr lang="fa-IR" sz="2800" dirty="0">
                <a:cs typeface="B Bardiya" pitchFamily="2" charset="-78"/>
              </a:rPr>
              <a:t>باغ وعمارت هفت تنان در </a:t>
            </a:r>
            <a:r>
              <a:rPr lang="fa-IR" sz="2800" dirty="0" smtClean="0">
                <a:cs typeface="B Bardiya" pitchFamily="2" charset="-78"/>
              </a:rPr>
              <a:t>شیراز)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Bardiya" pitchFamily="2" charset="-78"/>
              </a:rPr>
              <a:t> </a:t>
            </a:r>
            <a:endParaRPr lang="fa-IR" sz="2800" dirty="0">
              <a:cs typeface="B Bardiya" pitchFamily="2" charset="-78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4610" y="1057771"/>
            <a:ext cx="2333100" cy="5054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7" name="Straight Connector 26"/>
          <p:cNvCxnSpPr>
            <a:endCxn id="31747" idx="2"/>
          </p:cNvCxnSpPr>
          <p:nvPr/>
        </p:nvCxnSpPr>
        <p:spPr>
          <a:xfrm>
            <a:off x="2261160" y="764704"/>
            <a:ext cx="0" cy="53474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5968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499"/>
          <a:stretch/>
        </p:blipFill>
        <p:spPr bwMode="auto">
          <a:xfrm>
            <a:off x="1236390" y="1047378"/>
            <a:ext cx="4073102" cy="4720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85135" y="1271136"/>
            <a:ext cx="16979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50000"/>
              </a:lnSpc>
            </a:pPr>
            <a:r>
              <a:rPr lang="fa-IR" sz="3200" b="1" dirty="0" smtClean="0">
                <a:solidFill>
                  <a:prstClr val="black"/>
                </a:solidFill>
                <a:cs typeface="B Bardiya" pitchFamily="2" charset="-78"/>
              </a:rPr>
              <a:t>مرکزگرایی: </a:t>
            </a:r>
            <a:endParaRPr lang="fa-IR" sz="3200" b="1" dirty="0">
              <a:solidFill>
                <a:prstClr val="black"/>
              </a:solidFill>
              <a:cs typeface="B Bardiy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47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6048265" y="1145392"/>
            <a:ext cx="17347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algn="r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3200" b="1" dirty="0" smtClean="0">
                <a:solidFill>
                  <a:prstClr val="black"/>
                </a:solidFill>
                <a:cs typeface="B Bardiya" pitchFamily="2" charset="-78"/>
              </a:rPr>
              <a:t>هندسه: </a:t>
            </a:r>
            <a:endParaRPr lang="fa-IR" sz="3200" b="1" dirty="0">
              <a:solidFill>
                <a:prstClr val="black"/>
              </a:solidFill>
              <a:cs typeface="B Bardiya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62175"/>
            <a:ext cx="2047304" cy="47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47317" y="1171668"/>
            <a:ext cx="1592014" cy="30036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52131" y="2265207"/>
            <a:ext cx="288032" cy="1368152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861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1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2627784" y="1145392"/>
            <a:ext cx="51552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3200" b="1" dirty="0" smtClean="0">
                <a:solidFill>
                  <a:prstClr val="black"/>
                </a:solidFill>
                <a:cs typeface="B Bardiya" pitchFamily="2" charset="-78"/>
              </a:rPr>
              <a:t>بررسی3نمونه باغ ایرانی: </a:t>
            </a:r>
            <a:endParaRPr lang="fa-IR" sz="3200" b="1" dirty="0">
              <a:solidFill>
                <a:prstClr val="black"/>
              </a:solidFill>
              <a:cs typeface="B Bardiya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04805" y="2280171"/>
            <a:ext cx="2404824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50000"/>
              </a:lnSpc>
            </a:pPr>
            <a:r>
              <a:rPr lang="fa-IR" sz="2800" dirty="0" smtClean="0">
                <a:solidFill>
                  <a:prstClr val="black"/>
                </a:solidFill>
                <a:cs typeface="B Bardiya" pitchFamily="2" charset="-78"/>
              </a:rPr>
              <a:t>باغ عباس آباد بهشهر</a:t>
            </a:r>
          </a:p>
          <a:p>
            <a:pPr lvl="0" algn="r" rtl="1">
              <a:lnSpc>
                <a:spcPct val="150000"/>
              </a:lnSpc>
            </a:pPr>
            <a:r>
              <a:rPr lang="fa-IR" sz="2800" dirty="0" smtClean="0">
                <a:solidFill>
                  <a:prstClr val="black"/>
                </a:solidFill>
                <a:cs typeface="B Bardiya" pitchFamily="2" charset="-78"/>
              </a:rPr>
              <a:t>باغ ارم شیراز</a:t>
            </a:r>
          </a:p>
          <a:p>
            <a:pPr lvl="0" algn="r" rtl="1">
              <a:lnSpc>
                <a:spcPct val="150000"/>
              </a:lnSpc>
            </a:pPr>
            <a:r>
              <a:rPr lang="fa-IR" sz="2800" dirty="0" smtClean="0">
                <a:solidFill>
                  <a:prstClr val="black"/>
                </a:solidFill>
                <a:cs typeface="B Bardiya" pitchFamily="2" charset="-78"/>
              </a:rPr>
              <a:t>باغ دولت آباد یزد</a:t>
            </a:r>
            <a:endParaRPr lang="fa-IR" sz="2800" dirty="0">
              <a:solidFill>
                <a:prstClr val="black"/>
              </a:solidFill>
              <a:cs typeface="B Bardiy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688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4368600" y="908721"/>
            <a:ext cx="3322141" cy="6848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800" b="1" dirty="0" smtClean="0">
                <a:cs typeface="B Bardiya" pitchFamily="2" charset="-78"/>
              </a:rPr>
              <a:t>باغ عباس آباد بهشهر:</a:t>
            </a:r>
          </a:p>
        </p:txBody>
      </p:sp>
      <p:pic>
        <p:nvPicPr>
          <p:cNvPr id="27" name="Picture 2" descr="D:\MEDIA\بهشهر\چهار طاقی\6331681-b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 t="13294"/>
          <a:stretch>
            <a:fillRect/>
          </a:stretch>
        </p:blipFill>
        <p:spPr bwMode="auto">
          <a:xfrm>
            <a:off x="951669" y="1988840"/>
            <a:ext cx="7024364" cy="38576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929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51520" y="188640"/>
            <a:ext cx="84249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1520" y="188640"/>
            <a:ext cx="0" cy="64807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51520" y="6669360"/>
            <a:ext cx="84249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8676456" y="188640"/>
            <a:ext cx="0" cy="64807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43894" y="267961"/>
            <a:ext cx="82401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43894" y="267961"/>
            <a:ext cx="0" cy="62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584054" y="267961"/>
            <a:ext cx="0" cy="62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43894" y="6534745"/>
            <a:ext cx="8240160" cy="1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5309492" y="533554"/>
            <a:ext cx="30274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584532" y="533192"/>
            <a:ext cx="7752383" cy="76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84531" y="540797"/>
            <a:ext cx="0" cy="1934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8336915" y="533554"/>
            <a:ext cx="0" cy="19680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84531" y="1185293"/>
            <a:ext cx="1" cy="5127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84531" y="6313158"/>
            <a:ext cx="29384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336915" y="1643050"/>
            <a:ext cx="0" cy="46701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84532" y="6313158"/>
            <a:ext cx="7752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714348" y="533192"/>
            <a:ext cx="4286248" cy="1304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endParaRPr lang="fa-IR" b="1" dirty="0" smtClean="0">
              <a:solidFill>
                <a:prstClr val="black"/>
              </a:solidFill>
              <a:cs typeface="2  Bardiya" pitchFamily="2" charset="-78"/>
            </a:endParaRPr>
          </a:p>
          <a:p>
            <a:pPr algn="just" rtl="1">
              <a:lnSpc>
                <a:spcPct val="150000"/>
              </a:lnSpc>
            </a:pPr>
            <a:endParaRPr lang="fa-IR" b="1" dirty="0" smtClean="0">
              <a:solidFill>
                <a:prstClr val="black"/>
              </a:solidFill>
              <a:cs typeface="2  Bardiya" pitchFamily="2" charset="-78"/>
            </a:endParaRPr>
          </a:p>
          <a:p>
            <a:pPr algn="just" rtl="1">
              <a:lnSpc>
                <a:spcPct val="150000"/>
              </a:lnSpc>
            </a:pPr>
            <a:endParaRPr lang="fa-IR" b="1" dirty="0">
              <a:solidFill>
                <a:prstClr val="white"/>
              </a:solidFill>
              <a:cs typeface="2  Bardiya" pitchFamily="2" charset="-78"/>
            </a:endParaRPr>
          </a:p>
        </p:txBody>
      </p:sp>
      <p:pic>
        <p:nvPicPr>
          <p:cNvPr id="39" name="Picture 3" descr="D:\MEDIA\عباس اباد\سایت\ghfh.bmp"/>
          <p:cNvPicPr>
            <a:picLocks noChangeAspect="1" noChangeArrowheads="1"/>
          </p:cNvPicPr>
          <p:nvPr/>
        </p:nvPicPr>
        <p:blipFill>
          <a:blip r:embed="rId2" cstate="print"/>
          <a:srcRect t="8984" r="39746" b="22656"/>
          <a:stretch>
            <a:fillRect/>
          </a:stretch>
        </p:blipFill>
        <p:spPr bwMode="auto">
          <a:xfrm>
            <a:off x="2633652" y="1000108"/>
            <a:ext cx="4600570" cy="45005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cxnSp>
        <p:nvCxnSpPr>
          <p:cNvPr id="40" name="Straight Arrow Connector 39"/>
          <p:cNvCxnSpPr/>
          <p:nvPr/>
        </p:nvCxnSpPr>
        <p:spPr>
          <a:xfrm rot="10800000">
            <a:off x="3000364" y="1714488"/>
            <a:ext cx="1857388" cy="1214446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2" descr="D:\MEDIA\عباس اباد\حوض ها\L00906481504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5952" t="4185" r="3571" b="10973"/>
          <a:stretch>
            <a:fillRect/>
          </a:stretch>
        </p:blipFill>
        <p:spPr bwMode="auto">
          <a:xfrm>
            <a:off x="571472" y="1428736"/>
            <a:ext cx="1857388" cy="1221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2" name="Picture 4" descr="C:\Users\Tahmineh\Desktop\عباس اباد\حمام\IMG_1124.JP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1714480" y="642918"/>
            <a:ext cx="1235084" cy="12082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3" name="Straight Arrow Connector 42"/>
          <p:cNvCxnSpPr>
            <a:endCxn id="44" idx="1"/>
          </p:cNvCxnSpPr>
          <p:nvPr/>
        </p:nvCxnSpPr>
        <p:spPr>
          <a:xfrm>
            <a:off x="4572000" y="4714884"/>
            <a:ext cx="1571636" cy="1178727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2" descr="C:\Users\Tahmineh\Desktop\عباس اباد\چهار طاقی\__3_20120903_1976337689.jpg"/>
          <p:cNvPicPr>
            <a:picLocks noChangeAspect="1" noChangeArrowheads="1"/>
          </p:cNvPicPr>
          <p:nvPr/>
        </p:nvPicPr>
        <p:blipFill>
          <a:blip r:embed="rId5" cstate="print"/>
          <a:srcRect b="17703"/>
          <a:stretch>
            <a:fillRect/>
          </a:stretch>
        </p:blipFill>
        <p:spPr bwMode="auto">
          <a:xfrm>
            <a:off x="6143636" y="5357826"/>
            <a:ext cx="2078530" cy="1071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" name="Picture 3" descr="D:\MEDIA\عباس اباد\برج ها\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1643050"/>
            <a:ext cx="1525273" cy="21431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6" name="Straight Arrow Connector 45"/>
          <p:cNvCxnSpPr>
            <a:endCxn id="45" idx="1"/>
          </p:cNvCxnSpPr>
          <p:nvPr/>
        </p:nvCxnSpPr>
        <p:spPr>
          <a:xfrm flipV="1">
            <a:off x="5715008" y="2714620"/>
            <a:ext cx="1214446" cy="114300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3" descr="C:\Users\Tahmineh\Desktop\عباس اباد\برج ها\ww.JPG"/>
          <p:cNvPicPr>
            <a:picLocks noChangeAspect="1" noChangeArrowheads="1"/>
          </p:cNvPicPr>
          <p:nvPr/>
        </p:nvPicPr>
        <p:blipFill>
          <a:blip r:embed="rId7" cstate="print"/>
          <a:srcRect l="10449" t="14844" r="44507" b="6054"/>
          <a:stretch>
            <a:fillRect/>
          </a:stretch>
        </p:blipFill>
        <p:spPr bwMode="auto">
          <a:xfrm>
            <a:off x="1214414" y="3143248"/>
            <a:ext cx="1143008" cy="15054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8" name="Picture 2" descr="C:\Users\Tahmineh\Desktop\عباس اباد\دیواره سد. غرب.JPG"/>
          <p:cNvPicPr>
            <a:picLocks noChangeAspect="1" noChangeArrowheads="1"/>
          </p:cNvPicPr>
          <p:nvPr/>
        </p:nvPicPr>
        <p:blipFill>
          <a:blip r:embed="rId8" cstate="print"/>
          <a:srcRect l="37983" t="19310" r="19902" b="8718"/>
          <a:stretch>
            <a:fillRect/>
          </a:stretch>
        </p:blipFill>
        <p:spPr bwMode="auto">
          <a:xfrm>
            <a:off x="747558" y="4214818"/>
            <a:ext cx="1046485" cy="1428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9" name="Straight Arrow Connector 48"/>
          <p:cNvCxnSpPr>
            <a:stCxn id="47" idx="3"/>
          </p:cNvCxnSpPr>
          <p:nvPr/>
        </p:nvCxnSpPr>
        <p:spPr>
          <a:xfrm>
            <a:off x="2357422" y="3895961"/>
            <a:ext cx="1285884" cy="33105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4357686" y="642918"/>
            <a:ext cx="2143140" cy="8572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fa-IR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Bardiya" pitchFamily="2" charset="-78"/>
              </a:rPr>
              <a:t> سایت مجموعه عباس آباد</a:t>
            </a:r>
            <a:endParaRPr lang="fa-IR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Bardiya" pitchFamily="2" charset="-78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786050" y="5786454"/>
            <a:ext cx="2071702" cy="6429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fa-IR" sz="1600" dirty="0" smtClean="0">
                <a:solidFill>
                  <a:prstClr val="black"/>
                </a:solidFill>
                <a:cs typeface="B Bardiya" pitchFamily="2" charset="-78"/>
              </a:rPr>
              <a:t>محوطه گلباغ</a:t>
            </a:r>
          </a:p>
          <a:p>
            <a:pPr algn="ctr" rtl="1"/>
            <a:r>
              <a:rPr lang="fa-IR" sz="1600" dirty="0" smtClean="0">
                <a:solidFill>
                  <a:prstClr val="black"/>
                </a:solidFill>
                <a:cs typeface="B Bardiya" pitchFamily="2" charset="-78"/>
              </a:rPr>
              <a:t>( ایستگاه توزیع اب)</a:t>
            </a:r>
            <a:endParaRPr lang="fa-IR" sz="1600" dirty="0">
              <a:solidFill>
                <a:prstClr val="black"/>
              </a:solidFill>
              <a:cs typeface="B Bardiya" pitchFamily="2" charset="-78"/>
            </a:endParaRPr>
          </a:p>
        </p:txBody>
      </p:sp>
      <p:cxnSp>
        <p:nvCxnSpPr>
          <p:cNvPr id="52" name="Straight Arrow Connector 51"/>
          <p:cNvCxnSpPr>
            <a:endCxn id="51" idx="0"/>
          </p:cNvCxnSpPr>
          <p:nvPr/>
        </p:nvCxnSpPr>
        <p:spPr>
          <a:xfrm rot="5400000">
            <a:off x="3732605" y="5375686"/>
            <a:ext cx="500065" cy="321471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7318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ectangle 39"/>
          <p:cNvSpPr/>
          <p:nvPr/>
        </p:nvSpPr>
        <p:spPr>
          <a:xfrm>
            <a:off x="4444461" y="2116481"/>
            <a:ext cx="3786214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  <a:buFont typeface="Arial" pitchFamily="34" charset="0"/>
              <a:buChar char="•"/>
            </a:pPr>
            <a:endParaRPr lang="fa-IR" b="1" dirty="0" smtClean="0">
              <a:cs typeface="2  Bardiya" pitchFamily="2" charset="-78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807333" y="1377817"/>
            <a:ext cx="42885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800" b="1" dirty="0" smtClean="0">
                <a:cs typeface="B Bardiya" pitchFamily="2" charset="-78"/>
              </a:rPr>
              <a:t>توزیع آب از چهارباغ به باغ اصلی</a:t>
            </a:r>
            <a:r>
              <a:rPr lang="fa-IR" b="1" dirty="0" smtClean="0">
                <a:cs typeface="2  Bardiya" pitchFamily="2" charset="-78"/>
              </a:rPr>
              <a:t>:</a:t>
            </a:r>
          </a:p>
        </p:txBody>
      </p:sp>
      <p:pic>
        <p:nvPicPr>
          <p:cNvPr id="43" name="Picture 2" descr="D:\MEDIA\عباس اباد\اسکن\1.jpg"/>
          <p:cNvPicPr>
            <a:picLocks noChangeAspect="1" noChangeArrowheads="1"/>
          </p:cNvPicPr>
          <p:nvPr/>
        </p:nvPicPr>
        <p:blipFill>
          <a:blip r:embed="rId4" cstate="print">
            <a:lum bright="-20000" contrast="-10000"/>
          </a:blip>
          <a:srcRect/>
          <a:stretch>
            <a:fillRect/>
          </a:stretch>
        </p:blipFill>
        <p:spPr bwMode="auto">
          <a:xfrm>
            <a:off x="971600" y="1240006"/>
            <a:ext cx="2928958" cy="46495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929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AutoShape 2" descr="D:\Architect\%DA%A9%D8%A7%D8%B1%D8%B4%D9%86%D8%A7%D8%B3%DB%8C 92-93\%D9%85%D8%B9%D9%85%D8%A7%D8%B1%DB%8C %D8%A7%D8%B3%D9%84%D8%A7%D9%85.%D8%A7%D8%AD%D9%85%D8%AF %D9%86%DA%98%D8%A7%D8%AF\net\%D8%A2 %D8%B7%D8%B1%D8%AD %D8%A8%D9%87%D8%B4%D8%AA %D9%88 %D8%B4%D8%A8%D8%A7%D9%87%D8%AA %D8%A2%D9%86 %D8%A8%D8%A7 %D8%A8%D8%A7%D8%BA %D8%A7%DB%8C%D8%B1%D8%A7%D9%86%DB%8C_files\00-300x2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cs typeface="B Bardiya" pitchFamily="2" charset="-7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851477" y="836712"/>
            <a:ext cx="5214974" cy="923330"/>
          </a:xfrm>
          <a:prstGeom prst="rect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b="1" dirty="0" smtClean="0">
                <a:solidFill>
                  <a:prstClr val="black"/>
                </a:solidFill>
                <a:cs typeface="B Bardiya" pitchFamily="2" charset="-78"/>
              </a:rPr>
              <a:t>محوطه چهار باغ.( محل اصلی توزیع آب مجموعه)</a:t>
            </a:r>
          </a:p>
          <a:p>
            <a:pPr algn="ctr" rtl="1">
              <a:lnSpc>
                <a:spcPct val="150000"/>
              </a:lnSpc>
            </a:pPr>
            <a:r>
              <a:rPr lang="fa-IR" b="1" dirty="0" smtClean="0">
                <a:solidFill>
                  <a:prstClr val="black"/>
                </a:solidFill>
                <a:cs typeface="B Bardiya" pitchFamily="2" charset="-78"/>
              </a:rPr>
              <a:t>یکی از ایستگاه های تفریحی و باغ سازی در دوره صفوی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4057" y="2362102"/>
            <a:ext cx="707236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b="1" dirty="0" smtClean="0">
                <a:solidFill>
                  <a:prstClr val="black"/>
                </a:solidFill>
                <a:cs typeface="B Bardiya" pitchFamily="2" charset="-78"/>
              </a:rPr>
              <a:t>محوطه چهار باغ دارای </a:t>
            </a:r>
            <a:r>
              <a:rPr lang="fa-IR" b="1" dirty="0" smtClean="0">
                <a:solidFill>
                  <a:srgbClr val="C00000"/>
                </a:solidFill>
                <a:cs typeface="B Bardiya" pitchFamily="2" charset="-78"/>
              </a:rPr>
              <a:t>3200 متر مربع </a:t>
            </a:r>
            <a:r>
              <a:rPr lang="fa-IR" b="1" dirty="0" smtClean="0">
                <a:solidFill>
                  <a:prstClr val="black"/>
                </a:solidFill>
                <a:cs typeface="B Bardiya" pitchFamily="2" charset="-78"/>
              </a:rPr>
              <a:t>مساحت. از ضلع </a:t>
            </a:r>
            <a:r>
              <a:rPr lang="fa-IR" b="1" dirty="0" smtClean="0">
                <a:solidFill>
                  <a:srgbClr val="C00000"/>
                </a:solidFill>
                <a:cs typeface="B Bardiya" pitchFamily="2" charset="-78"/>
              </a:rPr>
              <a:t>جنوب شرقی </a:t>
            </a:r>
            <a:r>
              <a:rPr lang="fa-IR" b="1" dirty="0" smtClean="0">
                <a:solidFill>
                  <a:prstClr val="black"/>
                </a:solidFill>
                <a:cs typeface="B Bardiya" pitchFamily="2" charset="-78"/>
              </a:rPr>
              <a:t>باغ تاریخی در شیب دامنه.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244123" y="5433936"/>
            <a:ext cx="585791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b="1" dirty="0" smtClean="0">
                <a:solidFill>
                  <a:prstClr val="black"/>
                </a:solidFill>
                <a:cs typeface="B Bardiya" pitchFamily="2" charset="-78"/>
              </a:rPr>
              <a:t>محوطه چهار باغ در  فاصله </a:t>
            </a:r>
            <a:r>
              <a:rPr lang="fa-IR" b="1" dirty="0" smtClean="0">
                <a:solidFill>
                  <a:srgbClr val="C00000"/>
                </a:solidFill>
                <a:cs typeface="B Bardiya" pitchFamily="2" charset="-78"/>
              </a:rPr>
              <a:t>600 متری</a:t>
            </a:r>
            <a:r>
              <a:rPr lang="fa-IR" b="1" dirty="0" smtClean="0">
                <a:solidFill>
                  <a:prstClr val="black"/>
                </a:solidFill>
                <a:cs typeface="B Bardiya" pitchFamily="2" charset="-78"/>
              </a:rPr>
              <a:t> ، باغ اصلی  ودارای </a:t>
            </a:r>
            <a:r>
              <a:rPr lang="fa-IR" b="1" dirty="0" smtClean="0">
                <a:solidFill>
                  <a:srgbClr val="C00000"/>
                </a:solidFill>
                <a:cs typeface="B Bardiya" pitchFamily="2" charset="-78"/>
              </a:rPr>
              <a:t>15 متر </a:t>
            </a:r>
            <a:r>
              <a:rPr lang="fa-IR" b="1" dirty="0" smtClean="0">
                <a:solidFill>
                  <a:prstClr val="black"/>
                </a:solidFill>
                <a:cs typeface="B Bardiya" pitchFamily="2" charset="-78"/>
              </a:rPr>
              <a:t>اختلاف سطح.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672751" y="3005044"/>
            <a:ext cx="557214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b="1" dirty="0" smtClean="0">
                <a:solidFill>
                  <a:prstClr val="black"/>
                </a:solidFill>
                <a:cs typeface="B Bardiya" pitchFamily="2" charset="-78"/>
              </a:rPr>
              <a:t>در زمان صفوی شیب آن را بریده و به صورت یک سطح مسطح در آوردند.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386999" y="3719424"/>
            <a:ext cx="5715040" cy="1144596"/>
            <a:chOff x="1571604" y="4784734"/>
            <a:chExt cx="5715040" cy="1144596"/>
          </a:xfrm>
        </p:grpSpPr>
        <p:cxnSp>
          <p:nvCxnSpPr>
            <p:cNvPr id="33" name="Straight Connector 32"/>
            <p:cNvCxnSpPr/>
            <p:nvPr/>
          </p:nvCxnSpPr>
          <p:spPr>
            <a:xfrm rot="10800000">
              <a:off x="5643570" y="5283212"/>
              <a:ext cx="1571636" cy="1588"/>
            </a:xfrm>
            <a:prstGeom prst="line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10800000" flipV="1">
              <a:off x="3286116" y="5284800"/>
              <a:ext cx="2357454" cy="642942"/>
            </a:xfrm>
            <a:prstGeom prst="line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0800000">
              <a:off x="1571604" y="5926154"/>
              <a:ext cx="1714512" cy="1588"/>
            </a:xfrm>
            <a:prstGeom prst="line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5715008" y="4784734"/>
              <a:ext cx="13740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a-IR" b="1" dirty="0" smtClean="0">
                  <a:solidFill>
                    <a:prstClr val="black"/>
                  </a:solidFill>
                  <a:cs typeface="B Bardiya" pitchFamily="2" charset="-78"/>
                </a:rPr>
                <a:t>محوطه چهار باغ </a:t>
              </a:r>
              <a:endParaRPr lang="fa-IR" dirty="0">
                <a:solidFill>
                  <a:prstClr val="black"/>
                </a:solidFill>
                <a:cs typeface="B Bardiya" pitchFamily="2" charset="-78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000232" y="5427676"/>
              <a:ext cx="8435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a-IR" b="1" dirty="0" smtClean="0">
                  <a:solidFill>
                    <a:prstClr val="black"/>
                  </a:solidFill>
                  <a:cs typeface="B Bardiya" pitchFamily="2" charset="-78"/>
                </a:rPr>
                <a:t>باغ اصلی </a:t>
              </a:r>
              <a:endParaRPr lang="fa-IR" dirty="0">
                <a:solidFill>
                  <a:prstClr val="black"/>
                </a:solidFill>
                <a:cs typeface="B Bardiya" pitchFamily="2" charset="-78"/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rot="5400000">
              <a:off x="5322893" y="5606271"/>
              <a:ext cx="642148" cy="794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>
              <a:off x="5715008" y="5427676"/>
              <a:ext cx="6896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a-IR" b="1" dirty="0" smtClean="0">
                  <a:solidFill>
                    <a:srgbClr val="C00000"/>
                  </a:solidFill>
                  <a:cs typeface="B Bardiya" pitchFamily="2" charset="-78"/>
                </a:rPr>
                <a:t>15 متر </a:t>
              </a:r>
              <a:endParaRPr lang="fa-IR" dirty="0">
                <a:solidFill>
                  <a:prstClr val="black"/>
                </a:solidFill>
                <a:cs typeface="B Bardiya" pitchFamily="2" charset="-78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3357554" y="5927742"/>
              <a:ext cx="3929090" cy="1588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10800000" flipV="1">
              <a:off x="3286116" y="5070486"/>
              <a:ext cx="2357454" cy="642942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3857620" y="4927610"/>
              <a:ext cx="6848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a-IR" b="1" dirty="0" smtClean="0">
                  <a:solidFill>
                    <a:srgbClr val="C00000"/>
                  </a:solidFill>
                  <a:cs typeface="B Bardiya" pitchFamily="2" charset="-78"/>
                </a:rPr>
                <a:t>600 متر</a:t>
              </a:r>
              <a:endParaRPr lang="fa-IR" dirty="0">
                <a:solidFill>
                  <a:prstClr val="black"/>
                </a:solidFill>
                <a:cs typeface="B Bardiya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2293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1176288" y="446655"/>
            <a:ext cx="657512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endParaRPr lang="fa-IR" sz="2800" b="1" dirty="0" smtClean="0">
              <a:cs typeface="B Bardiya" pitchFamily="2" charset="-78"/>
            </a:endParaRPr>
          </a:p>
          <a:p>
            <a:pPr marL="514350" indent="-514350" algn="just" rtl="1">
              <a:lnSpc>
                <a:spcPct val="150000"/>
              </a:lnSpc>
              <a:buFont typeface="+mj-lt"/>
              <a:buAutoNum type="arabicPeriod"/>
            </a:pPr>
            <a:r>
              <a:rPr lang="fa-IR" sz="2800" b="1" dirty="0" smtClean="0">
                <a:cs typeface="B Bardiya" pitchFamily="2" charset="-78"/>
              </a:rPr>
              <a:t>ایلامیان</a:t>
            </a:r>
            <a:endParaRPr lang="fa-IR" sz="2800" b="1" dirty="0">
              <a:cs typeface="B Bardiya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2800" dirty="0" smtClean="0">
                <a:cs typeface="B Bardiya" pitchFamily="2" charset="-78"/>
              </a:rPr>
              <a:t>     باغهای </a:t>
            </a:r>
            <a:r>
              <a:rPr lang="fa-IR" sz="2800" dirty="0">
                <a:cs typeface="B Bardiya" pitchFamily="2" charset="-78"/>
              </a:rPr>
              <a:t>کنار چغازنبیل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94894"/>
            <a:ext cx="38100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4394" y="4187523"/>
            <a:ext cx="3873351" cy="181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4508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75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51520" y="188640"/>
            <a:ext cx="84249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1520" y="188640"/>
            <a:ext cx="0" cy="64807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51520" y="6669360"/>
            <a:ext cx="84249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4180" y="3287777"/>
            <a:ext cx="1865470" cy="29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8676456" y="188640"/>
            <a:ext cx="0" cy="64807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43894" y="267961"/>
            <a:ext cx="82401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43894" y="267961"/>
            <a:ext cx="0" cy="62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584054" y="267961"/>
            <a:ext cx="0" cy="62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43894" y="6534745"/>
            <a:ext cx="8240160" cy="1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48204" y="3261112"/>
            <a:ext cx="1865470" cy="29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>
            <a:off x="584532" y="540797"/>
            <a:ext cx="7752383" cy="37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5" idx="1"/>
          </p:cNvCxnSpPr>
          <p:nvPr/>
        </p:nvCxnSpPr>
        <p:spPr>
          <a:xfrm flipV="1">
            <a:off x="584531" y="540797"/>
            <a:ext cx="0" cy="1934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28" idx="1"/>
          </p:cNvCxnSpPr>
          <p:nvPr/>
        </p:nvCxnSpPr>
        <p:spPr>
          <a:xfrm flipV="1">
            <a:off x="8336915" y="533554"/>
            <a:ext cx="0" cy="19680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5" idx="3"/>
          </p:cNvCxnSpPr>
          <p:nvPr/>
        </p:nvCxnSpPr>
        <p:spPr>
          <a:xfrm>
            <a:off x="584531" y="4340403"/>
            <a:ext cx="0" cy="1972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84532" y="6286520"/>
            <a:ext cx="7752383" cy="26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028" idx="3"/>
          </p:cNvCxnSpPr>
          <p:nvPr/>
        </p:nvCxnSpPr>
        <p:spPr>
          <a:xfrm>
            <a:off x="8336915" y="4367068"/>
            <a:ext cx="0" cy="1946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3857620" y="3000372"/>
            <a:ext cx="1214446" cy="857256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>
              <a:cs typeface="B Bardiya" pitchFamily="2" charset="-78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357686" y="2714620"/>
            <a:ext cx="142876" cy="28575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cs typeface="B Bardiya" pitchFamily="2" charset="-7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357554" y="3357562"/>
            <a:ext cx="490542" cy="142876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cs typeface="B Bardiya" pitchFamily="2" charset="-78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357686" y="3857628"/>
            <a:ext cx="142876" cy="28575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cs typeface="B Bardiya" pitchFamily="2" charset="-78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072066" y="3357562"/>
            <a:ext cx="490542" cy="142876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cs typeface="B Bardiya" pitchFamily="2" charset="-78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857620" y="3000372"/>
            <a:ext cx="1214446" cy="8572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b="1" dirty="0" smtClean="0">
                <a:cs typeface="B Bardiya" pitchFamily="2" charset="-78"/>
              </a:rPr>
              <a:t>حوض مرکزی</a:t>
            </a:r>
            <a:endParaRPr lang="fa-IR" b="1" dirty="0">
              <a:cs typeface="B Bardiya" pitchFamily="2" charset="-78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500694" y="3071810"/>
            <a:ext cx="642942" cy="642942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>
              <a:cs typeface="B Bardiya" pitchFamily="2" charset="-78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714612" y="3143248"/>
            <a:ext cx="642942" cy="642942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>
              <a:cs typeface="B Bardiya" pitchFamily="2" charset="-78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071934" y="4143380"/>
            <a:ext cx="714380" cy="500066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>
              <a:cs typeface="B Bardiya" pitchFamily="2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071934" y="1714488"/>
            <a:ext cx="714380" cy="500066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>
              <a:cs typeface="B Bardiya" pitchFamily="2" charset="-78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357686" y="1428736"/>
            <a:ext cx="142876" cy="285752"/>
          </a:xfrm>
          <a:prstGeom prst="rect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 dirty="0">
              <a:cs typeface="B Bardiya" pitchFamily="2" charset="-78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214810" y="1214422"/>
            <a:ext cx="428628" cy="214314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>
              <a:cs typeface="B Bardiya" pitchFamily="2" charset="-78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357686" y="928670"/>
            <a:ext cx="142876" cy="285752"/>
          </a:xfrm>
          <a:prstGeom prst="rect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>
              <a:cs typeface="B Bardiya" pitchFamily="2" charset="-78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214810" y="714356"/>
            <a:ext cx="428628" cy="214314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>
              <a:cs typeface="B Bardiya" pitchFamily="2" charset="-78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357686" y="428604"/>
            <a:ext cx="142876" cy="285752"/>
          </a:xfrm>
          <a:prstGeom prst="rect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>
              <a:cs typeface="B Bardiya" pitchFamily="2" charset="-78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214810" y="214290"/>
            <a:ext cx="428628" cy="214314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>
              <a:cs typeface="B Bardiya" pitchFamily="2" charset="-78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071934" y="1714488"/>
            <a:ext cx="714380" cy="50006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1400" dirty="0" smtClean="0">
                <a:cs typeface="B Bardiya" pitchFamily="2" charset="-78"/>
              </a:rPr>
              <a:t>حوض شمالی</a:t>
            </a:r>
            <a:endParaRPr lang="fa-IR" sz="1400" dirty="0">
              <a:cs typeface="B Bardiya" pitchFamily="2" charset="-78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500694" y="3071810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1600" dirty="0" smtClean="0">
                <a:cs typeface="B Bardiya" pitchFamily="2" charset="-78"/>
              </a:rPr>
              <a:t>حوض شرقی</a:t>
            </a:r>
            <a:endParaRPr lang="fa-IR" sz="1600" dirty="0">
              <a:cs typeface="B Bardiya" pitchFamily="2" charset="-78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714612" y="3143248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1600" dirty="0" smtClean="0">
                <a:cs typeface="B Bardiya" pitchFamily="2" charset="-78"/>
              </a:rPr>
              <a:t>حوض غربی</a:t>
            </a:r>
            <a:endParaRPr lang="fa-IR" sz="1600" dirty="0">
              <a:cs typeface="B Bardiya" pitchFamily="2" charset="-78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5072066" y="3429000"/>
            <a:ext cx="642942" cy="1588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rot="10800000">
            <a:off x="3214678" y="3429000"/>
            <a:ext cx="642942" cy="1588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5400000">
            <a:off x="4143372" y="4143381"/>
            <a:ext cx="571505" cy="1588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836976" y="2214554"/>
            <a:ext cx="1500198" cy="10001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fa-IR" sz="1400" b="1" dirty="0" smtClean="0">
                <a:cs typeface="B Bardiya" pitchFamily="2" charset="-78"/>
              </a:rPr>
              <a:t>آبیاری باغچه های ضلع غربی، و تامین آب حمام در فاصله 60 متری آن</a:t>
            </a:r>
            <a:endParaRPr lang="fa-IR" sz="1400" b="1" dirty="0">
              <a:cs typeface="B Bardiya" pitchFamily="2" charset="-78"/>
            </a:endParaRPr>
          </a:p>
        </p:txBody>
      </p:sp>
      <p:cxnSp>
        <p:nvCxnSpPr>
          <p:cNvPr id="54" name="Straight Arrow Connector 53"/>
          <p:cNvCxnSpPr>
            <a:stCxn id="53" idx="3"/>
            <a:endCxn id="49" idx="1"/>
          </p:cNvCxnSpPr>
          <p:nvPr/>
        </p:nvCxnSpPr>
        <p:spPr>
          <a:xfrm>
            <a:off x="2337174" y="2714620"/>
            <a:ext cx="377438" cy="7500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6536545" y="3643314"/>
            <a:ext cx="1500198" cy="10001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1400" b="1" dirty="0" smtClean="0">
                <a:cs typeface="B Bardiya" pitchFamily="2" charset="-78"/>
              </a:rPr>
              <a:t>آبیاری باغچه ها ی ضلع </a:t>
            </a:r>
            <a:endParaRPr lang="en-US" sz="1400" b="1" dirty="0" smtClean="0">
              <a:cs typeface="B Bardiya" pitchFamily="2" charset="-78"/>
            </a:endParaRPr>
          </a:p>
          <a:p>
            <a:pPr algn="ctr"/>
            <a:r>
              <a:rPr lang="fa-IR" sz="1400" b="1" dirty="0" smtClean="0">
                <a:cs typeface="B Bardiya" pitchFamily="2" charset="-78"/>
              </a:rPr>
              <a:t>شرقی</a:t>
            </a:r>
            <a:endParaRPr lang="fa-IR" sz="1400" b="1" dirty="0">
              <a:cs typeface="B Bardiya" pitchFamily="2" charset="-78"/>
            </a:endParaRPr>
          </a:p>
        </p:txBody>
      </p:sp>
      <p:cxnSp>
        <p:nvCxnSpPr>
          <p:cNvPr id="56" name="Straight Arrow Connector 55"/>
          <p:cNvCxnSpPr>
            <a:stCxn id="55" idx="1"/>
            <a:endCxn id="48" idx="3"/>
          </p:cNvCxnSpPr>
          <p:nvPr/>
        </p:nvCxnSpPr>
        <p:spPr>
          <a:xfrm flipH="1" flipV="1">
            <a:off x="6143636" y="3393281"/>
            <a:ext cx="392909" cy="7500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4357686" y="2214554"/>
            <a:ext cx="142876" cy="285752"/>
          </a:xfrm>
          <a:prstGeom prst="rect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>
              <a:cs typeface="B Bardiya" pitchFamily="2" charset="-78"/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 rot="5400000" flipH="1" flipV="1">
            <a:off x="3929059" y="2500307"/>
            <a:ext cx="1000133" cy="1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3857620" y="2428868"/>
            <a:ext cx="1143008" cy="285752"/>
          </a:xfrm>
          <a:prstGeom prst="rect">
            <a:avLst/>
          </a:prstGeom>
          <a:solidFill>
            <a:schemeClr val="bg2">
              <a:lumMod val="2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b="1" dirty="0" smtClean="0">
                <a:solidFill>
                  <a:schemeClr val="tx1"/>
                </a:solidFill>
                <a:cs typeface="B Bardiya" pitchFamily="2" charset="-78"/>
              </a:rPr>
              <a:t>کاخ 2 طبقه</a:t>
            </a:r>
            <a:endParaRPr lang="fa-IR" sz="1600" b="1" dirty="0">
              <a:solidFill>
                <a:schemeClr val="tx1"/>
              </a:solidFill>
              <a:cs typeface="B Bardiya" pitchFamily="2" charset="-78"/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 rot="16200000" flipV="1">
            <a:off x="4179091" y="964390"/>
            <a:ext cx="500069" cy="1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16200000" flipV="1">
            <a:off x="4179091" y="464324"/>
            <a:ext cx="500069" cy="1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 rot="10800000">
            <a:off x="4357685" y="6143644"/>
            <a:ext cx="142876" cy="28575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cs typeface="B Bardiya" pitchFamily="2" charset="-78"/>
            </a:endParaRPr>
          </a:p>
        </p:txBody>
      </p:sp>
      <p:sp>
        <p:nvSpPr>
          <p:cNvPr id="67" name="Rectangle 66"/>
          <p:cNvSpPr/>
          <p:nvPr/>
        </p:nvSpPr>
        <p:spPr>
          <a:xfrm rot="10800000">
            <a:off x="4357685" y="5643578"/>
            <a:ext cx="142876" cy="285752"/>
          </a:xfrm>
          <a:prstGeom prst="rect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>
              <a:cs typeface="B Bardiya" pitchFamily="2" charset="-78"/>
            </a:endParaRPr>
          </a:p>
        </p:txBody>
      </p:sp>
      <p:sp>
        <p:nvSpPr>
          <p:cNvPr id="68" name="Rectangle 67"/>
          <p:cNvSpPr/>
          <p:nvPr/>
        </p:nvSpPr>
        <p:spPr>
          <a:xfrm rot="10800000">
            <a:off x="4357685" y="5143512"/>
            <a:ext cx="142876" cy="285752"/>
          </a:xfrm>
          <a:prstGeom prst="rect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>
              <a:cs typeface="B Bardiya" pitchFamily="2" charset="-78"/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 rot="5400000" flipV="1">
            <a:off x="4179090" y="6179364"/>
            <a:ext cx="500069" cy="1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rot="5400000" flipV="1">
            <a:off x="4179090" y="5679298"/>
            <a:ext cx="500069" cy="1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rot="5400000" flipV="1">
            <a:off x="4179090" y="5179232"/>
            <a:ext cx="500069" cy="1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 rot="10800000">
            <a:off x="4357686" y="4643446"/>
            <a:ext cx="142876" cy="285752"/>
          </a:xfrm>
          <a:prstGeom prst="rect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>
              <a:cs typeface="B Bardiya" pitchFamily="2" charset="-78"/>
            </a:endParaRPr>
          </a:p>
        </p:txBody>
      </p:sp>
      <p:cxnSp>
        <p:nvCxnSpPr>
          <p:cNvPr id="73" name="Straight Arrow Connector 72"/>
          <p:cNvCxnSpPr/>
          <p:nvPr/>
        </p:nvCxnSpPr>
        <p:spPr>
          <a:xfrm rot="5400000" flipV="1">
            <a:off x="4179091" y="4679166"/>
            <a:ext cx="500069" cy="1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4214810" y="4929198"/>
            <a:ext cx="428628" cy="214314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>
              <a:cs typeface="B Bardiya" pitchFamily="2" charset="-78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214810" y="5429264"/>
            <a:ext cx="428628" cy="214314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>
              <a:cs typeface="B Bardiya" pitchFamily="2" charset="-78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4214810" y="5929330"/>
            <a:ext cx="428628" cy="214314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>
              <a:cs typeface="B Bardiya" pitchFamily="2" charset="-78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214810" y="6429396"/>
            <a:ext cx="428628" cy="214314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>
              <a:cs typeface="B Bardiya" pitchFamily="2" charset="-78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214810" y="5929330"/>
            <a:ext cx="428628" cy="2143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fa-IR" sz="1200" dirty="0" smtClean="0">
                <a:solidFill>
                  <a:schemeClr val="bg1"/>
                </a:solidFill>
                <a:cs typeface="B Bardiya" pitchFamily="2" charset="-78"/>
              </a:rPr>
              <a:t>سوم</a:t>
            </a:r>
            <a:endParaRPr lang="fa-IR" sz="1200" dirty="0">
              <a:solidFill>
                <a:schemeClr val="bg1"/>
              </a:solidFill>
              <a:cs typeface="B Bardiya" pitchFamily="2" charset="-78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4214810" y="5429264"/>
            <a:ext cx="428628" cy="2143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dirty="0" smtClean="0">
                <a:cs typeface="B Bardiya" pitchFamily="2" charset="-78"/>
              </a:rPr>
              <a:t>دوم</a:t>
            </a:r>
            <a:endParaRPr lang="fa-IR" sz="1600" dirty="0">
              <a:cs typeface="B Bardiya" pitchFamily="2" charset="-78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4214810" y="4929198"/>
            <a:ext cx="428628" cy="2143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fa-IR" sz="1200" dirty="0" smtClean="0">
                <a:cs typeface="B Bardiya" pitchFamily="2" charset="-78"/>
              </a:rPr>
              <a:t>اول</a:t>
            </a:r>
            <a:endParaRPr lang="fa-IR" sz="1200" dirty="0">
              <a:cs typeface="B Bardiya" pitchFamily="2" charset="-78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4071934" y="4143380"/>
            <a:ext cx="714380" cy="50006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1600" dirty="0" smtClean="0">
                <a:cs typeface="B Bardiya" pitchFamily="2" charset="-78"/>
              </a:rPr>
              <a:t>حوض جنوبی</a:t>
            </a:r>
            <a:endParaRPr lang="fa-IR" sz="1600" dirty="0">
              <a:cs typeface="B Bardiya" pitchFamily="2" charset="-78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4214810" y="6429396"/>
            <a:ext cx="428628" cy="2143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fa-IR" sz="1100" dirty="0" smtClean="0">
                <a:solidFill>
                  <a:schemeClr val="bg1"/>
                </a:solidFill>
                <a:cs typeface="B Bardiya" pitchFamily="2" charset="-78"/>
              </a:rPr>
              <a:t>چهارم</a:t>
            </a:r>
            <a:endParaRPr lang="fa-IR" sz="1100" dirty="0">
              <a:solidFill>
                <a:schemeClr val="bg1"/>
              </a:solidFill>
              <a:cs typeface="B Bardiya" pitchFamily="2" charset="-78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85918" y="857232"/>
            <a:ext cx="1143008" cy="4286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fa-IR" sz="1200" b="1" dirty="0" smtClean="0">
                <a:cs typeface="B Bardiya" pitchFamily="2" charset="-78"/>
              </a:rPr>
              <a:t>کانال سنگی رو باز. به فاصله 50 متر</a:t>
            </a:r>
            <a:endParaRPr lang="fa-IR" sz="1200" b="1" dirty="0">
              <a:cs typeface="B Bardiya" pitchFamily="2" charset="-78"/>
            </a:endParaRPr>
          </a:p>
        </p:txBody>
      </p:sp>
      <p:cxnSp>
        <p:nvCxnSpPr>
          <p:cNvPr id="84" name="Straight Arrow Connector 83"/>
          <p:cNvCxnSpPr>
            <a:stCxn id="83" idx="3"/>
          </p:cNvCxnSpPr>
          <p:nvPr/>
        </p:nvCxnSpPr>
        <p:spPr>
          <a:xfrm>
            <a:off x="2928926" y="1071546"/>
            <a:ext cx="1500198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1714480" y="5072074"/>
            <a:ext cx="1143008" cy="4286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1200" b="1" dirty="0" smtClean="0">
                <a:cs typeface="B Bardiya" pitchFamily="2" charset="-78"/>
              </a:rPr>
              <a:t>با آبشار و مکش با لوله سفالی</a:t>
            </a:r>
            <a:endParaRPr lang="fa-IR" sz="1200" b="1" dirty="0">
              <a:cs typeface="B Bardiya" pitchFamily="2" charset="-78"/>
            </a:endParaRPr>
          </a:p>
        </p:txBody>
      </p:sp>
      <p:cxnSp>
        <p:nvCxnSpPr>
          <p:cNvPr id="86" name="Straight Arrow Connector 85"/>
          <p:cNvCxnSpPr>
            <a:stCxn id="85" idx="3"/>
            <a:endCxn id="68" idx="3"/>
          </p:cNvCxnSpPr>
          <p:nvPr/>
        </p:nvCxnSpPr>
        <p:spPr>
          <a:xfrm>
            <a:off x="2857488" y="5286388"/>
            <a:ext cx="1500197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6143636" y="5572140"/>
            <a:ext cx="1143008" cy="4286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1200" b="1" dirty="0" smtClean="0">
                <a:cs typeface="B Bardiya" pitchFamily="2" charset="-78"/>
              </a:rPr>
              <a:t>کانال روباز سنگی</a:t>
            </a:r>
          </a:p>
          <a:p>
            <a:pPr algn="ctr"/>
            <a:r>
              <a:rPr lang="fa-IR" sz="1200" b="1" dirty="0" smtClean="0">
                <a:cs typeface="B Bardiya" pitchFamily="2" charset="-78"/>
              </a:rPr>
              <a:t>به فاصله 50 متری</a:t>
            </a:r>
            <a:endParaRPr lang="fa-IR" sz="1200" b="1" dirty="0">
              <a:cs typeface="B Bardiya" pitchFamily="2" charset="-78"/>
            </a:endParaRPr>
          </a:p>
        </p:txBody>
      </p:sp>
      <p:cxnSp>
        <p:nvCxnSpPr>
          <p:cNvPr id="88" name="Straight Arrow Connector 87"/>
          <p:cNvCxnSpPr>
            <a:stCxn id="87" idx="1"/>
            <a:endCxn id="67" idx="1"/>
          </p:cNvCxnSpPr>
          <p:nvPr/>
        </p:nvCxnSpPr>
        <p:spPr>
          <a:xfrm rot="10800000">
            <a:off x="4500562" y="5786454"/>
            <a:ext cx="1643075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>
          <a:xfrm>
            <a:off x="1285852" y="6072206"/>
            <a:ext cx="1571636" cy="4286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fa-IR" sz="1200" b="1" dirty="0" smtClean="0">
                <a:cs typeface="B Bardiya" pitchFamily="2" charset="-78"/>
              </a:rPr>
              <a:t>با آبشار و مکش  وبا لوله سفالی. در تراس پایینی</a:t>
            </a:r>
            <a:endParaRPr lang="fa-IR" sz="1200" b="1" dirty="0">
              <a:cs typeface="B Bardiya" pitchFamily="2" charset="-78"/>
            </a:endParaRPr>
          </a:p>
        </p:txBody>
      </p:sp>
      <p:cxnSp>
        <p:nvCxnSpPr>
          <p:cNvPr id="90" name="Straight Arrow Connector 89"/>
          <p:cNvCxnSpPr>
            <a:stCxn id="89" idx="3"/>
          </p:cNvCxnSpPr>
          <p:nvPr/>
        </p:nvCxnSpPr>
        <p:spPr>
          <a:xfrm>
            <a:off x="2857488" y="6286520"/>
            <a:ext cx="1500197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5857884" y="357166"/>
            <a:ext cx="1143008" cy="4286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fa-IR" sz="1200" b="1" dirty="0" smtClean="0">
                <a:cs typeface="B Bardiya" pitchFamily="2" charset="-78"/>
              </a:rPr>
              <a:t>کانال سنگی رو باز. به فاصله 50 متر</a:t>
            </a:r>
            <a:endParaRPr lang="fa-IR" sz="1200" b="1" dirty="0">
              <a:cs typeface="B Bardiya" pitchFamily="2" charset="-78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1714480" y="4572008"/>
            <a:ext cx="1143008" cy="4286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fa-IR" sz="1200" b="1" dirty="0" smtClean="0">
                <a:cs typeface="B Bardiya" pitchFamily="2" charset="-78"/>
              </a:rPr>
              <a:t>کانال سنگی رو باز.</a:t>
            </a:r>
            <a:endParaRPr lang="fa-IR" sz="1200" b="1" dirty="0">
              <a:cs typeface="B Bardiya" pitchFamily="2" charset="-78"/>
            </a:endParaRPr>
          </a:p>
        </p:txBody>
      </p:sp>
      <p:cxnSp>
        <p:nvCxnSpPr>
          <p:cNvPr id="94" name="Straight Arrow Connector 93"/>
          <p:cNvCxnSpPr>
            <a:stCxn id="93" idx="3"/>
            <a:endCxn id="72" idx="3"/>
          </p:cNvCxnSpPr>
          <p:nvPr/>
        </p:nvCxnSpPr>
        <p:spPr>
          <a:xfrm>
            <a:off x="2857488" y="4786322"/>
            <a:ext cx="1500198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>
          <a:xfrm>
            <a:off x="1785918" y="1357298"/>
            <a:ext cx="1143008" cy="4286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fa-IR" sz="1200" b="1" dirty="0" smtClean="0">
                <a:cs typeface="B Bardiya" pitchFamily="2" charset="-78"/>
              </a:rPr>
              <a:t>کانال سنگی رو باز.</a:t>
            </a:r>
            <a:endParaRPr lang="fa-IR" sz="1200" b="1" dirty="0">
              <a:cs typeface="B Bardiya" pitchFamily="2" charset="-78"/>
            </a:endParaRPr>
          </a:p>
        </p:txBody>
      </p:sp>
      <p:cxnSp>
        <p:nvCxnSpPr>
          <p:cNvPr id="96" name="Straight Arrow Connector 95"/>
          <p:cNvCxnSpPr>
            <a:stCxn id="95" idx="3"/>
            <a:endCxn id="41" idx="1"/>
          </p:cNvCxnSpPr>
          <p:nvPr/>
        </p:nvCxnSpPr>
        <p:spPr>
          <a:xfrm>
            <a:off x="2928926" y="1571612"/>
            <a:ext cx="142876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393537" y="1246255"/>
            <a:ext cx="26039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buFont typeface="Arial" pitchFamily="34" charset="0"/>
              <a:buChar char="•"/>
            </a:pPr>
            <a:r>
              <a:rPr lang="fa-IR" sz="2800" b="1" dirty="0" smtClean="0">
                <a:cs typeface="B Bardiya" pitchFamily="2" charset="-78"/>
              </a:rPr>
              <a:t>مسیر حرکت آب:</a:t>
            </a:r>
            <a:endParaRPr lang="fa-IR" sz="2800" b="1" dirty="0">
              <a:cs typeface="B Bardiya" pitchFamily="2" charset="-78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4358481" y="905772"/>
            <a:ext cx="142876" cy="285752"/>
          </a:xfrm>
          <a:prstGeom prst="rect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 dirty="0">
              <a:cs typeface="B Bardiya" pitchFamily="2" charset="-78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4367210" y="450770"/>
            <a:ext cx="142876" cy="285752"/>
          </a:xfrm>
          <a:prstGeom prst="rect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 dirty="0">
              <a:cs typeface="B Bardiya" pitchFamily="2" charset="-78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4224334" y="200439"/>
            <a:ext cx="428628" cy="2143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200" dirty="0" smtClean="0">
                <a:cs typeface="B Bardiya" pitchFamily="2" charset="-78"/>
              </a:rPr>
              <a:t>سوم</a:t>
            </a:r>
            <a:endParaRPr lang="fa-IR" sz="1200" dirty="0">
              <a:cs typeface="B Bardiya" pitchFamily="2" charset="-78"/>
            </a:endParaRPr>
          </a:p>
        </p:txBody>
      </p:sp>
      <p:cxnSp>
        <p:nvCxnSpPr>
          <p:cNvPr id="112" name="Straight Arrow Connector 111"/>
          <p:cNvCxnSpPr/>
          <p:nvPr/>
        </p:nvCxnSpPr>
        <p:spPr>
          <a:xfrm flipV="1">
            <a:off x="4429127" y="414753"/>
            <a:ext cx="9521" cy="1299739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tangle 112"/>
          <p:cNvSpPr/>
          <p:nvPr/>
        </p:nvSpPr>
        <p:spPr>
          <a:xfrm>
            <a:off x="4214810" y="1214422"/>
            <a:ext cx="428628" cy="2143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fa-IR" sz="1200" dirty="0" smtClean="0">
                <a:solidFill>
                  <a:schemeClr val="bg1"/>
                </a:solidFill>
                <a:cs typeface="B Bardiya" pitchFamily="2" charset="-78"/>
              </a:rPr>
              <a:t>اول</a:t>
            </a:r>
            <a:endParaRPr lang="fa-IR" sz="1200" dirty="0">
              <a:solidFill>
                <a:schemeClr val="bg1"/>
              </a:solidFill>
              <a:cs typeface="B Bardiya" pitchFamily="2" charset="-78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4224334" y="700505"/>
            <a:ext cx="428628" cy="2143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dirty="0" smtClean="0">
                <a:cs typeface="B Bardiya" pitchFamily="2" charset="-78"/>
              </a:rPr>
              <a:t>دوم</a:t>
            </a:r>
            <a:endParaRPr lang="fa-IR" sz="1600" dirty="0">
              <a:cs typeface="B Bardiy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29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3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3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3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3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3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3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2" dur="3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3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3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3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8" dur="3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3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3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3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4" dur="3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3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3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3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0" dur="3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5" dur="3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3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5" dur="3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0" dur="3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7" grpId="0" animBg="1"/>
      <p:bldP spid="48" grpId="0" animBg="1"/>
      <p:bldP spid="49" grpId="0" animBg="1"/>
      <p:bldP spid="53" grpId="0" animBg="1"/>
      <p:bldP spid="55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5" grpId="0" animBg="1"/>
      <p:bldP spid="87" grpId="0" animBg="1"/>
      <p:bldP spid="89" grpId="0" animBg="1"/>
      <p:bldP spid="91" grpId="0" animBg="1"/>
      <p:bldP spid="93" grpId="0" animBg="1"/>
      <p:bldP spid="95" grpId="0" animBg="1"/>
      <p:bldP spid="109" grpId="0" animBg="1"/>
      <p:bldP spid="113" grpId="0" animBg="1"/>
      <p:bldP spid="11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51520" y="188640"/>
            <a:ext cx="84249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1520" y="188640"/>
            <a:ext cx="0" cy="64807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51520" y="6669360"/>
            <a:ext cx="84249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8676456" y="188640"/>
            <a:ext cx="0" cy="64807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43894" y="267961"/>
            <a:ext cx="82401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43894" y="267961"/>
            <a:ext cx="0" cy="62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584054" y="267961"/>
            <a:ext cx="0" cy="62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43894" y="6534745"/>
            <a:ext cx="8240160" cy="1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2960" y="6165304"/>
            <a:ext cx="1881782" cy="295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5309492" y="533554"/>
            <a:ext cx="30274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584532" y="540797"/>
            <a:ext cx="7752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584531" y="540797"/>
            <a:ext cx="1" cy="58171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8336915" y="533554"/>
            <a:ext cx="0" cy="19680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84531" y="4340403"/>
            <a:ext cx="0" cy="1972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6" idx="1"/>
          </p:cNvCxnSpPr>
          <p:nvPr/>
        </p:nvCxnSpPr>
        <p:spPr>
          <a:xfrm flipH="1">
            <a:off x="584531" y="6313158"/>
            <a:ext cx="29384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336915" y="1576377"/>
            <a:ext cx="0" cy="47367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6" idx="3"/>
          </p:cNvCxnSpPr>
          <p:nvPr/>
        </p:nvCxnSpPr>
        <p:spPr>
          <a:xfrm>
            <a:off x="5404742" y="6313158"/>
            <a:ext cx="29321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9286908" y="2428868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81"/>
          <p:cNvGrpSpPr/>
          <p:nvPr/>
        </p:nvGrpSpPr>
        <p:grpSpPr>
          <a:xfrm>
            <a:off x="3071802" y="642918"/>
            <a:ext cx="3071834" cy="6000792"/>
            <a:chOff x="2714612" y="214290"/>
            <a:chExt cx="3429024" cy="6429420"/>
          </a:xfrm>
        </p:grpSpPr>
        <p:sp>
          <p:nvSpPr>
            <p:cNvPr id="43" name="Rectangle 42"/>
            <p:cNvSpPr/>
            <p:nvPr/>
          </p:nvSpPr>
          <p:spPr>
            <a:xfrm>
              <a:off x="3857620" y="3000372"/>
              <a:ext cx="1214446" cy="857256"/>
            </a:xfrm>
            <a:prstGeom prst="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fa-IR">
                <a:cs typeface="B Bardiya" pitchFamily="2" charset="-78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357686" y="2714620"/>
              <a:ext cx="142876" cy="28575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cs typeface="B Bardiya" pitchFamily="2" charset="-78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357554" y="3357562"/>
              <a:ext cx="490542" cy="14287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cs typeface="B Bardiya" pitchFamily="2" charset="-78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357686" y="3857628"/>
              <a:ext cx="142876" cy="28575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cs typeface="B Bardiya" pitchFamily="2" charset="-78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072066" y="3357562"/>
              <a:ext cx="490542" cy="14287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cs typeface="B Bardiya" pitchFamily="2" charset="-78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857620" y="3000372"/>
              <a:ext cx="1214446" cy="85725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fa-IR" b="1" dirty="0" smtClean="0">
                  <a:cs typeface="B Bardiya" pitchFamily="2" charset="-78"/>
                </a:rPr>
                <a:t>حوض مرکزی</a:t>
              </a:r>
              <a:endParaRPr lang="fa-IR" b="1" dirty="0">
                <a:cs typeface="B Bardiya" pitchFamily="2" charset="-78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500694" y="3071810"/>
              <a:ext cx="642942" cy="642942"/>
            </a:xfrm>
            <a:prstGeom prst="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fa-IR">
                <a:cs typeface="B Bardiya" pitchFamily="2" charset="-78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714612" y="3143248"/>
              <a:ext cx="642942" cy="642942"/>
            </a:xfrm>
            <a:prstGeom prst="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fa-IR">
                <a:cs typeface="B Bardiya" pitchFamily="2" charset="-78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071934" y="4143380"/>
              <a:ext cx="714380" cy="500066"/>
            </a:xfrm>
            <a:prstGeom prst="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fa-IR">
                <a:cs typeface="B Bardiya" pitchFamily="2" charset="-78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071934" y="1714488"/>
              <a:ext cx="714380" cy="500066"/>
            </a:xfrm>
            <a:prstGeom prst="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fa-IR">
                <a:cs typeface="B Bardiya" pitchFamily="2" charset="-78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357686" y="1428736"/>
              <a:ext cx="142876" cy="285752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fa-IR">
                <a:cs typeface="B Bardiya" pitchFamily="2" charset="-78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214810" y="1214422"/>
              <a:ext cx="428628" cy="214314"/>
            </a:xfrm>
            <a:prstGeom prst="rect">
              <a:avLst/>
            </a:prstGeom>
            <a:solidFill>
              <a:schemeClr val="bg1"/>
            </a:solidFill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fa-IR">
                <a:cs typeface="B Bardiya" pitchFamily="2" charset="-78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357686" y="928670"/>
              <a:ext cx="142876" cy="285752"/>
            </a:xfrm>
            <a:prstGeom prst="rect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fa-IR">
                <a:cs typeface="B Bardiya" pitchFamily="2" charset="-78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214810" y="714356"/>
              <a:ext cx="428628" cy="214314"/>
            </a:xfrm>
            <a:prstGeom prst="rect">
              <a:avLst/>
            </a:prstGeom>
            <a:solidFill>
              <a:schemeClr val="bg1"/>
            </a:solidFill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fa-IR">
                <a:cs typeface="B Bardiya" pitchFamily="2" charset="-78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357686" y="428604"/>
              <a:ext cx="142876" cy="285752"/>
            </a:xfrm>
            <a:prstGeom prst="rect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fa-IR">
                <a:cs typeface="B Bardiya" pitchFamily="2" charset="-78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214810" y="214290"/>
              <a:ext cx="428628" cy="214314"/>
            </a:xfrm>
            <a:prstGeom prst="rect">
              <a:avLst/>
            </a:prstGeom>
            <a:solidFill>
              <a:schemeClr val="bg1"/>
            </a:solidFill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fa-IR">
                <a:cs typeface="B Bardiya" pitchFamily="2" charset="-78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071934" y="1714488"/>
              <a:ext cx="714380" cy="50006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fa-IR" sz="1400" dirty="0" smtClean="0">
                  <a:cs typeface="B Bardiya" pitchFamily="2" charset="-78"/>
                </a:rPr>
                <a:t>حوض شمالی</a:t>
              </a:r>
              <a:endParaRPr lang="fa-IR" sz="1400" dirty="0">
                <a:cs typeface="B Bardiya" pitchFamily="2" charset="-78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500694" y="3071810"/>
              <a:ext cx="642942" cy="64294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fa-IR" sz="1600" dirty="0" smtClean="0">
                  <a:cs typeface="B Bardiya" pitchFamily="2" charset="-78"/>
                </a:rPr>
                <a:t>حوض شرقی</a:t>
              </a:r>
              <a:endParaRPr lang="fa-IR" sz="1600" dirty="0">
                <a:cs typeface="B Bardiya" pitchFamily="2" charset="-78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2714612" y="3143248"/>
              <a:ext cx="642942" cy="64294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fa-IR" sz="1600" dirty="0" smtClean="0">
                  <a:cs typeface="B Bardiya" pitchFamily="2" charset="-78"/>
                </a:rPr>
                <a:t>حوض غربی</a:t>
              </a:r>
              <a:endParaRPr lang="fa-IR" sz="1600" dirty="0">
                <a:cs typeface="B Bardiya" pitchFamily="2" charset="-78"/>
              </a:endParaRPr>
            </a:p>
          </p:txBody>
        </p:sp>
        <p:cxnSp>
          <p:nvCxnSpPr>
            <p:cNvPr id="62" name="Straight Arrow Connector 61"/>
            <p:cNvCxnSpPr/>
            <p:nvPr/>
          </p:nvCxnSpPr>
          <p:spPr>
            <a:xfrm>
              <a:off x="5072066" y="3429000"/>
              <a:ext cx="642942" cy="1588"/>
            </a:xfrm>
            <a:prstGeom prst="straightConnector1">
              <a:avLst/>
            </a:prstGeom>
            <a:ln w="1905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rot="10800000">
              <a:off x="3214678" y="3429000"/>
              <a:ext cx="642942" cy="1588"/>
            </a:xfrm>
            <a:prstGeom prst="straightConnector1">
              <a:avLst/>
            </a:prstGeom>
            <a:ln w="1905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rot="5400000">
              <a:off x="4143372" y="4143381"/>
              <a:ext cx="571505" cy="1588"/>
            </a:xfrm>
            <a:prstGeom prst="straightConnector1">
              <a:avLst/>
            </a:prstGeom>
            <a:ln w="1905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/>
            <p:cNvSpPr/>
            <p:nvPr/>
          </p:nvSpPr>
          <p:spPr>
            <a:xfrm>
              <a:off x="4357686" y="2214554"/>
              <a:ext cx="142876" cy="285752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fa-IR">
                <a:cs typeface="B Bardiya" pitchFamily="2" charset="-78"/>
              </a:endParaRPr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 rot="5400000" flipH="1" flipV="1">
              <a:off x="3929059" y="2500307"/>
              <a:ext cx="1000133" cy="1"/>
            </a:xfrm>
            <a:prstGeom prst="straightConnector1">
              <a:avLst/>
            </a:prstGeom>
            <a:ln w="1905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angle 66"/>
            <p:cNvSpPr/>
            <p:nvPr/>
          </p:nvSpPr>
          <p:spPr>
            <a:xfrm>
              <a:off x="3857620" y="2428868"/>
              <a:ext cx="1143008" cy="285752"/>
            </a:xfrm>
            <a:prstGeom prst="rect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1600" b="1" dirty="0" smtClean="0">
                  <a:solidFill>
                    <a:schemeClr val="tx1"/>
                  </a:solidFill>
                  <a:cs typeface="B Bardiya" pitchFamily="2" charset="-78"/>
                </a:rPr>
                <a:t>کاخ 2 طبقه</a:t>
              </a:r>
              <a:endParaRPr lang="fa-IR" sz="1600" b="1" dirty="0">
                <a:solidFill>
                  <a:schemeClr val="tx1"/>
                </a:solidFill>
                <a:cs typeface="B Bardiya" pitchFamily="2" charset="-78"/>
              </a:endParaRPr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 rot="16200000" flipV="1">
              <a:off x="4179091" y="1464456"/>
              <a:ext cx="500069" cy="1"/>
            </a:xfrm>
            <a:prstGeom prst="straightConnector1">
              <a:avLst/>
            </a:prstGeom>
            <a:ln w="1905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rot="16200000" flipV="1">
              <a:off x="4179091" y="964390"/>
              <a:ext cx="500069" cy="1"/>
            </a:xfrm>
            <a:prstGeom prst="straightConnector1">
              <a:avLst/>
            </a:prstGeom>
            <a:ln w="1905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rot="16200000" flipV="1">
              <a:off x="4179091" y="464324"/>
              <a:ext cx="500069" cy="1"/>
            </a:xfrm>
            <a:prstGeom prst="straightConnector1">
              <a:avLst/>
            </a:prstGeom>
            <a:ln w="1905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/>
            <p:cNvSpPr/>
            <p:nvPr/>
          </p:nvSpPr>
          <p:spPr>
            <a:xfrm rot="10800000">
              <a:off x="4357685" y="6143644"/>
              <a:ext cx="142876" cy="28575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cs typeface="B Bardiya" pitchFamily="2" charset="-78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 rot="10800000">
              <a:off x="4357685" y="5643578"/>
              <a:ext cx="142876" cy="285752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fa-IR">
                <a:cs typeface="B Bardiya" pitchFamily="2" charset="-78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 rot="10800000">
              <a:off x="4357685" y="5143512"/>
              <a:ext cx="142876" cy="285752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fa-IR">
                <a:cs typeface="B Bardiya" pitchFamily="2" charset="-78"/>
              </a:endParaRP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rot="5400000" flipV="1">
              <a:off x="4179090" y="6179364"/>
              <a:ext cx="500069" cy="1"/>
            </a:xfrm>
            <a:prstGeom prst="straightConnector1">
              <a:avLst/>
            </a:prstGeom>
            <a:ln w="1905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rot="5400000" flipV="1">
              <a:off x="4179090" y="5679298"/>
              <a:ext cx="500069" cy="1"/>
            </a:xfrm>
            <a:prstGeom prst="straightConnector1">
              <a:avLst/>
            </a:prstGeom>
            <a:ln w="1905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rot="5400000" flipV="1">
              <a:off x="4179090" y="5179232"/>
              <a:ext cx="500069" cy="1"/>
            </a:xfrm>
            <a:prstGeom prst="straightConnector1">
              <a:avLst/>
            </a:prstGeom>
            <a:ln w="1905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ectangle 76"/>
            <p:cNvSpPr/>
            <p:nvPr/>
          </p:nvSpPr>
          <p:spPr>
            <a:xfrm rot="10800000">
              <a:off x="4357686" y="4643446"/>
              <a:ext cx="142876" cy="285752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fa-IR">
                <a:cs typeface="B Bardiya" pitchFamily="2" charset="-78"/>
              </a:endParaRP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rot="5400000" flipV="1">
              <a:off x="4179091" y="4679166"/>
              <a:ext cx="500069" cy="1"/>
            </a:xfrm>
            <a:prstGeom prst="straightConnector1">
              <a:avLst/>
            </a:prstGeom>
            <a:ln w="1905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angle 78"/>
            <p:cNvSpPr/>
            <p:nvPr/>
          </p:nvSpPr>
          <p:spPr>
            <a:xfrm>
              <a:off x="4214810" y="4929198"/>
              <a:ext cx="428628" cy="214314"/>
            </a:xfrm>
            <a:prstGeom prst="rect">
              <a:avLst/>
            </a:prstGeom>
            <a:solidFill>
              <a:schemeClr val="bg1"/>
            </a:solidFill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fa-IR">
                <a:cs typeface="B Bardiya" pitchFamily="2" charset="-78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4214810" y="5429264"/>
              <a:ext cx="428628" cy="214314"/>
            </a:xfrm>
            <a:prstGeom prst="rect">
              <a:avLst/>
            </a:prstGeom>
            <a:solidFill>
              <a:schemeClr val="bg1"/>
            </a:solidFill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fa-IR">
                <a:cs typeface="B Bardiya" pitchFamily="2" charset="-78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4214810" y="5929330"/>
              <a:ext cx="428628" cy="214314"/>
            </a:xfrm>
            <a:prstGeom prst="rect">
              <a:avLst/>
            </a:prstGeom>
            <a:solidFill>
              <a:schemeClr val="bg1"/>
            </a:solidFill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fa-IR">
                <a:cs typeface="B Bardiya" pitchFamily="2" charset="-78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214810" y="6429396"/>
              <a:ext cx="428628" cy="214314"/>
            </a:xfrm>
            <a:prstGeom prst="rect">
              <a:avLst/>
            </a:prstGeom>
            <a:solidFill>
              <a:schemeClr val="bg1"/>
            </a:solidFill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fa-IR">
                <a:cs typeface="B Bardiya" pitchFamily="2" charset="-78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214810" y="5929330"/>
              <a:ext cx="428628" cy="21431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fa-IR" sz="1100" dirty="0" smtClean="0">
                  <a:solidFill>
                    <a:schemeClr val="tx1"/>
                  </a:solidFill>
                  <a:cs typeface="B Bardiya" pitchFamily="2" charset="-78"/>
                </a:rPr>
                <a:t>سوم</a:t>
              </a:r>
              <a:endParaRPr lang="fa-IR" sz="1100" dirty="0">
                <a:solidFill>
                  <a:schemeClr val="tx1"/>
                </a:solidFill>
                <a:cs typeface="B Bardiya" pitchFamily="2" charset="-78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214810" y="5429264"/>
              <a:ext cx="428628" cy="21431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1200" dirty="0" smtClean="0">
                  <a:solidFill>
                    <a:sysClr val="windowText" lastClr="000000"/>
                  </a:solidFill>
                  <a:cs typeface="B Bardiya" pitchFamily="2" charset="-78"/>
                </a:rPr>
                <a:t>دوم</a:t>
              </a:r>
              <a:endParaRPr lang="fa-IR" sz="1200" dirty="0">
                <a:solidFill>
                  <a:sysClr val="windowText" lastClr="000000"/>
                </a:solidFill>
                <a:cs typeface="B Bardiya" pitchFamily="2" charset="-78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214810" y="4929198"/>
              <a:ext cx="428628" cy="21431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fa-IR" sz="1200" dirty="0" smtClean="0">
                  <a:solidFill>
                    <a:schemeClr val="tx1"/>
                  </a:solidFill>
                  <a:cs typeface="B Bardiya" pitchFamily="2" charset="-78"/>
                </a:rPr>
                <a:t>اول</a:t>
              </a:r>
              <a:endParaRPr lang="fa-IR" sz="1200" dirty="0">
                <a:solidFill>
                  <a:schemeClr val="tx1"/>
                </a:solidFill>
                <a:cs typeface="B Bardiya" pitchFamily="2" charset="-78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071934" y="4143380"/>
              <a:ext cx="714380" cy="50006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fa-IR" sz="1600" dirty="0" smtClean="0">
                  <a:cs typeface="B Bardiya" pitchFamily="2" charset="-78"/>
                </a:rPr>
                <a:t>حوض جنوبی</a:t>
              </a:r>
              <a:endParaRPr lang="fa-IR" sz="1600" dirty="0">
                <a:cs typeface="B Bardiya" pitchFamily="2" charset="-78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4229762" y="6414088"/>
              <a:ext cx="493420" cy="21431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fa-IR" sz="1000" dirty="0" smtClean="0">
                  <a:solidFill>
                    <a:schemeClr val="tx1"/>
                  </a:solidFill>
                  <a:cs typeface="B Bardiya" pitchFamily="2" charset="-78"/>
                </a:rPr>
                <a:t>چهارم</a:t>
              </a:r>
              <a:endParaRPr lang="fa-IR" sz="1000" dirty="0">
                <a:solidFill>
                  <a:schemeClr val="tx1"/>
                </a:solidFill>
                <a:cs typeface="B Bardiya" pitchFamily="2" charset="-78"/>
              </a:endParaRPr>
            </a:p>
          </p:txBody>
        </p:sp>
      </p:grpSp>
      <p:sp>
        <p:nvSpPr>
          <p:cNvPr id="88" name="Rectangle 87"/>
          <p:cNvSpPr/>
          <p:nvPr/>
        </p:nvSpPr>
        <p:spPr>
          <a:xfrm>
            <a:off x="4429124" y="1571612"/>
            <a:ext cx="383979" cy="200026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fa-IR" sz="1050" dirty="0" smtClean="0">
                <a:solidFill>
                  <a:schemeClr val="tx1"/>
                </a:solidFill>
                <a:cs typeface="B Bardiya" pitchFamily="2" charset="-78"/>
              </a:rPr>
              <a:t>اول</a:t>
            </a:r>
            <a:endParaRPr lang="fa-IR" sz="1050" dirty="0">
              <a:solidFill>
                <a:schemeClr val="tx1"/>
              </a:solidFill>
              <a:cs typeface="B Bardiya" pitchFamily="2" charset="-78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429124" y="642918"/>
            <a:ext cx="383979" cy="200026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100" dirty="0" smtClean="0">
                <a:solidFill>
                  <a:schemeClr val="tx1"/>
                </a:solidFill>
                <a:cs typeface="B Bardiya" pitchFamily="2" charset="-78"/>
              </a:rPr>
              <a:t>سوم</a:t>
            </a:r>
            <a:endParaRPr lang="fa-IR" sz="1100" dirty="0">
              <a:solidFill>
                <a:schemeClr val="tx1"/>
              </a:solidFill>
              <a:cs typeface="B Bardiya" pitchFamily="2" charset="-78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4429124" y="1142984"/>
            <a:ext cx="383979" cy="200026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200" dirty="0" smtClean="0">
                <a:solidFill>
                  <a:schemeClr val="tx1"/>
                </a:solidFill>
                <a:cs typeface="B Bardiya" pitchFamily="2" charset="-78"/>
              </a:rPr>
              <a:t>دوم</a:t>
            </a:r>
            <a:endParaRPr lang="fa-IR" sz="1200" dirty="0">
              <a:solidFill>
                <a:schemeClr val="tx1"/>
              </a:solidFill>
              <a:cs typeface="B Bardiya" pitchFamily="2" charset="-78"/>
            </a:endParaRPr>
          </a:p>
        </p:txBody>
      </p:sp>
      <p:pic>
        <p:nvPicPr>
          <p:cNvPr id="91" name="Picture 3" descr="D:\MEDIA\عباس اباد\عباس آباد\abasabad\lz3svf5lkmho8f8j7qyt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l="2491" t="8000" r="4509"/>
          <a:stretch>
            <a:fillRect/>
          </a:stretch>
        </p:blipFill>
        <p:spPr bwMode="auto">
          <a:xfrm>
            <a:off x="5143504" y="357166"/>
            <a:ext cx="2714644" cy="20140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2" name="Straight Arrow Connector 91"/>
          <p:cNvCxnSpPr>
            <a:endCxn id="67" idx="3"/>
          </p:cNvCxnSpPr>
          <p:nvPr/>
        </p:nvCxnSpPr>
        <p:spPr>
          <a:xfrm rot="10800000" flipV="1">
            <a:off x="5119692" y="2428868"/>
            <a:ext cx="595316" cy="4143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94" idx="3"/>
            <a:endCxn id="77" idx="3"/>
          </p:cNvCxnSpPr>
          <p:nvPr/>
        </p:nvCxnSpPr>
        <p:spPr>
          <a:xfrm>
            <a:off x="2565386" y="3929066"/>
            <a:ext cx="1978336" cy="98108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Picture 3" descr="D:\MEDIA\عباس اباد\حوض ها\L00906481504.jpg"/>
          <p:cNvPicPr>
            <a:picLocks noChangeAspect="1" noChangeArrowheads="1"/>
          </p:cNvPicPr>
          <p:nvPr/>
        </p:nvPicPr>
        <p:blipFill>
          <a:blip r:embed="rId4" cstate="print"/>
          <a:srcRect l="15476" t="12669" r="21428" b="10973"/>
          <a:stretch>
            <a:fillRect/>
          </a:stretch>
        </p:blipFill>
        <p:spPr bwMode="auto">
          <a:xfrm>
            <a:off x="714348" y="3143248"/>
            <a:ext cx="1851038" cy="15716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5" name="Straight Arrow Connector 94"/>
          <p:cNvCxnSpPr>
            <a:stCxn id="103" idx="1"/>
            <a:endCxn id="87" idx="3"/>
          </p:cNvCxnSpPr>
          <p:nvPr/>
        </p:nvCxnSpPr>
        <p:spPr>
          <a:xfrm rot="10800000" flipV="1">
            <a:off x="4871146" y="5784995"/>
            <a:ext cx="772424" cy="74441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97" idx="1"/>
          </p:cNvCxnSpPr>
          <p:nvPr/>
        </p:nvCxnSpPr>
        <p:spPr>
          <a:xfrm rot="10800000" flipV="1">
            <a:off x="5143504" y="2678900"/>
            <a:ext cx="1241234" cy="7500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2" descr="D:\MEDIA\عباس اباد\حوض ها\rerewr.JPG"/>
          <p:cNvPicPr>
            <a:picLocks noChangeAspect="1" noChangeArrowheads="1"/>
          </p:cNvPicPr>
          <p:nvPr/>
        </p:nvPicPr>
        <p:blipFill>
          <a:blip r:embed="rId5" cstate="print"/>
          <a:srcRect l="8984" t="18750" r="42676" b="34375"/>
          <a:stretch>
            <a:fillRect/>
          </a:stretch>
        </p:blipFill>
        <p:spPr bwMode="auto">
          <a:xfrm>
            <a:off x="6384738" y="1857364"/>
            <a:ext cx="2259227" cy="1643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8" name="Straight Arrow Connector 97"/>
          <p:cNvCxnSpPr>
            <a:stCxn id="99" idx="1"/>
            <a:endCxn id="83" idx="3"/>
          </p:cNvCxnSpPr>
          <p:nvPr/>
        </p:nvCxnSpPr>
        <p:spPr>
          <a:xfrm rot="10800000" flipV="1">
            <a:off x="4799708" y="4554148"/>
            <a:ext cx="1558242" cy="152281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Picture 2" descr="D:\MEDIA\عباس اباد\حوض ها\IMG_1089.JPG"/>
          <p:cNvPicPr>
            <a:picLocks noChangeAspect="1" noChangeArrowheads="1"/>
          </p:cNvPicPr>
          <p:nvPr/>
        </p:nvPicPr>
        <p:blipFill>
          <a:blip r:embed="rId6" cstate="print">
            <a:lum contrast="30000"/>
          </a:blip>
          <a:srcRect/>
          <a:stretch>
            <a:fillRect/>
          </a:stretch>
        </p:blipFill>
        <p:spPr bwMode="auto">
          <a:xfrm>
            <a:off x="6357950" y="3750471"/>
            <a:ext cx="2143140" cy="16073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0" name="Picture 4" descr="D:\MEDIA\عباس اباد\حوض ها\IMG_1120.JPG"/>
          <p:cNvPicPr>
            <a:picLocks noChangeAspect="1" noChangeArrowheads="1"/>
          </p:cNvPicPr>
          <p:nvPr/>
        </p:nvPicPr>
        <p:blipFill>
          <a:blip r:embed="rId7" cstate="print">
            <a:lum contrast="40000"/>
          </a:blip>
          <a:srcRect l="15774" r="9811" b="26182"/>
          <a:stretch>
            <a:fillRect/>
          </a:stretch>
        </p:blipFill>
        <p:spPr bwMode="auto">
          <a:xfrm>
            <a:off x="785786" y="785794"/>
            <a:ext cx="2304502" cy="1714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01" name="Straight Arrow Connector 100"/>
          <p:cNvCxnSpPr>
            <a:stCxn id="100" idx="3"/>
            <a:endCxn id="90" idx="1"/>
          </p:cNvCxnSpPr>
          <p:nvPr/>
        </p:nvCxnSpPr>
        <p:spPr>
          <a:xfrm flipV="1">
            <a:off x="3090288" y="1242997"/>
            <a:ext cx="1338836" cy="400053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Picture 2" descr="D:\MEDIA\عباس اباد\حوض ها\w34r3q43w4.JPG"/>
          <p:cNvPicPr>
            <a:picLocks noChangeAspect="1" noChangeArrowheads="1"/>
          </p:cNvPicPr>
          <p:nvPr/>
        </p:nvPicPr>
        <p:blipFill>
          <a:blip r:embed="rId8" cstate="print"/>
          <a:srcRect l="15576" t="16797" r="49268" b="29492"/>
          <a:stretch>
            <a:fillRect/>
          </a:stretch>
        </p:blipFill>
        <p:spPr bwMode="auto">
          <a:xfrm>
            <a:off x="1428728" y="4572008"/>
            <a:ext cx="1558647" cy="1785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" name="Picture 2" descr="D:\MEDIA\عباس اباد\حوض ها\IMG_1128.JPG"/>
          <p:cNvPicPr>
            <a:picLocks noChangeAspect="1" noChangeArrowheads="1"/>
          </p:cNvPicPr>
          <p:nvPr/>
        </p:nvPicPr>
        <p:blipFill>
          <a:blip r:embed="rId9" cstate="print">
            <a:lum bright="-10000" contrast="40000"/>
          </a:blip>
          <a:srcRect r="27074" b="10702"/>
          <a:stretch>
            <a:fillRect/>
          </a:stretch>
        </p:blipFill>
        <p:spPr bwMode="auto">
          <a:xfrm>
            <a:off x="5643570" y="4997720"/>
            <a:ext cx="1714512" cy="1574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929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3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/>
          <p:cNvSpPr/>
          <p:nvPr/>
        </p:nvSpPr>
        <p:spPr>
          <a:xfrm>
            <a:off x="857224" y="1000108"/>
            <a:ext cx="717116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3200" b="1" dirty="0" smtClean="0">
                <a:cs typeface="B Bardiya" pitchFamily="2" charset="-78"/>
              </a:rPr>
              <a:t>چهار طاقی داخل دریاچه</a:t>
            </a:r>
          </a:p>
        </p:txBody>
      </p:sp>
      <p:pic>
        <p:nvPicPr>
          <p:cNvPr id="29" name="Picture 2" descr="C:\Users\Tahmineh\Desktop\عباس اباد\چهار طاقی\__3_20120903_1976337689.jpg"/>
          <p:cNvPicPr>
            <a:picLocks noChangeAspect="1" noChangeArrowheads="1"/>
          </p:cNvPicPr>
          <p:nvPr/>
        </p:nvPicPr>
        <p:blipFill>
          <a:blip r:embed="rId4" cstate="print"/>
          <a:srcRect b="17703"/>
          <a:stretch>
            <a:fillRect/>
          </a:stretch>
        </p:blipFill>
        <p:spPr bwMode="auto">
          <a:xfrm>
            <a:off x="1142976" y="2357430"/>
            <a:ext cx="7048500" cy="36337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5929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40"/>
          <p:cNvSpPr/>
          <p:nvPr/>
        </p:nvSpPr>
        <p:spPr>
          <a:xfrm>
            <a:off x="659649" y="760799"/>
            <a:ext cx="5357850" cy="5078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dirty="0" smtClean="0">
                <a:solidFill>
                  <a:schemeClr val="tx1"/>
                </a:solidFill>
                <a:cs typeface="B Bardiya" pitchFamily="2" charset="-78"/>
              </a:rPr>
              <a:t>چهار طاقی بر روی هشت جرز در پیرامون و یک جرز در مرکز بنا شده.</a:t>
            </a:r>
            <a:endParaRPr lang="fa-IR" dirty="0">
              <a:solidFill>
                <a:schemeClr val="tx1"/>
              </a:solidFill>
              <a:cs typeface="B Bardiya" pitchFamily="2" charset="-78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904155" y="5692098"/>
            <a:ext cx="3643338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dirty="0" smtClean="0">
                <a:cs typeface="B Bardiya" pitchFamily="2" charset="-78"/>
              </a:rPr>
              <a:t>تامین اب حوض روی بنا از چشمه سرچشمه </a:t>
            </a:r>
            <a:endParaRPr lang="fa-IR" dirty="0">
              <a:cs typeface="B Bardiya" pitchFamily="2" charset="-78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252691" y="4548050"/>
            <a:ext cx="2084224" cy="4732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dirty="0" smtClean="0">
                <a:cs typeface="B Bardiya" pitchFamily="2" charset="-78"/>
              </a:rPr>
              <a:t>ابعاد جرز ها 4 متر در 4 متر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333640" y="5090177"/>
            <a:ext cx="3962944" cy="4732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dirty="0" smtClean="0">
                <a:cs typeface="B Bardiya" pitchFamily="2" charset="-78"/>
              </a:rPr>
              <a:t>وجود حوض و ابراه و لوله های سفالی بر روی چهار طاقی</a:t>
            </a:r>
          </a:p>
        </p:txBody>
      </p:sp>
      <p:pic>
        <p:nvPicPr>
          <p:cNvPr id="45" name="Picture 2" descr="C:\Users\Tahmineh\Desktop\عباس اباد\چهار طاقی\03.jp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861092" y="3404004"/>
            <a:ext cx="2071702" cy="27612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" name="Picture 2" descr="C:\Users\Tahmineh\Desktop\عباس اباد\چهار طاقی\_____20120906_10561915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6765" y="1517576"/>
            <a:ext cx="2139279" cy="27438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7" name="Rectangle 46"/>
          <p:cNvSpPr/>
          <p:nvPr/>
        </p:nvSpPr>
        <p:spPr>
          <a:xfrm>
            <a:off x="802525" y="1475179"/>
            <a:ext cx="1928826" cy="14287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>
              <a:buFont typeface="Arial" pitchFamily="34" charset="0"/>
              <a:buChar char="•"/>
            </a:pPr>
            <a:r>
              <a:rPr lang="fa-IR" dirty="0" smtClean="0">
                <a:solidFill>
                  <a:schemeClr val="tx1"/>
                </a:solidFill>
                <a:cs typeface="B Bardiya" pitchFamily="2" charset="-78"/>
              </a:rPr>
              <a:t>دارای خلل و فرج شبکه ای مرتبط به هم.</a:t>
            </a:r>
          </a:p>
          <a:p>
            <a:pPr algn="ctr" rtl="1">
              <a:buFont typeface="Arial" pitchFamily="34" charset="0"/>
              <a:buChar char="•"/>
            </a:pPr>
            <a:r>
              <a:rPr lang="fa-IR" dirty="0" smtClean="0">
                <a:solidFill>
                  <a:schemeClr val="tx1"/>
                </a:solidFill>
                <a:cs typeface="B Bardiya" pitchFamily="2" charset="-78"/>
              </a:rPr>
              <a:t>جرز مرکزی  همانند یک سوپاپ</a:t>
            </a:r>
            <a:endParaRPr lang="fa-IR" dirty="0">
              <a:solidFill>
                <a:schemeClr val="tx1"/>
              </a:solidFill>
              <a:cs typeface="B Bardiya" pitchFamily="2" charset="-78"/>
            </a:endParaRPr>
          </a:p>
        </p:txBody>
      </p:sp>
      <p:cxnSp>
        <p:nvCxnSpPr>
          <p:cNvPr id="48" name="Straight Arrow Connector 47"/>
          <p:cNvCxnSpPr>
            <a:stCxn id="47" idx="2"/>
            <a:endCxn id="45" idx="0"/>
          </p:cNvCxnSpPr>
          <p:nvPr/>
        </p:nvCxnSpPr>
        <p:spPr>
          <a:xfrm>
            <a:off x="1766938" y="2903939"/>
            <a:ext cx="130005" cy="50006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2" descr="D:\MEDIA\عباس اباد\اسکن\5.jpg"/>
          <p:cNvPicPr>
            <a:picLocks noChangeAspect="1" noChangeArrowheads="1"/>
          </p:cNvPicPr>
          <p:nvPr/>
        </p:nvPicPr>
        <p:blipFill>
          <a:blip r:embed="rId6" cstate="print">
            <a:lum bright="-10000" contrast="30000"/>
          </a:blip>
          <a:srcRect l="5621" t="14396" r="7245" b="4624"/>
          <a:stretch>
            <a:fillRect/>
          </a:stretch>
        </p:blipFill>
        <p:spPr bwMode="auto">
          <a:xfrm>
            <a:off x="3117501" y="2348878"/>
            <a:ext cx="2502200" cy="26636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0" name="Straight Arrow Connector 49"/>
          <p:cNvCxnSpPr>
            <a:stCxn id="47" idx="3"/>
          </p:cNvCxnSpPr>
          <p:nvPr/>
        </p:nvCxnSpPr>
        <p:spPr>
          <a:xfrm>
            <a:off x="2731351" y="2189559"/>
            <a:ext cx="1732637" cy="149113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299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40"/>
          <p:cNvSpPr/>
          <p:nvPr/>
        </p:nvSpPr>
        <p:spPr>
          <a:xfrm>
            <a:off x="1409179" y="1285860"/>
            <a:ext cx="6303329" cy="5155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2000" dirty="0" smtClean="0">
                <a:cs typeface="B Bardiya" pitchFamily="2" charset="-78"/>
              </a:rPr>
              <a:t>راه دسترسی به چهار طاقی از طریق پل چوبی که از منتها الیه باغ به بخش فوقانی</a:t>
            </a:r>
          </a:p>
        </p:txBody>
      </p:sp>
      <p:pic>
        <p:nvPicPr>
          <p:cNvPr id="42" name="Picture 2" descr="D:\MEDIA\عباس اباد\اسکن\6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143108" y="2357430"/>
            <a:ext cx="4857784" cy="33982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42299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723"/>
          <a:stretch/>
        </p:blipFill>
        <p:spPr bwMode="auto">
          <a:xfrm>
            <a:off x="1520857" y="1700808"/>
            <a:ext cx="5695488" cy="4239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3166349" y="832773"/>
            <a:ext cx="4729180" cy="6848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r" rtl="1">
              <a:lnSpc>
                <a:spcPct val="150000"/>
              </a:lnSpc>
            </a:pPr>
            <a:r>
              <a:rPr lang="en-US" sz="2800" b="1" dirty="0" smtClean="0">
                <a:solidFill>
                  <a:prstClr val="black"/>
                </a:solidFill>
                <a:cs typeface="B Bardiya" pitchFamily="2" charset="-78"/>
              </a:rPr>
              <a:t> </a:t>
            </a:r>
            <a:r>
              <a:rPr lang="fa-IR" sz="2800" b="1" dirty="0" smtClean="0">
                <a:solidFill>
                  <a:prstClr val="black"/>
                </a:solidFill>
                <a:cs typeface="B Bardiya" pitchFamily="2" charset="-78"/>
              </a:rPr>
              <a:t>برش طولی از باغ شاهزاده ماهان کرمان:</a:t>
            </a:r>
            <a:endParaRPr lang="fa-IR" sz="2800" b="1" dirty="0">
              <a:solidFill>
                <a:prstClr val="black"/>
              </a:solidFill>
              <a:cs typeface="B Bardiy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99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1801819" y="871867"/>
            <a:ext cx="5705408" cy="6848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Courier New"/>
              <a:buChar char="o"/>
            </a:pPr>
            <a:r>
              <a:rPr lang="fa-IR" sz="2800" b="1" dirty="0" smtClean="0">
                <a:solidFill>
                  <a:prstClr val="black"/>
                </a:solidFill>
                <a:cs typeface="B Bardiya" pitchFamily="2" charset="-78"/>
              </a:rPr>
              <a:t>هشت باغ دولت آباد یزد  </a:t>
            </a:r>
            <a:r>
              <a:rPr lang="fa-IR" sz="2800" dirty="0" smtClean="0">
                <a:solidFill>
                  <a:prstClr val="black"/>
                </a:solidFill>
                <a:cs typeface="B Bardiya" pitchFamily="2" charset="-78"/>
              </a:rPr>
              <a:t>(</a:t>
            </a:r>
            <a:r>
              <a:rPr lang="fa-IR" sz="2800" b="1" dirty="0" smtClean="0">
                <a:solidFill>
                  <a:prstClr val="black"/>
                </a:solidFill>
                <a:cs typeface="B Bardiya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cs typeface="B Bardiya" pitchFamily="2" charset="-78"/>
              </a:rPr>
              <a:t>مجمو عه ای از باغ ها)</a:t>
            </a:r>
            <a:r>
              <a:rPr lang="fa-IR" sz="2800" b="1" dirty="0" smtClean="0">
                <a:solidFill>
                  <a:prstClr val="black"/>
                </a:solidFill>
                <a:cs typeface="B Bardiya" pitchFamily="2" charset="-78"/>
              </a:rPr>
              <a:t>:</a:t>
            </a:r>
            <a:endParaRPr lang="fa-IR" sz="2800" b="1" dirty="0">
              <a:solidFill>
                <a:prstClr val="black"/>
              </a:solidFill>
              <a:cs typeface="B Bardiya" pitchFamily="2" charset="-78"/>
            </a:endParaRPr>
          </a:p>
        </p:txBody>
      </p:sp>
      <p:sp>
        <p:nvSpPr>
          <p:cNvPr id="4" name="AutoShape 2" descr="D:\Architect\%DA%A9%D8%A7%D8%B1%D8%B4%D9%86%D8%A7%D8%B3%DB%8C 92-93\%D9%85%D8%B9%D9%85%D8%A7%D8%B1%DB%8C %D8%A7%D8%B3%D9%84%D8%A7%D9%85.%D8%A7%D8%AD%D9%85%D8%AF %D9%86%DA%98%D8%A7%D8%AF\net\%D8%B4%D9%86%D8%A7%D8%AE%D8%AA %D8%A8%D8%A7%D8%BA %D8%AF%D9%88%D9%84%D8%AA %D8%A2%D8%A8%D8%A7%D8%AF %DB%8C%D8%B2%D8%AF %D9%88 %D8%A8%D8%B1%D8%B1%D8%B3%DB%8C %D9%87%D9%86%D8%AF%D8%B3%D9%87 %D8%A8%D8%A7%D8%BA %D8%A8%D8%A7 %D8%AA%D8%A7%DA%A9%DB%8C%D8%AF %D8%A8%D8%B1 %D8%A7%D8%B5%D9%84 %D8%AA%D9%82%D8%A7%D8%B1%D9%86_files\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9093" y="1749872"/>
            <a:ext cx="3810000" cy="4171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5184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AutoShape 2" descr="D:\Architect\%DA%A9%D8%A7%D8%B1%D8%B4%D9%86%D8%A7%D8%B3%DB%8C 92-93\%D9%85%D8%B9%D9%85%D8%A7%D8%B1%DB%8C %D8%A7%D8%B3%D9%84%D8%A7%D9%85.%D8%A7%D8%AD%D9%85%D8%AF %D9%86%DA%98%D8%A7%D8%AF\net\%D8%B4%D9%86%D8%A7%D8%AE%D8%AA %D8%A8%D8%A7%D8%BA %D8%AF%D9%88%D9%84%D8%AA %D8%A2%D8%A8%D8%A7%D8%AF %DB%8C%D8%B2%D8%AF %D9%88 %D8%A8%D8%B1%D8%B1%D8%B3%DB%8C %D9%87%D9%86%D8%AF%D8%B3%D9%87 %D8%A8%D8%A7%D8%BA %D8%A8%D8%A7 %D8%AA%D8%A7%DA%A9%DB%8C%D8%AF %D8%A8%D8%B1 %D8%A7%D8%B5%D9%84 %D8%AA%D9%82%D8%A7%D8%B1%D9%86_files\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283968" y="805648"/>
            <a:ext cx="377859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800" b="1" dirty="0">
                <a:cs typeface="B Bardiya" pitchFamily="2" charset="-78"/>
              </a:rPr>
              <a:t>باغ در زمان تاسیس</a:t>
            </a:r>
            <a:r>
              <a:rPr lang="fa-IR" sz="2800" b="1" dirty="0" smtClean="0">
                <a:cs typeface="B Bardiya" pitchFamily="2" charset="-78"/>
              </a:rPr>
              <a:t>:</a:t>
            </a:r>
          </a:p>
          <a:p>
            <a:pPr algn="ctr" rtl="1"/>
            <a:endParaRPr lang="fa-IR" sz="2800" b="1" dirty="0">
              <a:cs typeface="B Bardiya" pitchFamily="2" charset="-78"/>
            </a:endParaRPr>
          </a:p>
          <a:p>
            <a:pPr algn="ctr" rtl="1"/>
            <a:r>
              <a:rPr lang="fa-IR" sz="2800" dirty="0" smtClean="0">
                <a:cs typeface="B Bardiya" pitchFamily="2" charset="-78"/>
              </a:rPr>
              <a:t>1.باغ </a:t>
            </a:r>
            <a:r>
              <a:rPr lang="fa-IR" sz="2800" dirty="0">
                <a:cs typeface="B Bardiya" pitchFamily="2" charset="-78"/>
              </a:rPr>
              <a:t>دولت آباد</a:t>
            </a:r>
          </a:p>
          <a:p>
            <a:pPr algn="ctr" rtl="1"/>
            <a:r>
              <a:rPr lang="fa-IR" sz="2800" dirty="0" smtClean="0">
                <a:cs typeface="B Bardiya" pitchFamily="2" charset="-78"/>
              </a:rPr>
              <a:t>2.شهر </a:t>
            </a:r>
            <a:r>
              <a:rPr lang="fa-IR" sz="2800" dirty="0">
                <a:cs typeface="B Bardiya" pitchFamily="2" charset="-78"/>
              </a:rPr>
              <a:t>قدیم</a:t>
            </a:r>
          </a:p>
          <a:p>
            <a:pPr algn="ctr" rtl="1"/>
            <a:r>
              <a:rPr lang="fa-IR" sz="2800" dirty="0" smtClean="0">
                <a:cs typeface="B Bardiya" pitchFamily="2" charset="-78"/>
              </a:rPr>
              <a:t>3.شهر </a:t>
            </a:r>
            <a:r>
              <a:rPr lang="fa-IR" sz="2800" dirty="0">
                <a:cs typeface="B Bardiya" pitchFamily="2" charset="-78"/>
              </a:rPr>
              <a:t>قلعه ای </a:t>
            </a:r>
          </a:p>
          <a:p>
            <a:pPr algn="ctr" rtl="1"/>
            <a:r>
              <a:rPr lang="fa-IR" sz="2800" dirty="0" smtClean="0">
                <a:cs typeface="B Bardiya" pitchFamily="2" charset="-78"/>
              </a:rPr>
              <a:t>4.مزارع </a:t>
            </a:r>
            <a:r>
              <a:rPr lang="fa-IR" sz="2800" dirty="0">
                <a:cs typeface="B Bardiya" pitchFamily="2" charset="-78"/>
              </a:rPr>
              <a:t>و باغات</a:t>
            </a:r>
            <a:endParaRPr lang="en-US" sz="2800" dirty="0">
              <a:cs typeface="B Bardiya" pitchFamily="2" charset="-78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41662" y="805648"/>
            <a:ext cx="342693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800" b="1" dirty="0">
                <a:cs typeface="B Bardiya" pitchFamily="2" charset="-78"/>
              </a:rPr>
              <a:t>باغ در زمان </a:t>
            </a:r>
            <a:r>
              <a:rPr lang="fa-IR" sz="2800" b="1" dirty="0" smtClean="0">
                <a:cs typeface="B Bardiya" pitchFamily="2" charset="-78"/>
              </a:rPr>
              <a:t>حال: </a:t>
            </a:r>
          </a:p>
          <a:p>
            <a:pPr algn="ctr" rtl="1"/>
            <a:endParaRPr lang="fa-IR" sz="2800" b="1" dirty="0">
              <a:cs typeface="B Bardiya" pitchFamily="2" charset="-78"/>
            </a:endParaRPr>
          </a:p>
          <a:p>
            <a:pPr algn="ctr" rtl="1"/>
            <a:r>
              <a:rPr lang="fa-IR" sz="2800" dirty="0" smtClean="0">
                <a:cs typeface="B Bardiya" pitchFamily="2" charset="-78"/>
              </a:rPr>
              <a:t>1.باغ </a:t>
            </a:r>
            <a:r>
              <a:rPr lang="fa-IR" sz="2800" dirty="0">
                <a:cs typeface="B Bardiya" pitchFamily="2" charset="-78"/>
              </a:rPr>
              <a:t>دولت </a:t>
            </a:r>
            <a:r>
              <a:rPr lang="fa-IR" sz="2800" dirty="0" smtClean="0">
                <a:cs typeface="B Bardiya" pitchFamily="2" charset="-78"/>
              </a:rPr>
              <a:t>آباد</a:t>
            </a:r>
          </a:p>
          <a:p>
            <a:pPr algn="ctr" rtl="1"/>
            <a:r>
              <a:rPr lang="fa-IR" sz="2800" dirty="0" smtClean="0">
                <a:cs typeface="B Bardiya" pitchFamily="2" charset="-78"/>
              </a:rPr>
              <a:t>2.  بافت </a:t>
            </a:r>
            <a:r>
              <a:rPr lang="fa-IR" sz="2800" dirty="0">
                <a:cs typeface="B Bardiya" pitchFamily="2" charset="-78"/>
              </a:rPr>
              <a:t>جدید</a:t>
            </a:r>
          </a:p>
          <a:p>
            <a:pPr algn="ctr" rtl="1"/>
            <a:r>
              <a:rPr lang="fa-IR" sz="2800" dirty="0" smtClean="0">
                <a:cs typeface="B Bardiya" pitchFamily="2" charset="-78"/>
              </a:rPr>
              <a:t>3.بافت </a:t>
            </a:r>
            <a:r>
              <a:rPr lang="fa-IR" sz="2800" dirty="0">
                <a:cs typeface="B Bardiya" pitchFamily="2" charset="-78"/>
              </a:rPr>
              <a:t>قدیم </a:t>
            </a:r>
          </a:p>
          <a:p>
            <a:pPr algn="ctr" rtl="1"/>
            <a:r>
              <a:rPr lang="fa-IR" sz="2800" dirty="0" smtClean="0">
                <a:cs typeface="B Bardiya" pitchFamily="2" charset="-78"/>
              </a:rPr>
              <a:t>4.شهر </a:t>
            </a:r>
            <a:r>
              <a:rPr lang="fa-IR" sz="2800" dirty="0">
                <a:cs typeface="B Bardiya" pitchFamily="2" charset="-78"/>
              </a:rPr>
              <a:t>قلعه ای</a:t>
            </a:r>
            <a:endParaRPr lang="en-US" sz="2800" dirty="0">
              <a:cs typeface="B Bardiya" pitchFamily="2" charset="-78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625548"/>
            <a:ext cx="2388507" cy="2490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3885" y="3675285"/>
            <a:ext cx="2642492" cy="245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0610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5400141" y="1138533"/>
            <a:ext cx="2590774" cy="6848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457200" lvl="0" indent="-457200" algn="r" rtl="1">
              <a:lnSpc>
                <a:spcPct val="150000"/>
              </a:lnSpc>
              <a:buFont typeface="Courier New"/>
              <a:buChar char="o"/>
            </a:pPr>
            <a:r>
              <a:rPr lang="fa-IR" sz="2800" b="1" dirty="0">
                <a:solidFill>
                  <a:prstClr val="black"/>
                </a:solidFill>
                <a:cs typeface="B Bardiya" pitchFamily="2" charset="-78"/>
              </a:rPr>
              <a:t>باغ </a:t>
            </a:r>
            <a:r>
              <a:rPr lang="fa-IR" sz="2800" b="1" dirty="0" smtClean="0">
                <a:solidFill>
                  <a:prstClr val="black"/>
                </a:solidFill>
                <a:cs typeface="B Bardiya" pitchFamily="2" charset="-78"/>
              </a:rPr>
              <a:t>دولت آباد یزد:</a:t>
            </a:r>
            <a:endParaRPr lang="fa-IR" sz="2800" b="1" dirty="0">
              <a:solidFill>
                <a:prstClr val="black"/>
              </a:solidFill>
              <a:cs typeface="B Bardiya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01968" y="2600129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fa-IR" sz="2800" dirty="0" smtClean="0">
                <a:cs typeface="B Bardiya" pitchFamily="2" charset="-78"/>
              </a:rPr>
              <a:t>1</a:t>
            </a:r>
            <a:r>
              <a:rPr lang="fa-IR" sz="2800" dirty="0">
                <a:cs typeface="B Bardiya" pitchFamily="2" charset="-78"/>
              </a:rPr>
              <a:t>.	باغ اندرونی </a:t>
            </a:r>
          </a:p>
          <a:p>
            <a:pPr algn="r" rtl="1"/>
            <a:r>
              <a:rPr lang="fa-IR" sz="2800" dirty="0">
                <a:cs typeface="B Bardiya" pitchFamily="2" charset="-78"/>
              </a:rPr>
              <a:t>2.	باغ بیرونی ( باغ بهشت آیین)</a:t>
            </a:r>
            <a:endParaRPr lang="en-US" sz="2800" dirty="0">
              <a:cs typeface="B Bardiya" pitchFamily="2" charset="-78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2807058" cy="499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0386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5889287" y="1052736"/>
            <a:ext cx="21531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algn="r" rtl="1">
              <a:buFont typeface="Arial" pitchFamily="34" charset="0"/>
              <a:buChar char="•"/>
            </a:pPr>
            <a:r>
              <a:rPr lang="fa-IR" sz="3200" b="1" dirty="0" smtClean="0">
                <a:solidFill>
                  <a:prstClr val="black"/>
                </a:solidFill>
                <a:latin typeface="Tahoma"/>
                <a:cs typeface="B Bardiya" pitchFamily="2" charset="-78"/>
              </a:rPr>
              <a:t>هندسه باغ</a:t>
            </a:r>
            <a:r>
              <a:rPr lang="fa-IR" b="1" dirty="0" smtClean="0">
                <a:solidFill>
                  <a:srgbClr val="008000"/>
                </a:solidFill>
                <a:latin typeface="Tahoma"/>
              </a:rPr>
              <a:t>: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03818"/>
            <a:ext cx="3505178" cy="5205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1025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4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1115616" y="1064691"/>
            <a:ext cx="657512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r" rtl="1">
              <a:buFont typeface="+mj-lt"/>
              <a:buAutoNum type="arabicPeriod" startAt="2"/>
            </a:pPr>
            <a:r>
              <a:rPr lang="fa-IR" sz="3200" b="1" dirty="0" smtClean="0">
                <a:cs typeface="B Bardiya" pitchFamily="2" charset="-78"/>
              </a:rPr>
              <a:t>هخامنشیان</a:t>
            </a:r>
            <a:r>
              <a:rPr lang="en-US" sz="3200" b="1" dirty="0" smtClean="0">
                <a:cs typeface="B Bardiya" pitchFamily="2" charset="-78"/>
              </a:rPr>
              <a:t>:</a:t>
            </a:r>
            <a:endParaRPr lang="fa-IR" sz="3200" b="1" dirty="0" smtClean="0">
              <a:cs typeface="B Bardiya" pitchFamily="2" charset="-78"/>
            </a:endParaRPr>
          </a:p>
          <a:p>
            <a:pPr algn="r" rtl="1"/>
            <a:endParaRPr lang="fa-IR" sz="3200" b="1" dirty="0">
              <a:cs typeface="B Bardiya" pitchFamily="2" charset="-78"/>
            </a:endParaRPr>
          </a:p>
          <a:p>
            <a:pPr algn="r" rtl="1"/>
            <a:r>
              <a:rPr lang="fa-IR" sz="2800" dirty="0" smtClean="0">
                <a:cs typeface="B Bardiya" pitchFamily="2" charset="-78"/>
              </a:rPr>
              <a:t>     باغ </a:t>
            </a:r>
            <a:r>
              <a:rPr lang="fa-IR" sz="2800" dirty="0">
                <a:cs typeface="B Bardiya" pitchFamily="2" charset="-78"/>
              </a:rPr>
              <a:t>وکاخ پاسارگاد</a:t>
            </a:r>
          </a:p>
        </p:txBody>
      </p:sp>
      <p:pic>
        <p:nvPicPr>
          <p:cNvPr id="7171" name="Picture 3" descr="D:\Architect\کارشناسی 92-93\معماری اسلام.احمد نژاد\pic\New folder\CYMERA_20140427_1424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67" t="9683" r="6733" b="15240"/>
          <a:stretch/>
        </p:blipFill>
        <p:spPr bwMode="auto">
          <a:xfrm>
            <a:off x="3534785" y="3125337"/>
            <a:ext cx="4493307" cy="280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3408865" cy="3880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5734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3505150" y="836712"/>
            <a:ext cx="4572000" cy="4278094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r" rtl="1">
              <a:buFont typeface="Arial" pitchFamily="34" charset="0"/>
              <a:buChar char="•"/>
            </a:pPr>
            <a:r>
              <a:rPr lang="fa-IR" sz="2800" b="1" dirty="0">
                <a:cs typeface="B Bardiya" pitchFamily="2" charset="-78"/>
              </a:rPr>
              <a:t>عناصر و اجزای باغ </a:t>
            </a:r>
            <a:r>
              <a:rPr lang="fa-IR" sz="2800" b="1" dirty="0" smtClean="0">
                <a:cs typeface="B Bardiya" pitchFamily="2" charset="-78"/>
              </a:rPr>
              <a:t>:</a:t>
            </a:r>
          </a:p>
          <a:p>
            <a:pPr algn="r" rtl="1"/>
            <a:endParaRPr lang="fa-IR" sz="2800" b="1" dirty="0">
              <a:cs typeface="B Bardiya" pitchFamily="2" charset="-78"/>
            </a:endParaRPr>
          </a:p>
          <a:p>
            <a:pPr algn="r" rtl="1"/>
            <a:r>
              <a:rPr lang="fa-IR" sz="2400" dirty="0" smtClean="0">
                <a:cs typeface="B Bardiya" pitchFamily="2" charset="-78"/>
              </a:rPr>
              <a:t>1.عمارت </a:t>
            </a:r>
            <a:r>
              <a:rPr lang="fa-IR" sz="2400" dirty="0">
                <a:cs typeface="B Bardiya" pitchFamily="2" charset="-78"/>
              </a:rPr>
              <a:t>سردر (بهشت آیین)</a:t>
            </a:r>
          </a:p>
          <a:p>
            <a:pPr algn="r" rtl="1"/>
            <a:r>
              <a:rPr lang="fa-IR" sz="2400" dirty="0" smtClean="0">
                <a:cs typeface="B Bardiya" pitchFamily="2" charset="-78"/>
              </a:rPr>
              <a:t>2.عمارت </a:t>
            </a:r>
            <a:r>
              <a:rPr lang="fa-IR" sz="2400" dirty="0">
                <a:cs typeface="B Bardiya" pitchFamily="2" charset="-78"/>
              </a:rPr>
              <a:t>هشتی (عمارت بادگیر)</a:t>
            </a:r>
          </a:p>
          <a:p>
            <a:pPr algn="r" rtl="1"/>
            <a:r>
              <a:rPr lang="fa-IR" sz="2400" dirty="0" smtClean="0">
                <a:cs typeface="B Bardiya" pitchFamily="2" charset="-78"/>
              </a:rPr>
              <a:t>3.تالار </a:t>
            </a:r>
            <a:r>
              <a:rPr lang="fa-IR" sz="2400" dirty="0">
                <a:cs typeface="B Bardiya" pitchFamily="2" charset="-78"/>
              </a:rPr>
              <a:t>طنبی</a:t>
            </a:r>
          </a:p>
          <a:p>
            <a:pPr algn="r" rtl="1"/>
            <a:r>
              <a:rPr lang="fa-IR" sz="2400" dirty="0" smtClean="0">
                <a:cs typeface="B Bardiya" pitchFamily="2" charset="-78"/>
              </a:rPr>
              <a:t>4.عمارت </a:t>
            </a:r>
            <a:r>
              <a:rPr lang="fa-IR" sz="2400" dirty="0">
                <a:cs typeface="B Bardiya" pitchFamily="2" charset="-78"/>
              </a:rPr>
              <a:t>طهرانی</a:t>
            </a:r>
          </a:p>
          <a:p>
            <a:pPr algn="r" rtl="1"/>
            <a:r>
              <a:rPr lang="fa-IR" sz="2400" dirty="0" smtClean="0">
                <a:cs typeface="B Bardiya" pitchFamily="2" charset="-78"/>
              </a:rPr>
              <a:t>5.تالار </a:t>
            </a:r>
            <a:r>
              <a:rPr lang="fa-IR" sz="2400" dirty="0">
                <a:cs typeface="B Bardiya" pitchFamily="2" charset="-78"/>
              </a:rPr>
              <a:t>آیینه</a:t>
            </a:r>
          </a:p>
          <a:p>
            <a:pPr algn="r" rtl="1"/>
            <a:r>
              <a:rPr lang="fa-IR" sz="2400" dirty="0" smtClean="0">
                <a:cs typeface="B Bardiya" pitchFamily="2" charset="-78"/>
              </a:rPr>
              <a:t>6.عمارت </a:t>
            </a:r>
            <a:r>
              <a:rPr lang="fa-IR" sz="2400" dirty="0">
                <a:cs typeface="B Bardiya" pitchFamily="2" charset="-78"/>
              </a:rPr>
              <a:t>سر در شمالی </a:t>
            </a:r>
          </a:p>
          <a:p>
            <a:pPr algn="r" rtl="1"/>
            <a:r>
              <a:rPr lang="fa-IR" sz="2400" dirty="0" smtClean="0">
                <a:cs typeface="B Bardiya" pitchFamily="2" charset="-78"/>
              </a:rPr>
              <a:t>7.اصطبل </a:t>
            </a:r>
            <a:r>
              <a:rPr lang="fa-IR" sz="2400" dirty="0">
                <a:cs typeface="B Bardiya" pitchFamily="2" charset="-78"/>
              </a:rPr>
              <a:t>بزرگ</a:t>
            </a:r>
          </a:p>
          <a:p>
            <a:pPr algn="r" rtl="1"/>
            <a:r>
              <a:rPr lang="fa-IR" sz="2400" dirty="0" smtClean="0">
                <a:cs typeface="B Bardiya" pitchFamily="2" charset="-78"/>
              </a:rPr>
              <a:t>8.ابنیه </a:t>
            </a:r>
            <a:r>
              <a:rPr lang="fa-IR" sz="2400" dirty="0">
                <a:cs typeface="B Bardiya" pitchFamily="2" charset="-78"/>
              </a:rPr>
              <a:t>فرعی و خدماتی</a:t>
            </a:r>
          </a:p>
          <a:p>
            <a:pPr algn="r" rtl="1"/>
            <a:r>
              <a:rPr lang="fa-IR" sz="2400" dirty="0" smtClean="0">
                <a:cs typeface="B Bardiya" pitchFamily="2" charset="-78"/>
              </a:rPr>
              <a:t>9.آب </a:t>
            </a:r>
            <a:r>
              <a:rPr lang="fa-IR" sz="2400" dirty="0">
                <a:cs typeface="B Bardiya" pitchFamily="2" charset="-78"/>
              </a:rPr>
              <a:t>انبار </a:t>
            </a:r>
            <a:endParaRPr lang="en-US" sz="2400" dirty="0">
              <a:cs typeface="B Bardiya" pitchFamily="2" charset="-78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54404"/>
            <a:ext cx="3024336" cy="511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0386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4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3416527" y="1124744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r" rtl="1">
              <a:buFont typeface="Arial" pitchFamily="34" charset="0"/>
              <a:buChar char="•"/>
            </a:pPr>
            <a:r>
              <a:rPr lang="fa-IR" sz="2800" b="1" dirty="0">
                <a:cs typeface="B Bardiya" pitchFamily="2" charset="-78"/>
              </a:rPr>
              <a:t>نظام آبیاری باغ: </a:t>
            </a:r>
            <a:endParaRPr lang="fa-IR" sz="2800" b="1" dirty="0" smtClean="0">
              <a:cs typeface="B Bardiya" pitchFamily="2" charset="-78"/>
            </a:endParaRPr>
          </a:p>
          <a:p>
            <a:pPr algn="r" rtl="1"/>
            <a:endParaRPr lang="fa-IR" sz="2800" b="1" dirty="0">
              <a:cs typeface="B Bardiya" pitchFamily="2" charset="-78"/>
            </a:endParaRPr>
          </a:p>
          <a:p>
            <a:pPr algn="r" rtl="1"/>
            <a:r>
              <a:rPr lang="fa-IR" sz="2800" dirty="0" smtClean="0">
                <a:cs typeface="B Bardiya" pitchFamily="2" charset="-78"/>
              </a:rPr>
              <a:t>1.مسیر </a:t>
            </a:r>
            <a:r>
              <a:rPr lang="fa-IR" sz="2800" dirty="0">
                <a:cs typeface="B Bardiya" pitchFamily="2" charset="-78"/>
              </a:rPr>
              <a:t>نمایان حرکت آب</a:t>
            </a:r>
          </a:p>
          <a:p>
            <a:pPr algn="r" rtl="1"/>
            <a:r>
              <a:rPr lang="fa-IR" sz="2800" dirty="0" smtClean="0">
                <a:cs typeface="B Bardiya" pitchFamily="2" charset="-78"/>
              </a:rPr>
              <a:t>2.مسیر </a:t>
            </a:r>
            <a:r>
              <a:rPr lang="fa-IR" sz="2800" dirty="0">
                <a:cs typeface="B Bardiya" pitchFamily="2" charset="-78"/>
              </a:rPr>
              <a:t>پنهان حرکت آب</a:t>
            </a:r>
          </a:p>
          <a:p>
            <a:pPr algn="r" rtl="1"/>
            <a:r>
              <a:rPr lang="fa-IR" sz="2800" dirty="0" smtClean="0">
                <a:cs typeface="B Bardiya" pitchFamily="2" charset="-78"/>
              </a:rPr>
              <a:t>3.حوض </a:t>
            </a:r>
            <a:r>
              <a:rPr lang="fa-IR" sz="2800" dirty="0">
                <a:cs typeface="B Bardiya" pitchFamily="2" charset="-78"/>
              </a:rPr>
              <a:t>و آبنما</a:t>
            </a:r>
            <a:endParaRPr lang="en-US" sz="2800" dirty="0">
              <a:cs typeface="B Bardiya" pitchFamily="2" charset="-7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043745" y="1027108"/>
            <a:ext cx="3420243" cy="4814450"/>
            <a:chOff x="1043608" y="1092165"/>
            <a:chExt cx="3140208" cy="4631005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1092165"/>
              <a:ext cx="2992572" cy="46310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3874116" y="4140348"/>
              <a:ext cx="3097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a-IR" dirty="0" smtClean="0">
                  <a:solidFill>
                    <a:prstClr val="black"/>
                  </a:solidFill>
                  <a:cs typeface="B Bardiya" pitchFamily="2" charset="-78"/>
                </a:rPr>
                <a:t>3</a:t>
              </a:r>
              <a:endParaRPr lang="en-US" sz="1200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892915" y="3645024"/>
              <a:ext cx="2632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a-IR" dirty="0" smtClean="0">
                  <a:solidFill>
                    <a:prstClr val="black"/>
                  </a:solidFill>
                  <a:cs typeface="B Bardiya" pitchFamily="2" charset="-78"/>
                </a:rPr>
                <a:t>2</a:t>
              </a:r>
              <a:endParaRPr lang="en-US" sz="1200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946224" y="3072352"/>
              <a:ext cx="2311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a-IR" dirty="0">
                  <a:solidFill>
                    <a:prstClr val="black"/>
                  </a:solidFill>
                  <a:cs typeface="B Bardiya" pitchFamily="2" charset="-78"/>
                </a:rPr>
                <a:t>1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420386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4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986" y="1062257"/>
            <a:ext cx="5580873" cy="496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4788024" y="1052736"/>
            <a:ext cx="32544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algn="r" rtl="1">
              <a:buFont typeface="Arial" pitchFamily="34" charset="0"/>
              <a:buChar char="•"/>
            </a:pPr>
            <a:r>
              <a:rPr lang="fa-IR" sz="3200" b="1" dirty="0">
                <a:latin typeface="Tahoma"/>
                <a:cs typeface="B Bardiya" pitchFamily="2" charset="-78"/>
              </a:rPr>
              <a:t>نحوه کاشت درختان</a:t>
            </a:r>
            <a:r>
              <a:rPr lang="fa-IR" b="1" dirty="0">
                <a:solidFill>
                  <a:srgbClr val="008000"/>
                </a:solidFill>
                <a:latin typeface="Tahoma"/>
              </a:rPr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0386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4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4368602" y="1052736"/>
            <a:ext cx="3673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r" rtl="1">
              <a:buFont typeface="Arial" pitchFamily="34" charset="0"/>
              <a:buChar char="•"/>
            </a:pPr>
            <a:r>
              <a:rPr lang="fa-IR" sz="3200" b="1" dirty="0">
                <a:solidFill>
                  <a:prstClr val="black"/>
                </a:solidFill>
                <a:latin typeface="Tahoma"/>
                <a:cs typeface="B Bardiya" pitchFamily="2" charset="-78"/>
              </a:rPr>
              <a:t>نظام کاشت </a:t>
            </a:r>
            <a:r>
              <a:rPr lang="fa-IR" sz="3200" b="1" dirty="0" smtClean="0">
                <a:solidFill>
                  <a:prstClr val="black"/>
                </a:solidFill>
                <a:latin typeface="Tahoma"/>
                <a:cs typeface="B Bardiya" pitchFamily="2" charset="-78"/>
              </a:rPr>
              <a:t>باغ:</a:t>
            </a:r>
            <a:endParaRPr lang="fa-IR" sz="3200" b="1" dirty="0">
              <a:solidFill>
                <a:prstClr val="black"/>
              </a:solidFill>
              <a:latin typeface="Tahoma"/>
              <a:cs typeface="B Bardiya" pitchFamily="2" charset="-78"/>
            </a:endParaRPr>
          </a:p>
        </p:txBody>
      </p:sp>
      <p:sp>
        <p:nvSpPr>
          <p:cNvPr id="4" name="AutoShape 2" descr="D:\Architect\%DA%A9%D8%A7%D8%B1%D8%B4%D9%86%D8%A7%D8%B3%DB%8C 92-93\%D9%85%D8%B9%D9%85%D8%A7%D8%B1%DB%8C %D8%A7%D8%B3%D9%84%D8%A7%D9%85.%D8%A7%D8%AD%D9%85%D8%AF %D9%86%DA%98%D8%A7%D8%AF\net\%D8%B4%D9%86%D8%A7%D8%AE%D8%AA %D8%A8%D8%A7%D8%BA %D8%AF%D9%88%D9%84%D8%AA %D8%A2%D8%A8%D8%A7%D8%AF %DB%8C%D8%B2%D8%AF %D9%88 %D8%A8%D8%B1%D8%B1%D8%B3%DB%8C %D9%87%D9%86%D8%AF%D8%B3%D9%87 %D8%A8%D8%A7%D8%BA %D8%A8%D8%A7 %D8%AA%D8%A7%DA%A9%DB%8C%D8%AF %D8%A8%D8%B1 %D8%A7%D8%B5%D9%84 %D8%AA%D9%82%D8%A7%D8%B1%D9%86_files\1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4500980" cy="40508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1306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4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4129379" y="871867"/>
            <a:ext cx="3377848" cy="6848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800" b="1" dirty="0" smtClean="0">
                <a:solidFill>
                  <a:prstClr val="black"/>
                </a:solidFill>
                <a:cs typeface="B Bardiya" pitchFamily="2" charset="-78"/>
              </a:rPr>
              <a:t>باد گیر باغ و حوض زیر بادگیر</a:t>
            </a:r>
            <a:endParaRPr lang="fa-IR" sz="2800" b="1" dirty="0">
              <a:solidFill>
                <a:prstClr val="black"/>
              </a:solidFill>
              <a:cs typeface="B Bardiya" pitchFamily="2" charset="-78"/>
            </a:endParaRPr>
          </a:p>
        </p:txBody>
      </p:sp>
      <p:sp>
        <p:nvSpPr>
          <p:cNvPr id="4" name="AutoShape 2" descr="D:\Architect\%DA%A9%D8%A7%D8%B1%D8%B4%D9%86%D8%A7%D8%B3%DB%8C 92-93\%D9%85%D8%B9%D9%85%D8%A7%D8%B1%DB%8C %D8%A7%D8%B3%D9%84%D8%A7%D9%85.%D8%A7%D8%AD%D9%85%D8%AF %D9%86%DA%98%D8%A7%D8%AF\net\%D8%B4%D9%86%D8%A7%D8%AE%D8%AA %D8%A8%D8%A7%D8%BA %D8%AF%D9%88%D9%84%D8%AA %D8%A2%D8%A8%D8%A7%D8%AF %DB%8C%D8%B2%D8%AF %D9%88 %D8%A8%D8%B1%D8%B1%D8%B3%DB%8C %D9%87%D9%86%D8%AF%D8%B3%D9%87 %D8%A8%D8%A7%D8%BA %D8%A8%D8%A7 %D8%AA%D8%A7%DA%A9%DB%8C%D8%AF %D8%A8%D8%B1 %D8%A7%D8%B5%D9%84 %D8%AA%D9%82%D8%A7%D8%B1%D9%86_files\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90" t="4139" r="4866"/>
          <a:stretch/>
        </p:blipFill>
        <p:spPr bwMode="auto">
          <a:xfrm>
            <a:off x="5076056" y="2166379"/>
            <a:ext cx="2647195" cy="36951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 descr="D:\Architect\کارشناسی 92-93\معماری اسلام.احمد نژاد\pic\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29" t="2267" r="-1089" b="1663"/>
          <a:stretch/>
        </p:blipFill>
        <p:spPr bwMode="auto">
          <a:xfrm>
            <a:off x="835621" y="891785"/>
            <a:ext cx="2340997" cy="401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D:\Architect\کارشناسی 92-93\معماری اسلام.احمد نژاد\pic\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-1" r="61691" b="53835"/>
          <a:stretch/>
        </p:blipFill>
        <p:spPr bwMode="auto">
          <a:xfrm>
            <a:off x="3347864" y="3896259"/>
            <a:ext cx="1611406" cy="202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5863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3730" y="1253108"/>
            <a:ext cx="381000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71157" y="1246255"/>
            <a:ext cx="2028119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/>
            <a:r>
              <a:rPr lang="fa-IR" sz="2800" dirty="0">
                <a:cs typeface="B Bardiya" pitchFamily="2" charset="-78"/>
              </a:rPr>
              <a:t> پلان اولیه باغ ارم</a:t>
            </a:r>
            <a:endParaRPr lang="en-US" sz="2800" dirty="0">
              <a:cs typeface="B Bardiy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386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3336145" y="961658"/>
            <a:ext cx="485421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457200" indent="-457200" algn="r" rtl="1">
              <a:buFont typeface="Arial" pitchFamily="34" charset="0"/>
              <a:buChar char="•"/>
            </a:pPr>
            <a:r>
              <a:rPr lang="fa-IR" sz="2800" dirty="0">
                <a:cs typeface="B Bardiya" pitchFamily="2" charset="-78"/>
              </a:rPr>
              <a:t>پلان برداشت شده از باغ در سال های اخیر</a:t>
            </a:r>
            <a:endParaRPr lang="en-US" sz="2800" dirty="0">
              <a:cs typeface="B Bardiya" pitchFamily="2" charset="-78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752736"/>
            <a:ext cx="2691875" cy="436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3299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0624" y="2060848"/>
            <a:ext cx="5148236" cy="375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1573479" y="961658"/>
            <a:ext cx="3741729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/>
            <a:r>
              <a:rPr lang="fa-IR" sz="2800" dirty="0">
                <a:cs typeface="B Bardiya" pitchFamily="2" charset="-78"/>
              </a:rPr>
              <a:t> پلان تغییر یافته باغ در طول زمان</a:t>
            </a:r>
            <a:endParaRPr lang="en-US" sz="2800" dirty="0">
              <a:cs typeface="B Bardiy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782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158" y="1844824"/>
            <a:ext cx="4723103" cy="4215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474502" y="961658"/>
            <a:ext cx="561403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/>
            <a:r>
              <a:rPr lang="fa-IR" sz="2800" dirty="0">
                <a:cs typeface="B Bardiya" pitchFamily="2" charset="-78"/>
              </a:rPr>
              <a:t> طراحی پلان اولیه باغ به صورت شبکه های شطرنجی</a:t>
            </a:r>
          </a:p>
        </p:txBody>
      </p:sp>
    </p:spTree>
    <p:extLst>
      <p:ext uri="{BB962C8B-B14F-4D97-AF65-F5344CB8AC3E}">
        <p14:creationId xmlns:p14="http://schemas.microsoft.com/office/powerpoint/2010/main" xmlns="" val="180782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6112" y="2060848"/>
            <a:ext cx="4944716" cy="3708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427203" y="1014318"/>
            <a:ext cx="381226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/>
            <a:r>
              <a:rPr lang="fa-IR" sz="2800" dirty="0">
                <a:cs typeface="B Bardiya" pitchFamily="2" charset="-78"/>
              </a:rPr>
              <a:t>عمارت پائینی باغ ارم در زمان قاجار</a:t>
            </a:r>
            <a:endParaRPr lang="en-US" sz="2800" dirty="0">
              <a:cs typeface="B Bardiy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782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5731884" y="1403008"/>
            <a:ext cx="21826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r" rtl="1">
              <a:lnSpc>
                <a:spcPct val="150000"/>
              </a:lnSpc>
              <a:buFont typeface="+mj-lt"/>
              <a:buAutoNum type="arabicPeriod" startAt="3"/>
            </a:pPr>
            <a:r>
              <a:rPr lang="fa-IR" sz="2800" b="1" dirty="0" smtClean="0">
                <a:cs typeface="B Bardiya" pitchFamily="2" charset="-78"/>
              </a:rPr>
              <a:t>ساسانیان</a:t>
            </a:r>
            <a:r>
              <a:rPr lang="en-US" sz="2800" b="1" dirty="0" smtClean="0">
                <a:cs typeface="B Bardiya" pitchFamily="2" charset="-78"/>
              </a:rPr>
              <a:t>:</a:t>
            </a:r>
          </a:p>
          <a:p>
            <a:pPr algn="r" rtl="1">
              <a:lnSpc>
                <a:spcPct val="150000"/>
              </a:lnSpc>
            </a:pPr>
            <a:endParaRPr lang="fa-IR" sz="2800" b="1" dirty="0">
              <a:cs typeface="B Bardiya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Bardiya" pitchFamily="2" charset="-78"/>
              </a:rPr>
              <a:t>   کاخ </a:t>
            </a:r>
            <a:r>
              <a:rPr lang="fa-IR" sz="2800" dirty="0">
                <a:cs typeface="B Bardiya" pitchFamily="2" charset="-78"/>
              </a:rPr>
              <a:t>قصر شیرین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2254" y="1064691"/>
            <a:ext cx="4392488" cy="437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5734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12115"/>
            <a:ext cx="3276581" cy="498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4860032" y="1014318"/>
            <a:ext cx="323037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sz="2800" dirty="0">
                <a:cs typeface="B Bardiya" pitchFamily="2" charset="-78"/>
              </a:rPr>
              <a:t> خیابان رسمی بین دو کوشک</a:t>
            </a:r>
          </a:p>
        </p:txBody>
      </p:sp>
    </p:spTree>
    <p:extLst>
      <p:ext uri="{BB962C8B-B14F-4D97-AF65-F5344CB8AC3E}">
        <p14:creationId xmlns:p14="http://schemas.microsoft.com/office/powerpoint/2010/main" xmlns="" val="180782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4860032" y="1014318"/>
            <a:ext cx="266290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sz="2800" dirty="0">
                <a:cs typeface="B Bardiya" pitchFamily="2" charset="-78"/>
              </a:rPr>
              <a:t>مسیر آب در محور اصلی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3035611" cy="39994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3175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5508104" y="1014318"/>
            <a:ext cx="1874231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sz="2800" dirty="0">
                <a:cs typeface="B Bardiya" pitchFamily="2" charset="-78"/>
              </a:rPr>
              <a:t> نظام آبیاری باغ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45"/>
          <a:stretch/>
        </p:blipFill>
        <p:spPr bwMode="auto">
          <a:xfrm>
            <a:off x="1089402" y="1014318"/>
            <a:ext cx="3267389" cy="512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0447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971600" y="908720"/>
            <a:ext cx="68225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r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800" b="1" dirty="0" smtClean="0">
                <a:solidFill>
                  <a:prstClr val="black"/>
                </a:solidFill>
                <a:cs typeface="B Bardiya" pitchFamily="2" charset="-78"/>
              </a:rPr>
              <a:t>فهرست منابع:</a:t>
            </a:r>
          </a:p>
          <a:p>
            <a:pPr lvl="0" algn="r" rtl="1">
              <a:lnSpc>
                <a:spcPct val="150000"/>
              </a:lnSpc>
            </a:pPr>
            <a:endParaRPr lang="fa-IR" sz="2800" b="1" dirty="0" smtClean="0">
              <a:solidFill>
                <a:prstClr val="black"/>
              </a:solidFill>
              <a:cs typeface="B Bardiya" pitchFamily="2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fa-IR" sz="2800" dirty="0" smtClean="0">
                <a:solidFill>
                  <a:prstClr val="black"/>
                </a:solidFill>
                <a:cs typeface="B Bardiya" pitchFamily="2" charset="-78"/>
              </a:rPr>
              <a:t>باغهای ایران وکوشک های آن...........      دونالد ویلبر</a:t>
            </a:r>
          </a:p>
          <a:p>
            <a:pPr lvl="0" algn="r" rtl="1">
              <a:lnSpc>
                <a:spcPct val="150000"/>
              </a:lnSpc>
            </a:pPr>
            <a:r>
              <a:rPr lang="fa-IR" sz="2800" dirty="0" smtClean="0">
                <a:solidFill>
                  <a:prstClr val="black"/>
                </a:solidFill>
                <a:cs typeface="B Bardiya" pitchFamily="2" charset="-78"/>
              </a:rPr>
              <a:t>باغ ایرانی ................. ............................    وحید حیدر نتاج </a:t>
            </a:r>
          </a:p>
          <a:p>
            <a:pPr lvl="0" algn="r" rtl="1">
              <a:lnSpc>
                <a:spcPct val="150000"/>
              </a:lnSpc>
            </a:pPr>
            <a:r>
              <a:rPr lang="fa-IR" sz="2800" dirty="0" smtClean="0">
                <a:solidFill>
                  <a:prstClr val="black"/>
                </a:solidFill>
                <a:cs typeface="B Bardiya" pitchFamily="2" charset="-78"/>
              </a:rPr>
              <a:t>آشنایی با معماری اسلامی ...... .............   محمد کریم پیرنیا </a:t>
            </a:r>
          </a:p>
          <a:p>
            <a:pPr lvl="0" algn="r" rtl="1">
              <a:lnSpc>
                <a:spcPct val="150000"/>
              </a:lnSpc>
            </a:pPr>
            <a:r>
              <a:rPr lang="fa-IR" sz="2800" dirty="0" smtClean="0">
                <a:solidFill>
                  <a:prstClr val="black"/>
                </a:solidFill>
                <a:cs typeface="B Bardiya" pitchFamily="2" charset="-78"/>
              </a:rPr>
              <a:t>مجله معمار </a:t>
            </a:r>
          </a:p>
          <a:p>
            <a:pPr lvl="0" algn="r" rtl="1">
              <a:lnSpc>
                <a:spcPct val="150000"/>
              </a:lnSpc>
            </a:pPr>
            <a:r>
              <a:rPr lang="fa-IR" sz="2800" dirty="0" smtClean="0">
                <a:solidFill>
                  <a:prstClr val="black"/>
                </a:solidFill>
                <a:cs typeface="B Bardiya" pitchFamily="2" charset="-78"/>
              </a:rPr>
              <a:t>سایت اینترنتی</a:t>
            </a:r>
          </a:p>
          <a:p>
            <a:pPr lvl="0" algn="r" rtl="1">
              <a:lnSpc>
                <a:spcPct val="150000"/>
              </a:lnSpc>
            </a:pPr>
            <a:endParaRPr lang="fa-IR" sz="2800" dirty="0">
              <a:solidFill>
                <a:prstClr val="black"/>
              </a:solidFill>
              <a:cs typeface="B Bardiy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65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88640"/>
            <a:ext cx="8424936" cy="6480720"/>
            <a:chOff x="251520" y="188640"/>
            <a:chExt cx="8424936" cy="648072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1520" y="18864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520" y="6669360"/>
              <a:ext cx="84249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04180" y="3287777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8676456" y="188640"/>
              <a:ext cx="0" cy="6480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10" y="385700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43894" y="267961"/>
              <a:ext cx="82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389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584054" y="267961"/>
              <a:ext cx="0" cy="6276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3894" y="6534745"/>
              <a:ext cx="8240160" cy="1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8204" y="3261112"/>
              <a:ext cx="1865470" cy="29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960" y="6165304"/>
              <a:ext cx="1881782" cy="29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>
              <a:stCxn id="2053" idx="3"/>
            </p:cNvCxnSpPr>
            <p:nvPr/>
          </p:nvCxnSpPr>
          <p:spPr>
            <a:xfrm>
              <a:off x="5309492" y="533554"/>
              <a:ext cx="302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2053" idx="1"/>
            </p:cNvCxnSpPr>
            <p:nvPr/>
          </p:nvCxnSpPr>
          <p:spPr>
            <a:xfrm flipH="1">
              <a:off x="584531" y="533554"/>
              <a:ext cx="2843179" cy="7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1"/>
            </p:cNvCxnSpPr>
            <p:nvPr/>
          </p:nvCxnSpPr>
          <p:spPr>
            <a:xfrm flipV="1">
              <a:off x="584531" y="540797"/>
              <a:ext cx="0" cy="19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28" idx="1"/>
            </p:cNvCxnSpPr>
            <p:nvPr/>
          </p:nvCxnSpPr>
          <p:spPr>
            <a:xfrm flipV="1">
              <a:off x="8336915" y="533554"/>
              <a:ext cx="0" cy="1968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3"/>
            </p:cNvCxnSpPr>
            <p:nvPr/>
          </p:nvCxnSpPr>
          <p:spPr>
            <a:xfrm>
              <a:off x="584531" y="4340403"/>
              <a:ext cx="0" cy="1972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1"/>
            </p:cNvCxnSpPr>
            <p:nvPr/>
          </p:nvCxnSpPr>
          <p:spPr>
            <a:xfrm flipH="1">
              <a:off x="584531" y="6313158"/>
              <a:ext cx="29384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28" idx="3"/>
            </p:cNvCxnSpPr>
            <p:nvPr/>
          </p:nvCxnSpPr>
          <p:spPr>
            <a:xfrm>
              <a:off x="8336915" y="4367068"/>
              <a:ext cx="0" cy="19460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</p:cNvCxnSpPr>
            <p:nvPr/>
          </p:nvCxnSpPr>
          <p:spPr>
            <a:xfrm>
              <a:off x="5404742" y="6313158"/>
              <a:ext cx="29321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1130101" y="1760798"/>
            <a:ext cx="6477000" cy="334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600" dirty="0">
                <a:solidFill>
                  <a:prstClr val="black"/>
                </a:solidFill>
                <a:latin typeface="IranNastaliq" pitchFamily="18" charset="0"/>
                <a:cs typeface="IranNastaliq" pitchFamily="18" charset="0"/>
              </a:rPr>
              <a:t>پزشکان می توانند اشتباهات خود را زیر خاک کنند ،</a:t>
            </a:r>
          </a:p>
          <a:p>
            <a:pPr algn="ctr">
              <a:lnSpc>
                <a:spcPct val="150000"/>
              </a:lnSpc>
            </a:pPr>
            <a:r>
              <a:rPr lang="fa-IR" sz="3600" dirty="0">
                <a:solidFill>
                  <a:prstClr val="black"/>
                </a:solidFill>
                <a:latin typeface="IranNastaliq" pitchFamily="18" charset="0"/>
                <a:cs typeface="IranNastaliq" pitchFamily="18" charset="0"/>
              </a:rPr>
              <a:t>اما معماران فقط می توانند برای رفع اشتباهات خود ،</a:t>
            </a:r>
          </a:p>
          <a:p>
            <a:pPr algn="ctr">
              <a:lnSpc>
                <a:spcPct val="150000"/>
              </a:lnSpc>
            </a:pPr>
            <a:r>
              <a:rPr lang="fa-IR" sz="3600" dirty="0">
                <a:solidFill>
                  <a:prstClr val="black"/>
                </a:solidFill>
                <a:latin typeface="IranNastaliq" pitchFamily="18" charset="0"/>
                <a:cs typeface="IranNastaliq" pitchFamily="18" charset="0"/>
              </a:rPr>
              <a:t>به مشتریان توصیه کنند گیاه پیچک بکارند .</a:t>
            </a:r>
          </a:p>
          <a:p>
            <a:pPr algn="ctr">
              <a:lnSpc>
                <a:spcPct val="150000"/>
              </a:lnSpc>
            </a:pPr>
            <a:r>
              <a:rPr lang="fa-IR" sz="3600" dirty="0">
                <a:solidFill>
                  <a:prstClr val="black"/>
                </a:solidFill>
                <a:latin typeface="IranNastaliq" pitchFamily="18" charset="0"/>
                <a:cs typeface="IranNastaliq" pitchFamily="18" charset="0"/>
              </a:rPr>
              <a:t>                                                                                                                                                                     </a:t>
            </a:r>
            <a:r>
              <a:rPr lang="fa-IR" sz="3600" dirty="0" smtClean="0">
                <a:solidFill>
                  <a:prstClr val="black"/>
                </a:solidFill>
                <a:latin typeface="IranNastaliq" pitchFamily="18" charset="0"/>
                <a:cs typeface="IranNastaliq" pitchFamily="18" charset="0"/>
              </a:rPr>
              <a:t>                                                                    </a:t>
            </a:r>
            <a:r>
              <a:rPr lang="fa-IR" sz="3600" dirty="0">
                <a:solidFill>
                  <a:prstClr val="black"/>
                </a:solidFill>
                <a:latin typeface="IranNastaliq" pitchFamily="18" charset="0"/>
                <a:cs typeface="IranNastaliq" pitchFamily="18" charset="0"/>
              </a:rPr>
              <a:t>فرانک لوید رایت</a:t>
            </a:r>
            <a:endParaRPr lang="en-US" sz="3600" dirty="0">
              <a:solidFill>
                <a:prstClr val="black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734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2351</TotalTime>
  <Words>1343</Words>
  <Application>Microsoft Office PowerPoint</Application>
  <PresentationFormat>On-screen Show (4:3)</PresentationFormat>
  <Paragraphs>305</Paragraphs>
  <Slides>94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</dc:creator>
  <cp:lastModifiedBy>User</cp:lastModifiedBy>
  <cp:revision>461</cp:revision>
  <dcterms:created xsi:type="dcterms:W3CDTF">2012-12-06T19:17:25Z</dcterms:created>
  <dcterms:modified xsi:type="dcterms:W3CDTF">2017-11-11T18:45:07Z</dcterms:modified>
</cp:coreProperties>
</file>