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656" r:id="rId3"/>
    <p:sldMasterId id="2147483650" r:id="rId4"/>
    <p:sldMasterId id="2147483658" r:id="rId5"/>
  </p:sldMasterIdLst>
  <p:notesMasterIdLst>
    <p:notesMasterId r:id="rId69"/>
  </p:notesMasterIdLst>
  <p:sldIdLst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6" r:id="rId16"/>
    <p:sldId id="268" r:id="rId17"/>
    <p:sldId id="269" r:id="rId18"/>
    <p:sldId id="270" r:id="rId19"/>
    <p:sldId id="271" r:id="rId20"/>
    <p:sldId id="276" r:id="rId21"/>
    <p:sldId id="274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308" r:id="rId37"/>
    <p:sldId id="292" r:id="rId38"/>
    <p:sldId id="293" r:id="rId39"/>
    <p:sldId id="294" r:id="rId40"/>
    <p:sldId id="295" r:id="rId41"/>
    <p:sldId id="328" r:id="rId42"/>
    <p:sldId id="329" r:id="rId43"/>
    <p:sldId id="334" r:id="rId44"/>
    <p:sldId id="335" r:id="rId45"/>
    <p:sldId id="326" r:id="rId46"/>
    <p:sldId id="314" r:id="rId47"/>
    <p:sldId id="325" r:id="rId48"/>
    <p:sldId id="315" r:id="rId49"/>
    <p:sldId id="330" r:id="rId50"/>
    <p:sldId id="331" r:id="rId51"/>
    <p:sldId id="317" r:id="rId52"/>
    <p:sldId id="332" r:id="rId53"/>
    <p:sldId id="333" r:id="rId54"/>
    <p:sldId id="319" r:id="rId55"/>
    <p:sldId id="320" r:id="rId56"/>
    <p:sldId id="327" r:id="rId57"/>
    <p:sldId id="322" r:id="rId58"/>
    <p:sldId id="323" r:id="rId59"/>
    <p:sldId id="324" r:id="rId60"/>
    <p:sldId id="321" r:id="rId61"/>
    <p:sldId id="297" r:id="rId62"/>
    <p:sldId id="298" r:id="rId63"/>
    <p:sldId id="309" r:id="rId64"/>
    <p:sldId id="299" r:id="rId65"/>
    <p:sldId id="300" r:id="rId66"/>
    <p:sldId id="301" r:id="rId67"/>
    <p:sldId id="31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5B3E"/>
    <a:srgbClr val="C4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4" autoAdjust="0"/>
    <p:restoredTop sz="91286" autoAdjust="0"/>
  </p:normalViewPr>
  <p:slideViewPr>
    <p:cSldViewPr>
      <p:cViewPr varScale="1">
        <p:scale>
          <a:sx n="63" d="100"/>
          <a:sy n="63" d="100"/>
        </p:scale>
        <p:origin x="-15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518CDED-EF3A-4842-9622-C54F7430C83A}" type="datetimeFigureOut">
              <a:rPr lang="fa-IR" smtClean="0"/>
              <a:pPr/>
              <a:t>09/03/1435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FCC71E3-F659-4821-A6BF-D0B0FE7C2F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109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C71E3-F659-4821-A6BF-D0B0FE7C2F4A}" type="slidenum">
              <a:rPr lang="fa-IR" smtClean="0"/>
              <a:pPr/>
              <a:t>1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C71E3-F659-4821-A6BF-D0B0FE7C2F4A}" type="slidenum">
              <a:rPr lang="fa-IR" smtClean="0"/>
              <a:pPr/>
              <a:t>25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C71E3-F659-4821-A6BF-D0B0FE7C2F4A}" type="slidenum">
              <a:rPr lang="fa-IR" smtClean="0"/>
              <a:pPr/>
              <a:t>63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.jpg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ower point --- safheye moarefi tarh-0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power point --- safheye aval-03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ymbol of ISFAHAN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lum contrast="30000"/>
          </a:blip>
          <a:stretch>
            <a:fillRect/>
          </a:stretch>
        </p:blipFill>
        <p:spPr>
          <a:xfrm>
            <a:off x="8072120" y="377657"/>
            <a:ext cx="1066800" cy="950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ower point --- safheye moarefi tarh-0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ower point --- safheye moarefi tarh-0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Symbol of ISFAHAN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lum contrast="30000"/>
          </a:blip>
          <a:stretch>
            <a:fillRect/>
          </a:stretch>
        </p:blipFill>
        <p:spPr>
          <a:xfrm>
            <a:off x="8072120" y="377657"/>
            <a:ext cx="1066800" cy="95015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18444" y="6085403"/>
            <a:ext cx="455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smtClean="0">
                <a:solidFill>
                  <a:schemeClr val="accent2">
                    <a:lumMod val="75000"/>
                  </a:schemeClr>
                </a:solidFill>
                <a:cs typeface="0 Elham" pitchFamily="2" charset="-78"/>
              </a:rPr>
              <a:t>طرح ساماندهي بافت فرسوده‌ي شهر اصفها‌ن</a:t>
            </a:r>
            <a:endParaRPr lang="en-US" sz="1600" dirty="0">
              <a:solidFill>
                <a:schemeClr val="accent2">
                  <a:lumMod val="75000"/>
                </a:schemeClr>
              </a:solidFill>
              <a:cs typeface="0 Elham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ower point --- safheye moarefi tarh-0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ower point --- safheye paye tozihat-03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ymbol of ISFAHAN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lum contrast="30000"/>
          </a:blip>
          <a:stretch>
            <a:fillRect/>
          </a:stretch>
        </p:blipFill>
        <p:spPr>
          <a:xfrm>
            <a:off x="8072120" y="377657"/>
            <a:ext cx="1066800" cy="9501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209040" y="6085403"/>
            <a:ext cx="455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smtClean="0">
                <a:solidFill>
                  <a:schemeClr val="accent2">
                    <a:lumMod val="75000"/>
                  </a:schemeClr>
                </a:solidFill>
                <a:cs typeface="0 Elham" pitchFamily="2" charset="-78"/>
              </a:rPr>
              <a:t>طرح ساماندهي بافت فرسوده‌ي شهر اصفها‌ن</a:t>
            </a:r>
            <a:endParaRPr lang="en-US" sz="1600" dirty="0">
              <a:solidFill>
                <a:schemeClr val="accent2">
                  <a:lumMod val="75000"/>
                </a:schemeClr>
              </a:solidFill>
              <a:cs typeface="0 Elham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ower point --- safheye moarefi tarh-0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ower point --- safheye paye tozihat-03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ymbol of ISFAHAN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lum contrast="30000"/>
          </a:blip>
          <a:stretch>
            <a:fillRect/>
          </a:stretch>
        </p:blipFill>
        <p:spPr>
          <a:xfrm>
            <a:off x="8072120" y="377657"/>
            <a:ext cx="1066800" cy="9501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209040" y="6085403"/>
            <a:ext cx="455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smtClean="0">
                <a:solidFill>
                  <a:schemeClr val="accent2">
                    <a:lumMod val="75000"/>
                  </a:schemeClr>
                </a:solidFill>
                <a:cs typeface="0 Elham" pitchFamily="2" charset="-78"/>
              </a:rPr>
              <a:t>طرح ساماندهي بافت فرسوده‌ي شهر اصفها‌ن</a:t>
            </a:r>
            <a:endParaRPr lang="en-US" sz="1600" dirty="0">
              <a:solidFill>
                <a:schemeClr val="accent2">
                  <a:lumMod val="75000"/>
                </a:schemeClr>
              </a:solidFill>
              <a:cs typeface="0 Elham" pitchFamily="2" charset="-78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060700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sz="14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436444" y="828040"/>
            <a:ext cx="728667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4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موقعيت محدوده در گونه‌هاي بافت فرسوده</a:t>
            </a:r>
            <a:endParaRPr lang="fa-IR" sz="14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436444" y="1112520"/>
            <a:ext cx="728667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4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موقعيت محدوده در گونه‌هاي بافت فرسوده</a:t>
            </a:r>
            <a:endParaRPr lang="fa-IR" sz="14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1" name="Picture 10" descr="sign--0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38292" y="833120"/>
            <a:ext cx="843708" cy="786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15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Server\daily projects\85 --- 12 --- 05\85-07-25 --- BAFT e FARSOUDEH  ---- BAFRES -- U0\RP\85 --- 12\POWER POINT\PIC\NAGHSHEH\COVE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lum bright="-55000"/>
          </a:blip>
          <a:srcRect/>
          <a:stretch>
            <a:fillRect/>
          </a:stretch>
        </p:blipFill>
        <p:spPr bwMode="auto">
          <a:xfrm>
            <a:off x="6918271" y="2122937"/>
            <a:ext cx="879529" cy="7560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07889" y="2276216"/>
            <a:ext cx="281862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وزارت مسکن و شهر سازی</a:t>
            </a:r>
            <a:endParaRPr lang="fa-IR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0 Titr Bold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9917" y="2578173"/>
            <a:ext cx="308351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شرکت مادر تخصصی عمران و بهسازی شهری ایران</a:t>
            </a:r>
          </a:p>
        </p:txBody>
      </p:sp>
      <p:pic>
        <p:nvPicPr>
          <p:cNvPr id="5" name="Picture 4" descr="nosazi ar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lum bright="-20000"/>
          </a:blip>
          <a:srcRect l="38599"/>
          <a:stretch>
            <a:fillRect/>
          </a:stretch>
        </p:blipFill>
        <p:spPr>
          <a:xfrm>
            <a:off x="1854200" y="2171273"/>
            <a:ext cx="1490015" cy="825928"/>
          </a:xfrm>
          <a:prstGeom prst="rect">
            <a:avLst/>
          </a:prstGeom>
        </p:spPr>
      </p:pic>
      <p:pic>
        <p:nvPicPr>
          <p:cNvPr id="6" name="Picture 5" descr="nosazi arm.png"/>
          <p:cNvPicPr>
            <a:picLocks noChangeAspect="1"/>
          </p:cNvPicPr>
          <p:nvPr/>
        </p:nvPicPr>
        <p:blipFill>
          <a:blip r:embed="rId5" cstate="print"/>
          <a:srcRect r="62341"/>
          <a:stretch>
            <a:fillRect/>
          </a:stretch>
        </p:blipFill>
        <p:spPr>
          <a:xfrm>
            <a:off x="965200" y="2107772"/>
            <a:ext cx="736524" cy="825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762000"/>
            <a:ext cx="72879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Sina Bold" pitchFamily="2" charset="-78"/>
              </a:rPr>
              <a:t>استراتژي مداخله در محدوده‌ي بافت فرسوده‌ی</a:t>
            </a:r>
          </a:p>
          <a:p>
            <a:pPr algn="ctr"/>
            <a:endParaRPr lang="fa-IR" sz="20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cs typeface="0 Sina Bold" pitchFamily="2" charset="-78"/>
            </a:endParaRPr>
          </a:p>
          <a:p>
            <a:pPr algn="ctr"/>
            <a:r>
              <a:rPr lang="fa-IR" sz="3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Sina Bold" pitchFamily="2" charset="-78"/>
              </a:rPr>
              <a:t> همت‌آباد اصفهان</a:t>
            </a:r>
            <a:endParaRPr lang="fa-IR" sz="3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cs typeface="0 Sina Bold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6444342"/>
            <a:ext cx="98937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بهار  1389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85204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ساختار موجود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aber vaze mojud.jpg"/>
          <p:cNvPicPr>
            <a:picLocks noChangeAspect="1"/>
          </p:cNvPicPr>
          <p:nvPr/>
        </p:nvPicPr>
        <p:blipFill>
          <a:blip r:embed="rId2" cstate="print"/>
          <a:srcRect r="3324"/>
          <a:stretch>
            <a:fillRect/>
          </a:stretch>
        </p:blipFill>
        <p:spPr>
          <a:xfrm>
            <a:off x="652054" y="1300584"/>
            <a:ext cx="3767546" cy="2006496"/>
          </a:xfrm>
          <a:prstGeom prst="rect">
            <a:avLst/>
          </a:prstGeom>
        </p:spPr>
      </p:pic>
      <p:pic>
        <p:nvPicPr>
          <p:cNvPr id="7" name="Picture 6" descr="power point --- 06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-137092" y="0"/>
            <a:ext cx="6429979" cy="4009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5632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0356" y="857060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شبكه‌ي معابر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8" name="Picture 7" descr="maghta 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4463" y="3973243"/>
            <a:ext cx="1739189" cy="662026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Picture 8" descr="maghtae 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063" y="3969065"/>
            <a:ext cx="1744675" cy="669341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Picture 9" descr="maghtae a.png"/>
          <p:cNvPicPr>
            <a:picLocks noChangeAspect="1"/>
          </p:cNvPicPr>
          <p:nvPr/>
        </p:nvPicPr>
        <p:blipFill>
          <a:blip r:embed="rId7" cstate="print">
            <a:lum bright="-20000"/>
          </a:blip>
          <a:stretch>
            <a:fillRect/>
          </a:stretch>
        </p:blipFill>
        <p:spPr>
          <a:xfrm>
            <a:off x="571500" y="4851124"/>
            <a:ext cx="1839776" cy="296266"/>
          </a:xfrm>
          <a:prstGeom prst="rect">
            <a:avLst/>
          </a:prstGeom>
        </p:spPr>
      </p:pic>
      <p:pic>
        <p:nvPicPr>
          <p:cNvPr id="11" name="Picture 10" descr="maghtae b.png"/>
          <p:cNvPicPr>
            <a:picLocks noChangeAspect="1"/>
          </p:cNvPicPr>
          <p:nvPr/>
        </p:nvPicPr>
        <p:blipFill>
          <a:blip r:embed="rId8" cstate="print">
            <a:lum bright="-20000"/>
          </a:blip>
          <a:stretch>
            <a:fillRect/>
          </a:stretch>
        </p:blipFill>
        <p:spPr>
          <a:xfrm>
            <a:off x="2590492" y="4852611"/>
            <a:ext cx="1912928" cy="2871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4600" y="5229721"/>
            <a:ext cx="208505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2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مقطع عرضي از خيابان شهيد خليلي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340" y="5229721"/>
            <a:ext cx="208505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2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مقطع عرضي از خيابان حضرت قائم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1905000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بزرگراه همت محور عبوري شهري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7656" y="2499861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سجاد محور مجهز شهري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74500" y="313758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سپهسالار محور نيمه مجهز ناحيه‌اي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0334" y="381068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حضرت قائم محور مجهز محلي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4403120"/>
            <a:ext cx="2923250" cy="1131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شهيد خليلي محور مجهز محلي كه </a:t>
            </a:r>
          </a:p>
          <a:p>
            <a:pPr marL="342900" indent="-342900" algn="r" rtl="1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از لحاظ عملكردي فعالتراز خيابان</a:t>
            </a:r>
          </a:p>
          <a:p>
            <a:pPr marL="342900" indent="-342900" algn="r" rtl="1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حضرت قائم است</a:t>
            </a:r>
          </a:p>
        </p:txBody>
      </p:sp>
      <p:pic>
        <p:nvPicPr>
          <p:cNvPr id="23" name="Picture 22" descr="shomarehaye maber vaze mojud.png"/>
          <p:cNvPicPr>
            <a:picLocks noChangeAspect="1"/>
          </p:cNvPicPr>
          <p:nvPr/>
        </p:nvPicPr>
        <p:blipFill>
          <a:blip r:embed="rId9"/>
          <a:srcRect l="59026" t="53638" r="33596" b="32370"/>
          <a:stretch>
            <a:fillRect/>
          </a:stretch>
        </p:blipFill>
        <p:spPr>
          <a:xfrm>
            <a:off x="2814637" y="2209099"/>
            <a:ext cx="424545" cy="424543"/>
          </a:xfrm>
          <a:prstGeom prst="rect">
            <a:avLst/>
          </a:prstGeom>
        </p:spPr>
      </p:pic>
      <p:pic>
        <p:nvPicPr>
          <p:cNvPr id="24" name="Picture 23" descr="shomarehaye maber vaze mojud.png"/>
          <p:cNvPicPr>
            <a:picLocks noChangeAspect="1"/>
          </p:cNvPicPr>
          <p:nvPr/>
        </p:nvPicPr>
        <p:blipFill>
          <a:blip r:embed="rId9"/>
          <a:srcRect l="12297" t="27985" r="82784" b="60354"/>
          <a:stretch>
            <a:fillRect/>
          </a:stretch>
        </p:blipFill>
        <p:spPr>
          <a:xfrm>
            <a:off x="968828" y="1589314"/>
            <a:ext cx="381014" cy="476274"/>
          </a:xfrm>
          <a:prstGeom prst="rect">
            <a:avLst/>
          </a:prstGeom>
        </p:spPr>
      </p:pic>
      <p:pic>
        <p:nvPicPr>
          <p:cNvPr id="25" name="Picture 24" descr="shomarehaye maber vaze mojud.png"/>
          <p:cNvPicPr>
            <a:picLocks noChangeAspect="1"/>
          </p:cNvPicPr>
          <p:nvPr/>
        </p:nvPicPr>
        <p:blipFill>
          <a:blip r:embed="rId9"/>
          <a:srcRect l="30743" t="13993" r="64338" b="76679"/>
          <a:stretch>
            <a:fillRect/>
          </a:stretch>
        </p:blipFill>
        <p:spPr>
          <a:xfrm>
            <a:off x="2743200" y="1676400"/>
            <a:ext cx="381014" cy="380986"/>
          </a:xfrm>
          <a:prstGeom prst="rect">
            <a:avLst/>
          </a:prstGeom>
        </p:spPr>
      </p:pic>
      <p:pic>
        <p:nvPicPr>
          <p:cNvPr id="26" name="Picture 25" descr="shomarehaye maber vaze mojud.png"/>
          <p:cNvPicPr>
            <a:picLocks noChangeAspect="1"/>
          </p:cNvPicPr>
          <p:nvPr/>
        </p:nvPicPr>
        <p:blipFill>
          <a:blip r:embed="rId9"/>
          <a:srcRect l="65174" t="62967" r="28677" b="25373"/>
          <a:stretch>
            <a:fillRect/>
          </a:stretch>
        </p:blipFill>
        <p:spPr>
          <a:xfrm>
            <a:off x="3069770" y="2133600"/>
            <a:ext cx="476286" cy="476233"/>
          </a:xfrm>
          <a:prstGeom prst="rect">
            <a:avLst/>
          </a:prstGeom>
        </p:spPr>
      </p:pic>
      <p:pic>
        <p:nvPicPr>
          <p:cNvPr id="27" name="Picture 26" descr="shomarehaye maber vaze mojud.png"/>
          <p:cNvPicPr>
            <a:picLocks noChangeAspect="1"/>
          </p:cNvPicPr>
          <p:nvPr/>
        </p:nvPicPr>
        <p:blipFill>
          <a:blip r:embed="rId9"/>
          <a:srcRect l="20905" t="55970" r="75406" b="34702"/>
          <a:stretch>
            <a:fillRect/>
          </a:stretch>
        </p:blipFill>
        <p:spPr>
          <a:xfrm>
            <a:off x="1611086" y="2242458"/>
            <a:ext cx="285740" cy="380986"/>
          </a:xfrm>
          <a:prstGeom prst="rect">
            <a:avLst/>
          </a:prstGeom>
        </p:spPr>
      </p:pic>
      <p:pic>
        <p:nvPicPr>
          <p:cNvPr id="28" name="Picture 27" descr="shomarehaye maber vaze mojud.png"/>
          <p:cNvPicPr>
            <a:picLocks noChangeAspect="1"/>
          </p:cNvPicPr>
          <p:nvPr/>
        </p:nvPicPr>
        <p:blipFill>
          <a:blip r:embed="rId9"/>
          <a:srcRect l="14756" t="48974" r="79095" b="32369"/>
          <a:stretch>
            <a:fillRect/>
          </a:stretch>
        </p:blipFill>
        <p:spPr>
          <a:xfrm>
            <a:off x="1267847" y="2035630"/>
            <a:ext cx="400086" cy="640101"/>
          </a:xfrm>
          <a:prstGeom prst="rect">
            <a:avLst/>
          </a:prstGeom>
        </p:spPr>
      </p:pic>
      <p:pic>
        <p:nvPicPr>
          <p:cNvPr id="29" name="Picture 28" descr="shomarehaye maber vaze mojud.png"/>
          <p:cNvPicPr>
            <a:picLocks noChangeAspect="1"/>
          </p:cNvPicPr>
          <p:nvPr/>
        </p:nvPicPr>
        <p:blipFill>
          <a:blip r:embed="rId9"/>
          <a:srcRect l="33202" t="55970" r="60649" b="34702"/>
          <a:stretch>
            <a:fillRect/>
          </a:stretch>
        </p:blipFill>
        <p:spPr>
          <a:xfrm>
            <a:off x="2155374" y="2035620"/>
            <a:ext cx="476286" cy="380986"/>
          </a:xfrm>
          <a:prstGeom prst="rect">
            <a:avLst/>
          </a:prstGeom>
        </p:spPr>
      </p:pic>
      <p:pic>
        <p:nvPicPr>
          <p:cNvPr id="30" name="Picture 29" descr="shomarehaye maber vaze mojud.png"/>
          <p:cNvPicPr>
            <a:picLocks noChangeAspect="1"/>
          </p:cNvPicPr>
          <p:nvPr/>
        </p:nvPicPr>
        <p:blipFill>
          <a:blip r:embed="rId9"/>
          <a:srcRect l="33202" t="55970" r="60649" b="34702"/>
          <a:stretch>
            <a:fillRect/>
          </a:stretch>
        </p:blipFill>
        <p:spPr>
          <a:xfrm>
            <a:off x="7641772" y="1874520"/>
            <a:ext cx="476286" cy="380986"/>
          </a:xfrm>
          <a:prstGeom prst="rect">
            <a:avLst/>
          </a:prstGeom>
        </p:spPr>
      </p:pic>
      <p:pic>
        <p:nvPicPr>
          <p:cNvPr id="31" name="Picture 30" descr="shomarehaye maber vaze mojud.png"/>
          <p:cNvPicPr>
            <a:picLocks noChangeAspect="1"/>
          </p:cNvPicPr>
          <p:nvPr/>
        </p:nvPicPr>
        <p:blipFill>
          <a:blip r:embed="rId9"/>
          <a:srcRect l="12297" t="27985" r="82784" b="60354"/>
          <a:stretch>
            <a:fillRect/>
          </a:stretch>
        </p:blipFill>
        <p:spPr>
          <a:xfrm>
            <a:off x="7674428" y="2407922"/>
            <a:ext cx="381014" cy="476274"/>
          </a:xfrm>
          <a:prstGeom prst="rect">
            <a:avLst/>
          </a:prstGeom>
        </p:spPr>
      </p:pic>
      <p:pic>
        <p:nvPicPr>
          <p:cNvPr id="32" name="Picture 31" descr="shomarehaye maber vaze mojud.png"/>
          <p:cNvPicPr>
            <a:picLocks noChangeAspect="1"/>
          </p:cNvPicPr>
          <p:nvPr/>
        </p:nvPicPr>
        <p:blipFill>
          <a:blip r:embed="rId9"/>
          <a:srcRect l="30743" t="13993" r="64338" b="76679"/>
          <a:stretch>
            <a:fillRect/>
          </a:stretch>
        </p:blipFill>
        <p:spPr>
          <a:xfrm>
            <a:off x="7674430" y="3126388"/>
            <a:ext cx="381014" cy="380986"/>
          </a:xfrm>
          <a:prstGeom prst="rect">
            <a:avLst/>
          </a:prstGeom>
        </p:spPr>
      </p:pic>
      <p:pic>
        <p:nvPicPr>
          <p:cNvPr id="33" name="Picture 32" descr="shomarehaye maber vaze mojud.png"/>
          <p:cNvPicPr>
            <a:picLocks noChangeAspect="1"/>
          </p:cNvPicPr>
          <p:nvPr/>
        </p:nvPicPr>
        <p:blipFill>
          <a:blip r:embed="rId9"/>
          <a:srcRect l="65174" t="62967" r="28677" b="25373"/>
          <a:stretch>
            <a:fillRect/>
          </a:stretch>
        </p:blipFill>
        <p:spPr>
          <a:xfrm>
            <a:off x="7620000" y="3695175"/>
            <a:ext cx="476286" cy="476233"/>
          </a:xfrm>
          <a:prstGeom prst="rect">
            <a:avLst/>
          </a:prstGeom>
        </p:spPr>
      </p:pic>
      <p:pic>
        <p:nvPicPr>
          <p:cNvPr id="34" name="Picture 33" descr="shomarehaye maber vaze mojud.png"/>
          <p:cNvPicPr>
            <a:picLocks noChangeAspect="1"/>
          </p:cNvPicPr>
          <p:nvPr/>
        </p:nvPicPr>
        <p:blipFill>
          <a:blip r:embed="rId9"/>
          <a:srcRect l="20905" t="55970" r="75406" b="34702"/>
          <a:stretch>
            <a:fillRect/>
          </a:stretch>
        </p:blipFill>
        <p:spPr>
          <a:xfrm>
            <a:off x="7739742" y="4443564"/>
            <a:ext cx="285740" cy="380986"/>
          </a:xfrm>
          <a:prstGeom prst="rect">
            <a:avLst/>
          </a:prstGeom>
        </p:spPr>
      </p:pic>
      <p:pic>
        <p:nvPicPr>
          <p:cNvPr id="35" name="Picture 34" descr="lejend khadamat mojud.png"/>
          <p:cNvPicPr>
            <a:picLocks noChangeAspect="1"/>
          </p:cNvPicPr>
          <p:nvPr/>
        </p:nvPicPr>
        <p:blipFill>
          <a:blip r:embed="rId10" cstate="print"/>
          <a:srcRect t="40161"/>
          <a:stretch>
            <a:fillRect/>
          </a:stretch>
        </p:blipFill>
        <p:spPr>
          <a:xfrm>
            <a:off x="3657600" y="2819400"/>
            <a:ext cx="691897" cy="45415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14496" y="2797988"/>
            <a:ext cx="208505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900" dirty="0" smtClean="0">
                <a:ln w="635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محدوده‌ي مورد مطالعه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09741" y="3015483"/>
            <a:ext cx="208505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900" dirty="0" smtClean="0">
                <a:ln w="635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محدوده‌ي بافت فرسوده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632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0356" y="857060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نظام توزيع خدمات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8" name="Picture 7" descr="lejend khadamat moju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164" y="1778000"/>
            <a:ext cx="1111478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600" y="1917700"/>
            <a:ext cx="20850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400" dirty="0" smtClean="0">
                <a:ln w="635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خدمات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2257623"/>
            <a:ext cx="20850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400" dirty="0" smtClean="0">
                <a:ln w="635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محد‌ود‌ه‌ي مورد مطالعه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2625923"/>
            <a:ext cx="20850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400" dirty="0" smtClean="0">
                <a:ln w="635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Yekan" pitchFamily="2" charset="-78"/>
              </a:rPr>
              <a:t>محد‌ود‌‌ه‌ي بافت فرسوده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6500" y="3746500"/>
            <a:ext cx="61998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پويائي بيشتر خيابان شهيد خليلي نسبت به خيابان حضرت قائم در وضع موجود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300" y="4159935"/>
            <a:ext cx="7038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لبه‌ي فعال خيابان سجاد در وضع موجود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300" y="4515535"/>
            <a:ext cx="7038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عبوري بودن خيابان سپهسالار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8300" y="4914900"/>
            <a:ext cx="7038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توزیع كاربريها در وضع موجود بصورت خطي و پراكنده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600" y="5353735"/>
            <a:ext cx="7038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كاربريهاي بزرگ در گره‌ها سبب پويائي گره نشده‌اند</a:t>
            </a:r>
          </a:p>
        </p:txBody>
      </p:sp>
      <p:pic>
        <p:nvPicPr>
          <p:cNvPr id="18" name="Picture 17" descr="sign-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576841"/>
            <a:ext cx="1152691" cy="703059"/>
          </a:xfrm>
          <a:prstGeom prst="rect">
            <a:avLst/>
          </a:prstGeom>
        </p:spPr>
      </p:pic>
      <p:pic>
        <p:nvPicPr>
          <p:cNvPr id="19" name="Picture 18" descr="sign-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970541"/>
            <a:ext cx="1152691" cy="703059"/>
          </a:xfrm>
          <a:prstGeom prst="rect">
            <a:avLst/>
          </a:prstGeom>
        </p:spPr>
      </p:pic>
      <p:pic>
        <p:nvPicPr>
          <p:cNvPr id="20" name="Picture 19" descr="sign-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351541"/>
            <a:ext cx="1152691" cy="703059"/>
          </a:xfrm>
          <a:prstGeom prst="rect">
            <a:avLst/>
          </a:prstGeom>
        </p:spPr>
      </p:pic>
      <p:pic>
        <p:nvPicPr>
          <p:cNvPr id="21" name="Picture 20" descr="sign-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745241"/>
            <a:ext cx="1152691" cy="703059"/>
          </a:xfrm>
          <a:prstGeom prst="rect">
            <a:avLst/>
          </a:prstGeom>
        </p:spPr>
      </p:pic>
      <p:pic>
        <p:nvPicPr>
          <p:cNvPr id="22" name="Picture 21" descr="sign-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5164341"/>
            <a:ext cx="1152691" cy="703059"/>
          </a:xfrm>
          <a:prstGeom prst="rect">
            <a:avLst/>
          </a:prstGeom>
        </p:spPr>
      </p:pic>
      <p:pic>
        <p:nvPicPr>
          <p:cNvPr id="23" name="Picture 22" descr="maaber vaze moj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054" y="1349534"/>
            <a:ext cx="3767546" cy="1908595"/>
          </a:xfrm>
          <a:prstGeom prst="rect">
            <a:avLst/>
          </a:prstGeom>
        </p:spPr>
      </p:pic>
      <p:pic>
        <p:nvPicPr>
          <p:cNvPr id="24" name="Picture 23" descr="power point --- 06.png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241300" y="909504"/>
            <a:ext cx="4686300" cy="29222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632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857060"/>
            <a:ext cx="6749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نظام محله بندي و سطوح و سرانه‌هاي كاربري‌هاي وضع موجود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29" name="Picture 28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280" y="2832100"/>
            <a:ext cx="1152691" cy="703059"/>
          </a:xfrm>
          <a:prstGeom prst="rect">
            <a:avLst/>
          </a:prstGeom>
        </p:spPr>
      </p:pic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888998" y="5397498"/>
            <a:ext cx="3426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6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سطوح و سرانه‌‌هاي كاربري‌‌هاي وضع مو‌جو‌د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96530" y="3022937"/>
            <a:ext cx="3151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     تفكيك بلوك شهري همت آباد به 4               محله‌ي مفت آباد اول و دوم ، حجتيه‌ي     اول و دوم ، پيش از احداث بزرگراه   شهيد همت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20056" y="1430482"/>
            <a:ext cx="3733799" cy="3903518"/>
            <a:chOff x="914401" y="1828800"/>
            <a:chExt cx="3352799" cy="3505200"/>
          </a:xfrm>
        </p:grpSpPr>
        <p:sp>
          <p:nvSpPr>
            <p:cNvPr id="25" name="Rectangle 24"/>
            <p:cNvSpPr/>
            <p:nvPr/>
          </p:nvSpPr>
          <p:spPr>
            <a:xfrm>
              <a:off x="925510" y="1828800"/>
              <a:ext cx="3341690" cy="3505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881107-BEHFAR-MO-EM22-CALT01-SIP-02-1.png"/>
            <p:cNvPicPr>
              <a:picLocks noChangeAspect="1"/>
            </p:cNvPicPr>
            <p:nvPr/>
          </p:nvPicPr>
          <p:blipFill>
            <a:blip r:embed="rId4">
              <a:lum bright="-20000"/>
            </a:blip>
            <a:stretch>
              <a:fillRect/>
            </a:stretch>
          </p:blipFill>
          <p:spPr>
            <a:xfrm>
              <a:off x="914401" y="1828800"/>
              <a:ext cx="3352799" cy="350519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00437" y="876300"/>
            <a:ext cx="6243363" cy="3733800"/>
            <a:chOff x="1300437" y="774700"/>
            <a:chExt cx="6243363" cy="3733800"/>
          </a:xfrm>
        </p:grpSpPr>
        <p:pic>
          <p:nvPicPr>
            <p:cNvPr id="16" name="Picture 15" descr="pahne bandi bar asas keyfia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5972" y="1282699"/>
              <a:ext cx="4856906" cy="2590801"/>
            </a:xfrm>
            <a:prstGeom prst="rect">
              <a:avLst/>
            </a:prstGeom>
          </p:spPr>
        </p:pic>
        <p:pic>
          <p:nvPicPr>
            <p:cNvPr id="17" name="Picture 16" descr="power point --- 06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00437" y="774700"/>
              <a:ext cx="6243363" cy="37338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035632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812800"/>
            <a:ext cx="6749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وضعيت بلوك‌ها بر اساس شاخص‌هاي فرسودگي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22" name="Picture 21" descr="pahne bandi bar asas keyfiat--legend.png" hidden="1"/>
          <p:cNvPicPr>
            <a:picLocks noChangeAspect="1"/>
          </p:cNvPicPr>
          <p:nvPr/>
        </p:nvPicPr>
        <p:blipFill>
          <a:blip r:embed="rId5">
            <a:lum bright="-10000"/>
          </a:blip>
          <a:srcRect l="15384" t="8113" r="23077" b="67547"/>
          <a:stretch>
            <a:fillRect/>
          </a:stretch>
        </p:blipFill>
        <p:spPr>
          <a:xfrm>
            <a:off x="7242628" y="4191000"/>
            <a:ext cx="609600" cy="457200"/>
          </a:xfrm>
          <a:prstGeom prst="rect">
            <a:avLst/>
          </a:prstGeom>
        </p:spPr>
      </p:pic>
      <p:pic>
        <p:nvPicPr>
          <p:cNvPr id="23" name="Picture 22" descr="pahne bandi bar asas keyfiat--legend.png" hidden="1"/>
          <p:cNvPicPr>
            <a:picLocks noChangeAspect="1"/>
          </p:cNvPicPr>
          <p:nvPr/>
        </p:nvPicPr>
        <p:blipFill>
          <a:blip r:embed="rId5">
            <a:lum bright="-10000"/>
          </a:blip>
          <a:srcRect l="15384" t="36510" r="23077" b="35094"/>
          <a:stretch>
            <a:fillRect/>
          </a:stretch>
        </p:blipFill>
        <p:spPr>
          <a:xfrm>
            <a:off x="7253514" y="5192496"/>
            <a:ext cx="609600" cy="533400"/>
          </a:xfrm>
          <a:prstGeom prst="rect">
            <a:avLst/>
          </a:prstGeom>
        </p:spPr>
      </p:pic>
      <p:pic>
        <p:nvPicPr>
          <p:cNvPr id="24" name="Picture 23" descr="pahne bandi bar asas keyfiat--legend.png" hidden="1"/>
          <p:cNvPicPr>
            <a:picLocks noChangeAspect="1"/>
          </p:cNvPicPr>
          <p:nvPr/>
        </p:nvPicPr>
        <p:blipFill>
          <a:blip r:embed="rId5">
            <a:lum bright="-10000"/>
          </a:blip>
          <a:srcRect l="15384" t="64906" r="23077" b="6697"/>
          <a:stretch>
            <a:fillRect/>
          </a:stretch>
        </p:blipFill>
        <p:spPr>
          <a:xfrm>
            <a:off x="7242628" y="4626432"/>
            <a:ext cx="609600" cy="533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7028" y="4229100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مطلوب بوده و جهت گيري پلاك‌ها در كل بلوك مناسب مي باشد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7028" y="4743450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نا مطلوب بوده و جهت گيري پلاك‌ها تا حد‌ودي مناسب مي باشد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7028" y="5277535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نيازمند اصلاح بوده و جهت گيري پلاك‌ها نيز نا‌مناسب مي باشد</a:t>
            </a:r>
          </a:p>
        </p:txBody>
      </p:sp>
      <p:pic>
        <p:nvPicPr>
          <p:cNvPr id="15" name="Picture 14" descr="881107-BEHFAR-MO-ST18-ZOON01-legen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799" y="4114800"/>
            <a:ext cx="762001" cy="152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852046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 تحليل سازمان فضايي پيشنهادي طرح  بازنگري در طرح تفصيلي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258" y="183968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سوم</a:t>
            </a:r>
            <a:endParaRPr lang="en-US" sz="4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1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 بررسي و تحليل سازمان فضايي پيشنهادي  طرح بازنگري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56" y="81715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مباني جمعيت پذيري طرح بازنگري طرح تفصيلي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21232" y="1494978"/>
            <a:ext cx="627380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قرارگيري محدوده‌ي همت‌آباد در قطعه‌‌ي 6ـ3 (بلوك آبشار ـ همت‌آباد) از قطعه‌‌بندي‌هاي مطالعات پايه‌ي طرح بازنگري طرح تفصيلي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نرخ رشد پيشنهادي طرح بازنگري طرح تفصيلي در افق طرح (سال 1395) 1/12مي باشد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در صورت نوسازي پيش‌بيني 10/000 نفر افزايش جمعيت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جمعيت پيشنهادي بلوك شهري همت‌آباد در صورت نوسازي 27816 نفر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جمعيت پيشنهادي بلوك آبشار ـ همت‌اباد در صورت نوسازي ـ 38000 نفر</a:t>
            </a:r>
            <a:r>
              <a:rPr lang="en-US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</a:t>
            </a:r>
          </a:p>
        </p:txBody>
      </p:sp>
      <p:pic>
        <p:nvPicPr>
          <p:cNvPr id="7" name="Picture 6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916" y="1507672"/>
            <a:ext cx="1152691" cy="703059"/>
          </a:xfrm>
          <a:prstGeom prst="rect">
            <a:avLst/>
          </a:prstGeom>
        </p:spPr>
      </p:pic>
      <p:pic>
        <p:nvPicPr>
          <p:cNvPr id="8" name="Picture 7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542" y="2529999"/>
            <a:ext cx="1152691" cy="703059"/>
          </a:xfrm>
          <a:prstGeom prst="rect">
            <a:avLst/>
          </a:prstGeom>
        </p:spPr>
      </p:pic>
      <p:pic>
        <p:nvPicPr>
          <p:cNvPr id="9" name="Picture 8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176" y="3088799"/>
            <a:ext cx="1152691" cy="703059"/>
          </a:xfrm>
          <a:prstGeom prst="rect">
            <a:avLst/>
          </a:prstGeom>
        </p:spPr>
      </p:pic>
      <p:pic>
        <p:nvPicPr>
          <p:cNvPr id="10" name="Picture 9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176" y="3680255"/>
            <a:ext cx="1152691" cy="703059"/>
          </a:xfrm>
          <a:prstGeom prst="rect">
            <a:avLst/>
          </a:prstGeom>
        </p:spPr>
      </p:pic>
      <p:pic>
        <p:nvPicPr>
          <p:cNvPr id="11" name="Picture 10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542" y="4242683"/>
            <a:ext cx="1152691" cy="7030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188" y="5080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 تحليل سازمان فضايي پيشنهادي طرح بازنگري</a:t>
            </a:r>
            <a:endParaRPr lang="en-US" sz="16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6" y="2296884"/>
            <a:ext cx="464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ساختار پيشنهادي طرح بازنگري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857060"/>
            <a:ext cx="6749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شبكه‌ي معابر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95850" y="1117600"/>
            <a:ext cx="5819350" cy="3377589"/>
            <a:chOff x="939800" y="1066800"/>
            <a:chExt cx="6870701" cy="3987800"/>
          </a:xfrm>
        </p:grpSpPr>
        <p:pic>
          <p:nvPicPr>
            <p:cNvPr id="6" name="Picture 5" descr="maaber tarh tafsil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500" y="1587500"/>
              <a:ext cx="5486400" cy="2798198"/>
            </a:xfrm>
            <a:prstGeom prst="rect">
              <a:avLst/>
            </a:prstGeom>
          </p:spPr>
        </p:pic>
        <p:pic>
          <p:nvPicPr>
            <p:cNvPr id="8" name="Picture 7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939800" y="1066800"/>
              <a:ext cx="6870701" cy="3987800"/>
            </a:xfrm>
            <a:prstGeom prst="rect">
              <a:avLst/>
            </a:prstGeom>
          </p:spPr>
        </p:pic>
      </p:grpSp>
      <p:pic>
        <p:nvPicPr>
          <p:cNvPr id="9" name="Picture 8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09" y="3924300"/>
            <a:ext cx="1152691" cy="703059"/>
          </a:xfrm>
          <a:prstGeom prst="rect">
            <a:avLst/>
          </a:prstGeom>
        </p:spPr>
      </p:pic>
      <p:pic>
        <p:nvPicPr>
          <p:cNvPr id="10" name="Picture 9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0" y="4364241"/>
            <a:ext cx="1152691" cy="703059"/>
          </a:xfrm>
          <a:prstGeom prst="rect">
            <a:avLst/>
          </a:prstGeom>
        </p:spPr>
      </p:pic>
      <p:pic>
        <p:nvPicPr>
          <p:cNvPr id="11" name="Picture 10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0" y="4838700"/>
            <a:ext cx="1152691" cy="703059"/>
          </a:xfrm>
          <a:prstGeom prst="rect">
            <a:avLst/>
          </a:prstGeom>
        </p:spPr>
      </p:pic>
      <p:pic>
        <p:nvPicPr>
          <p:cNvPr id="12" name="Picture 11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0" y="5291341"/>
            <a:ext cx="1152691" cy="703059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-723900" y="3937000"/>
            <a:ext cx="8001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خيابان سجاد با نقش عبوري و اختصاص نواحي مجاور آن به بلوك‌هاي مسكوني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بزرگراه همت با نقش عبوري و مسير كندروي دو طرف آن با نقش محور مجهز محلي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خيابان سپهسالار با نقش عبوري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342900" marR="0" lvl="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خيابان حضرت قائم با احياء محور مادي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0" marR="0" lvl="0" indent="0" algn="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0 Yeka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91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 بررسي و تحليل سازمان فضايي پيشنهادي  طرح بازنگري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4869066"/>
            <a:ext cx="1152691" cy="703059"/>
          </a:xfrm>
          <a:prstGeom prst="rect">
            <a:avLst/>
          </a:prstGeom>
        </p:spPr>
      </p:pic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857060"/>
            <a:ext cx="6749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تحليل نظام توزيع خدمات 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00650" y="1168401"/>
            <a:ext cx="5171650" cy="2921000"/>
            <a:chOff x="1508550" y="1117600"/>
            <a:chExt cx="5743150" cy="3377589"/>
          </a:xfrm>
        </p:grpSpPr>
        <p:pic>
          <p:nvPicPr>
            <p:cNvPr id="14" name="Picture 13" descr="khadamate tafsili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8917" y="1536701"/>
              <a:ext cx="4570483" cy="2388964"/>
            </a:xfrm>
            <a:prstGeom prst="rect">
              <a:avLst/>
            </a:prstGeom>
          </p:spPr>
        </p:pic>
        <p:pic>
          <p:nvPicPr>
            <p:cNvPr id="8" name="Picture 7" descr="power point --- 06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508550" y="1117600"/>
              <a:ext cx="5743150" cy="3377589"/>
            </a:xfrm>
            <a:prstGeom prst="rect">
              <a:avLst/>
            </a:prstGeom>
          </p:spPr>
        </p:pic>
      </p:grpSp>
      <p:pic>
        <p:nvPicPr>
          <p:cNvPr id="9" name="Picture 8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09" y="3492500"/>
            <a:ext cx="1152691" cy="703059"/>
          </a:xfrm>
          <a:prstGeom prst="rect">
            <a:avLst/>
          </a:prstGeom>
        </p:spPr>
      </p:pic>
      <p:pic>
        <p:nvPicPr>
          <p:cNvPr id="10" name="Picture 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4173741"/>
            <a:ext cx="1152691" cy="703059"/>
          </a:xfrm>
          <a:prstGeom prst="rect">
            <a:avLst/>
          </a:prstGeom>
        </p:spPr>
      </p:pic>
      <p:pic>
        <p:nvPicPr>
          <p:cNvPr id="11" name="Picture 10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4516641"/>
            <a:ext cx="1152691" cy="703059"/>
          </a:xfrm>
          <a:prstGeom prst="rect">
            <a:avLst/>
          </a:prstGeom>
        </p:spPr>
      </p:pic>
      <p:pic>
        <p:nvPicPr>
          <p:cNvPr id="12" name="Picture 1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5316741"/>
            <a:ext cx="1152691" cy="703059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33400" y="3556000"/>
            <a:ext cx="7239000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كاربري تجاري در جداره‌ي بزرگراه همت حد فاصل خيابان حضرت قائم و خليلي و ارتباط آن با خدمات اساسي محدوده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پهنه‌ي درختكاري در اراضي نظامي جنوب محدوده در جداره‌ي بزرگراه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افزايش كيفيت فضايي همت آباد به وسيله‌ي جانمايي اين لكه در مجاورت كاربري مقياس شهري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كاربري مسكوني ويژه‌ي اطراف مادي (با ضوابط ويژه‌ي ساخت و ساز) در جداره‌ي شمالي مادي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pic>
        <p:nvPicPr>
          <p:cNvPr id="18" name="Picture 17" descr="shomarehayemaaber khadama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1058" y="1504935"/>
            <a:ext cx="3733800" cy="1829234"/>
          </a:xfrm>
          <a:prstGeom prst="rect">
            <a:avLst/>
          </a:prstGeom>
        </p:spPr>
      </p:pic>
      <p:sp>
        <p:nvSpPr>
          <p:cNvPr id="20" name="TextBox 19" hidden="1"/>
          <p:cNvSpPr txBox="1"/>
          <p:nvPr/>
        </p:nvSpPr>
        <p:spPr>
          <a:xfrm>
            <a:off x="0" y="152400"/>
            <a:ext cx="1524000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</a:pPr>
            <a:r>
              <a:rPr lang="fa-IR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اتصال و پيو‌ند دو سمت بزرگراه به وسيله‌‌ي پوشاندن بخشي از بزرگراه و تبديل آن به فضاي شهري حد فاصل محور حضرت قائم و شهيد خليلي   </a:t>
            </a:r>
            <a:endParaRPr lang="en-US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5480735"/>
            <a:ext cx="6934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عدم تناسب كاربري با عرض و نقش محور در پيشنهاد طرح بازنگري طرح تفصيلي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pic>
        <p:nvPicPr>
          <p:cNvPr id="22" name="Picture 21" descr="shomarehayemaaber khadamat--01.png"/>
          <p:cNvPicPr>
            <a:picLocks noChangeAspect="1"/>
          </p:cNvPicPr>
          <p:nvPr/>
        </p:nvPicPr>
        <p:blipFill>
          <a:blip r:embed="rId7" cstate="print"/>
          <a:srcRect l="18657" t="81433" r="6716" b="2280"/>
          <a:stretch>
            <a:fillRect/>
          </a:stretch>
        </p:blipFill>
        <p:spPr>
          <a:xfrm>
            <a:off x="7886700" y="5505450"/>
            <a:ext cx="381000" cy="381000"/>
          </a:xfrm>
          <a:prstGeom prst="rect">
            <a:avLst/>
          </a:prstGeom>
        </p:spPr>
      </p:pic>
      <p:pic>
        <p:nvPicPr>
          <p:cNvPr id="23" name="Picture 22" descr="shomarehayemaaber khadamat--01.png"/>
          <p:cNvPicPr>
            <a:picLocks noChangeAspect="1"/>
          </p:cNvPicPr>
          <p:nvPr/>
        </p:nvPicPr>
        <p:blipFill>
          <a:blip r:embed="rId8" cstate="print"/>
          <a:srcRect l="18656" t="4072" r="6717" b="75570"/>
          <a:stretch>
            <a:fillRect/>
          </a:stretch>
        </p:blipFill>
        <p:spPr>
          <a:xfrm>
            <a:off x="7905750" y="3648075"/>
            <a:ext cx="355600" cy="444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21600" y="3657600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1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1600" y="4343400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2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4775" y="4686300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3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08900" y="5486400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0 Yekan" pitchFamily="2" charset="-78"/>
              </a:rPr>
              <a:t>1</a:t>
            </a:r>
            <a:endParaRPr lang="en-US" sz="15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cs typeface="0 Yeka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4775" y="5038725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4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19600" y="2256474"/>
            <a:ext cx="10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4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pic>
        <p:nvPicPr>
          <p:cNvPr id="31" name="Picture 30" descr="shomarehayemaaber khadamat--01.png"/>
          <p:cNvPicPr>
            <a:picLocks noChangeAspect="1"/>
          </p:cNvPicPr>
          <p:nvPr/>
        </p:nvPicPr>
        <p:blipFill>
          <a:blip r:embed="rId9" cstate="print"/>
          <a:srcRect l="18656" t="4072" r="6717" b="75570"/>
          <a:stretch>
            <a:fillRect/>
          </a:stretch>
        </p:blipFill>
        <p:spPr>
          <a:xfrm>
            <a:off x="4362448" y="2276476"/>
            <a:ext cx="182880" cy="228600"/>
          </a:xfrm>
          <a:prstGeom prst="rect">
            <a:avLst/>
          </a:prstGeom>
        </p:spPr>
      </p:pic>
      <p:pic>
        <p:nvPicPr>
          <p:cNvPr id="33" name="Picture 32" descr="shomarehayemaaber khadamat--01.png"/>
          <p:cNvPicPr>
            <a:picLocks noChangeAspect="1"/>
          </p:cNvPicPr>
          <p:nvPr/>
        </p:nvPicPr>
        <p:blipFill>
          <a:blip r:embed="rId8" cstate="print"/>
          <a:srcRect l="18656" t="4072" r="6717" b="75570"/>
          <a:stretch>
            <a:fillRect/>
          </a:stretch>
        </p:blipFill>
        <p:spPr>
          <a:xfrm>
            <a:off x="7915275" y="4324350"/>
            <a:ext cx="355600" cy="444500"/>
          </a:xfrm>
          <a:prstGeom prst="rect">
            <a:avLst/>
          </a:prstGeom>
        </p:spPr>
      </p:pic>
      <p:pic>
        <p:nvPicPr>
          <p:cNvPr id="34" name="Picture 33" descr="shomarehayemaaber khadamat--01.png"/>
          <p:cNvPicPr>
            <a:picLocks noChangeAspect="1"/>
          </p:cNvPicPr>
          <p:nvPr/>
        </p:nvPicPr>
        <p:blipFill>
          <a:blip r:embed="rId8" cstate="print"/>
          <a:srcRect l="18656" t="4072" r="6717" b="75570"/>
          <a:stretch>
            <a:fillRect/>
          </a:stretch>
        </p:blipFill>
        <p:spPr>
          <a:xfrm>
            <a:off x="7915275" y="4667250"/>
            <a:ext cx="355600" cy="444500"/>
          </a:xfrm>
          <a:prstGeom prst="rect">
            <a:avLst/>
          </a:prstGeom>
        </p:spPr>
      </p:pic>
      <p:pic>
        <p:nvPicPr>
          <p:cNvPr id="35" name="Picture 34" descr="shomarehayemaaber khadamat--01.png"/>
          <p:cNvPicPr>
            <a:picLocks noChangeAspect="1"/>
          </p:cNvPicPr>
          <p:nvPr/>
        </p:nvPicPr>
        <p:blipFill>
          <a:blip r:embed="rId8" cstate="print"/>
          <a:srcRect l="18656" t="4072" r="6717" b="75570"/>
          <a:stretch>
            <a:fillRect/>
          </a:stretch>
        </p:blipFill>
        <p:spPr>
          <a:xfrm>
            <a:off x="7915275" y="5019675"/>
            <a:ext cx="355600" cy="4445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591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 بررسي و تحليل سازمان فضايي پيشنهادي  طرح بازنگري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8444" y="6085403"/>
            <a:ext cx="455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smtClean="0">
                <a:solidFill>
                  <a:schemeClr val="accent2">
                    <a:lumMod val="75000"/>
                  </a:schemeClr>
                </a:solidFill>
                <a:cs typeface="0 Elham" pitchFamily="2" charset="-78"/>
              </a:rPr>
              <a:t>طرح ساماندهي بافت فرسوده‌ي شهر اصفها‌ن</a:t>
            </a:r>
            <a:endParaRPr lang="en-US" sz="1600" dirty="0">
              <a:solidFill>
                <a:schemeClr val="accent2">
                  <a:lumMod val="75000"/>
                </a:schemeClr>
              </a:solidFill>
              <a:cs typeface="0 Elham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11" y="2643426"/>
            <a:ext cx="7339189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000" b="1" dirty="0" smtClean="0">
                <a:ln w="24500" cmpd="dbl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0 Sina Bold" pitchFamily="2" charset="-78"/>
              </a:rPr>
              <a:t>مراحل معرفي طرح</a:t>
            </a:r>
            <a:endParaRPr lang="fa-IR" sz="6600" b="1" dirty="0" smtClean="0">
              <a:ln w="24500" cmpd="dbl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0 Sina Bold" pitchFamily="2" charset="-78"/>
            </a:endParaRPr>
          </a:p>
        </p:txBody>
      </p:sp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46100"/>
            <a:ext cx="837425" cy="780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812800"/>
            <a:ext cx="6749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سطوح و سرانه‌هاي كاربري‌هاي پيشنهادي طرح بازنگري طرح تفصيلي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17502" y="5448079"/>
            <a:ext cx="7848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2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*</a:t>
            </a:r>
            <a:r>
              <a:rPr lang="fa-IR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طرح بازنگري طرح تفصيلي راسته‌هاي اصلي محله‌اي را در ضوابط پيشنهادي به صورت تجاري پيشنهاد داده است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89396" y="1435100"/>
            <a:ext cx="3723637" cy="3975100"/>
            <a:chOff x="2489396" y="1435100"/>
            <a:chExt cx="3723637" cy="3975100"/>
          </a:xfrm>
        </p:grpSpPr>
        <p:sp>
          <p:nvSpPr>
            <p:cNvPr id="18" name="Rectangle 17"/>
            <p:cNvSpPr/>
            <p:nvPr/>
          </p:nvSpPr>
          <p:spPr>
            <a:xfrm>
              <a:off x="2514246" y="1435100"/>
              <a:ext cx="3697270" cy="396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881107-BEHFAR-MO-EM22-CALT01-SIP-02-1.png"/>
            <p:cNvPicPr>
              <a:picLocks noChangeAspect="1"/>
            </p:cNvPicPr>
            <p:nvPr/>
          </p:nvPicPr>
          <p:blipFill>
            <a:blip r:embed="rId3">
              <a:lum bright="-20000"/>
            </a:blip>
            <a:stretch>
              <a:fillRect/>
            </a:stretch>
          </p:blipFill>
          <p:spPr>
            <a:xfrm>
              <a:off x="2489396" y="1436916"/>
              <a:ext cx="3723637" cy="397328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0591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 بررسي و تحليل سازمان فضايي پيشنهادي  طرح بازنگري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992995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ارايه‌ي پيشنهاد طرح نوسازي</a:t>
            </a:r>
          </a:p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بافت فرسوده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258" y="183968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چهارم</a:t>
            </a:r>
            <a:endParaRPr lang="en-US" sz="4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56" y="81715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مباني برآورد جمعيت اوليه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929102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با توجه به جمعيت برآورد شده، ميانگين تراكم خالص جمعيتي 491 نفر در هكتار و تراكم ناخالص250 نفر در هكتار خواهد بود</a:t>
            </a:r>
            <a:r>
              <a:rPr lang="en-US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000935"/>
            <a:ext cx="723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جمعيت محدوده‌‌ي مورد مطالعه مطابق سرشماري نفوس و مسكن در سال (85)  17816 نفر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593475"/>
            <a:ext cx="6858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برآورد جمعيت پيشنهاد‌ي بر اساس سرانه زمين 40 مترمربع، سرانه‌ي خدمات اساسي در مقياس محله و ناحيه 6/65 متر مربع (مطابق پيشنهاد طرح بازنگري طرح تفصيلي)، سرانه 10 مترمربع و  سرانه‌ي ساير خدمات 3 مترمربع ، در حدود 22200 نفر مي باشد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2860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ساختار پيشنهادي طرح نوسازي بافت فرسوده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3056" y="8062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محله بندي پيشنهادي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3300" y="1562100"/>
            <a:ext cx="29718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ـ پيشنهاد تلقي نيمه‌هاي شرقي و غربي   همت‌آباد به عنوان محله‌هاي شرقي و غربي با جمعيت 11930 نفر و 14370 نفر و تفكيك محله‌ي شرقي به 2 زير محله و تفكيك محله‌ي غربي به 3 زير محله بر اساس راسته‌هاي اصلي بين محله‌اي حضرت قائم و شهيد خليلي 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6950" y="927100"/>
            <a:ext cx="4969281" cy="2806700"/>
            <a:chOff x="136950" y="850900"/>
            <a:chExt cx="4969281" cy="2806700"/>
          </a:xfrm>
        </p:grpSpPr>
        <p:pic>
          <p:nvPicPr>
            <p:cNvPr id="10" name="Picture 9" descr="mahale pishnahad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1" y="1244601"/>
              <a:ext cx="3966667" cy="1912925"/>
            </a:xfrm>
            <a:prstGeom prst="rect">
              <a:avLst/>
            </a:prstGeom>
          </p:spPr>
        </p:pic>
        <p:pic>
          <p:nvPicPr>
            <p:cNvPr id="14" name="Picture 13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850900"/>
              <a:ext cx="4969281" cy="28067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36950" y="3302000"/>
            <a:ext cx="4969281" cy="2806700"/>
            <a:chOff x="136950" y="3302000"/>
            <a:chExt cx="4969281" cy="2806700"/>
          </a:xfrm>
        </p:grpSpPr>
        <p:pic>
          <p:nvPicPr>
            <p:cNvPr id="11" name="Picture 10" descr="zir mahale pishnahad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1" y="3683001"/>
              <a:ext cx="3966667" cy="1912925"/>
            </a:xfrm>
            <a:prstGeom prst="rect">
              <a:avLst/>
            </a:prstGeom>
          </p:spPr>
        </p:pic>
        <p:pic>
          <p:nvPicPr>
            <p:cNvPr id="12" name="Picture 11" descr="shomarehaye zir mahale.png"/>
            <p:cNvPicPr>
              <a:picLocks noChangeAspect="1"/>
            </p:cNvPicPr>
            <p:nvPr/>
          </p:nvPicPr>
          <p:blipFill>
            <a:blip r:embed="rId6" cstate="print">
              <a:lum bright="-40000"/>
            </a:blip>
            <a:stretch>
              <a:fillRect/>
            </a:stretch>
          </p:blipFill>
          <p:spPr>
            <a:xfrm>
              <a:off x="1112520" y="3999887"/>
              <a:ext cx="2223826" cy="1402693"/>
            </a:xfrm>
            <a:prstGeom prst="rect">
              <a:avLst/>
            </a:prstGeom>
          </p:spPr>
        </p:pic>
        <p:pic>
          <p:nvPicPr>
            <p:cNvPr id="15" name="Picture 14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3302000"/>
              <a:ext cx="4969281" cy="28067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76300" y="208788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محله‌ي غربي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4560" y="237744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محله‌ي شرقي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pic>
        <p:nvPicPr>
          <p:cNvPr id="21" name="Picture 20" descr="sign-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700" y="1485900"/>
            <a:ext cx="1152691" cy="70305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99000" y="4140200"/>
            <a:ext cx="3471681" cy="1560359"/>
            <a:chOff x="4699000" y="4140200"/>
            <a:chExt cx="3471681" cy="1560359"/>
          </a:xfrm>
        </p:grpSpPr>
        <p:sp>
          <p:nvSpPr>
            <p:cNvPr id="23" name="Rectangle 22"/>
            <p:cNvSpPr/>
            <p:nvPr/>
          </p:nvSpPr>
          <p:spPr>
            <a:xfrm>
              <a:off x="4775200" y="4191000"/>
              <a:ext cx="33782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881107-BEHFAR-MO-EM22-CALT01-SIP-02.png"/>
            <p:cNvPicPr>
              <a:picLocks noChangeAspect="1"/>
            </p:cNvPicPr>
            <p:nvPr/>
          </p:nvPicPr>
          <p:blipFill>
            <a:blip r:embed="rId8">
              <a:lum bright="-10000"/>
            </a:blip>
            <a:stretch>
              <a:fillRect/>
            </a:stretch>
          </p:blipFill>
          <p:spPr>
            <a:xfrm>
              <a:off x="4699000" y="4140200"/>
              <a:ext cx="3471681" cy="156035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3056" y="8062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شبكه‌ي معابر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پيشنهادي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6950" y="927100"/>
            <a:ext cx="4969281" cy="2806700"/>
            <a:chOff x="136950" y="927100"/>
            <a:chExt cx="4969281" cy="2806700"/>
          </a:xfrm>
        </p:grpSpPr>
        <p:pic>
          <p:nvPicPr>
            <p:cNvPr id="24" name="Picture 23" descr="maaber -naghsh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00" y="1307592"/>
              <a:ext cx="3953866" cy="1892808"/>
            </a:xfrm>
            <a:prstGeom prst="rect">
              <a:avLst/>
            </a:prstGeom>
          </p:spPr>
        </p:pic>
        <p:pic>
          <p:nvPicPr>
            <p:cNvPr id="14" name="Picture 13" descr="power point --- 06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927100"/>
              <a:ext cx="4969281" cy="28067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36950" y="3302000"/>
            <a:ext cx="4969281" cy="2806700"/>
            <a:chOff x="136950" y="3302000"/>
            <a:chExt cx="4969281" cy="2806700"/>
          </a:xfrm>
        </p:grpSpPr>
        <p:pic>
          <p:nvPicPr>
            <p:cNvPr id="20" name="Picture 19" descr="maaber- arz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900" y="3683000"/>
              <a:ext cx="3950208" cy="1896466"/>
            </a:xfrm>
            <a:prstGeom prst="rect">
              <a:avLst/>
            </a:prstGeom>
          </p:spPr>
        </p:pic>
        <p:pic>
          <p:nvPicPr>
            <p:cNvPr id="15" name="Picture 14" descr="power point --- 06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3302000"/>
              <a:ext cx="4969281" cy="2806700"/>
            </a:xfrm>
            <a:prstGeom prst="rect">
              <a:avLst/>
            </a:prstGeom>
          </p:spPr>
        </p:pic>
      </p:grpSp>
      <p:grpSp>
        <p:nvGrpSpPr>
          <p:cNvPr id="44" name="Group 29"/>
          <p:cNvGrpSpPr/>
          <p:nvPr/>
        </p:nvGrpSpPr>
        <p:grpSpPr>
          <a:xfrm>
            <a:off x="7385912" y="4014641"/>
            <a:ext cx="691288" cy="1601299"/>
            <a:chOff x="6553200" y="3810000"/>
            <a:chExt cx="691288" cy="1334416"/>
          </a:xfrm>
        </p:grpSpPr>
        <p:pic>
          <p:nvPicPr>
            <p:cNvPr id="45" name="Picture 44" descr="legend maaber arz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3810000"/>
              <a:ext cx="691288" cy="1137516"/>
            </a:xfrm>
            <a:prstGeom prst="rect">
              <a:avLst/>
            </a:prstGeom>
          </p:spPr>
        </p:pic>
        <p:pic>
          <p:nvPicPr>
            <p:cNvPr id="46" name="Picture 45" descr="legend maaber arz 1.png"/>
            <p:cNvPicPr>
              <a:picLocks noChangeAspect="1"/>
            </p:cNvPicPr>
            <p:nvPr/>
          </p:nvPicPr>
          <p:blipFill>
            <a:blip r:embed="rId8"/>
            <a:srcRect r="21666"/>
            <a:stretch>
              <a:fillRect/>
            </a:stretch>
          </p:blipFill>
          <p:spPr>
            <a:xfrm>
              <a:off x="6558439" y="4800600"/>
              <a:ext cx="535781" cy="343816"/>
            </a:xfrm>
            <a:prstGeom prst="rect">
              <a:avLst/>
            </a:prstGeom>
          </p:spPr>
        </p:pic>
      </p:grpSp>
      <p:pic>
        <p:nvPicPr>
          <p:cNvPr id="47" name="Picture 46" descr="legend maaber naghsh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4256" y="2085439"/>
            <a:ext cx="605944" cy="116068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410200" y="159512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شبكه معابر بر اساس نقش</a:t>
            </a:r>
            <a:endParaRPr lang="en-US" sz="1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10200" y="360426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شبكه معابر بر اساس عرض</a:t>
            </a:r>
            <a:endParaRPr lang="en-US" sz="14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45200" y="20066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شرياني شهري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29200" y="223760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مجهز ناحيه‌ای و فراتر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29200" y="251192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مجهز محله‌اي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6338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نيمه مجهز محله‌اي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29200" y="2987040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دسترسي محله‌اي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29200" y="396734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10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029200" y="421880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12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29200" y="447788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14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36820" y="473696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16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29200" y="499604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20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29200" y="5247501"/>
            <a:ext cx="231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2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26 متر</a:t>
            </a:r>
            <a:endParaRPr lang="en-US" sz="12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3056" y="8062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خدمات اساسي و مختلط پيشنهادي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36950" y="1031875"/>
            <a:ext cx="4969281" cy="2806700"/>
            <a:chOff x="136950" y="1031875"/>
            <a:chExt cx="4969281" cy="2806700"/>
          </a:xfrm>
        </p:grpSpPr>
        <p:pic>
          <p:nvPicPr>
            <p:cNvPr id="30" name="Picture 29" descr="khadamat asas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777" y="1427277"/>
              <a:ext cx="3957523" cy="1900123"/>
            </a:xfrm>
            <a:prstGeom prst="rect">
              <a:avLst/>
            </a:prstGeom>
          </p:spPr>
        </p:pic>
        <p:pic>
          <p:nvPicPr>
            <p:cNvPr id="14" name="Picture 13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1031875"/>
              <a:ext cx="4969281" cy="280670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36950" y="3349625"/>
            <a:ext cx="4969281" cy="2806700"/>
            <a:chOff x="136950" y="3349625"/>
            <a:chExt cx="4969281" cy="2806700"/>
          </a:xfrm>
        </p:grpSpPr>
        <p:pic>
          <p:nvPicPr>
            <p:cNvPr id="44" name="Picture 43" descr="khadamat mokhtale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900" y="3736849"/>
              <a:ext cx="3959352" cy="1918411"/>
            </a:xfrm>
            <a:prstGeom prst="rect">
              <a:avLst/>
            </a:prstGeom>
          </p:spPr>
        </p:pic>
        <p:pic>
          <p:nvPicPr>
            <p:cNvPr id="15" name="Picture 14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3349625"/>
              <a:ext cx="4969281" cy="2806700"/>
            </a:xfrm>
            <a:prstGeom prst="rect">
              <a:avLst/>
            </a:prstGeom>
          </p:spPr>
        </p:pic>
      </p:grpSp>
      <p:pic>
        <p:nvPicPr>
          <p:cNvPr id="47" name="Picture 46" descr="legend khadamat asasi.png"/>
          <p:cNvPicPr>
            <a:picLocks noChangeAspect="1"/>
          </p:cNvPicPr>
          <p:nvPr/>
        </p:nvPicPr>
        <p:blipFill>
          <a:blip r:embed="rId6">
            <a:lum bright="-10000"/>
          </a:blip>
          <a:stretch>
            <a:fillRect/>
          </a:stretch>
        </p:blipFill>
        <p:spPr>
          <a:xfrm>
            <a:off x="5435600" y="1625600"/>
            <a:ext cx="2599339" cy="1399645"/>
          </a:xfrm>
          <a:prstGeom prst="rect">
            <a:avLst/>
          </a:prstGeom>
        </p:spPr>
      </p:pic>
      <p:pic>
        <p:nvPicPr>
          <p:cNvPr id="48" name="Picture 47" descr="legend khadamat mokhtalet.png"/>
          <p:cNvPicPr>
            <a:picLocks noChangeAspect="1"/>
          </p:cNvPicPr>
          <p:nvPr/>
        </p:nvPicPr>
        <p:blipFill>
          <a:blip r:embed="rId7">
            <a:lum bright="-10000"/>
          </a:blip>
          <a:stretch>
            <a:fillRect/>
          </a:stretch>
        </p:blipFill>
        <p:spPr>
          <a:xfrm>
            <a:off x="5105400" y="3911600"/>
            <a:ext cx="2950470" cy="1677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azman faz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0" y="3797706"/>
            <a:ext cx="3972154" cy="1777594"/>
          </a:xfrm>
          <a:prstGeom prst="rect">
            <a:avLst/>
          </a:prstGeom>
        </p:spPr>
      </p:pic>
      <p:pic>
        <p:nvPicPr>
          <p:cNvPr id="17" name="Picture 16" descr="gere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200" y="1416406"/>
            <a:ext cx="3959352" cy="1898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056" y="777769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گره‌ها و سازمان فضايي پيشنهادي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04901"/>
            <a:ext cx="837425" cy="780974"/>
          </a:xfrm>
          <a:prstGeom prst="rect">
            <a:avLst/>
          </a:prstGeom>
        </p:spPr>
      </p:pic>
      <p:pic>
        <p:nvPicPr>
          <p:cNvPr id="14" name="Picture 13" descr="power point --- 06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136950" y="1031875"/>
            <a:ext cx="4969281" cy="2806700"/>
          </a:xfrm>
          <a:prstGeom prst="rect">
            <a:avLst/>
          </a:prstGeom>
        </p:spPr>
      </p:pic>
      <p:pic>
        <p:nvPicPr>
          <p:cNvPr id="15" name="Picture 14" descr="power point --- 06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136950" y="3349625"/>
            <a:ext cx="4969281" cy="2806700"/>
          </a:xfrm>
          <a:prstGeom prst="rect">
            <a:avLst/>
          </a:prstGeom>
        </p:spPr>
      </p:pic>
      <p:pic>
        <p:nvPicPr>
          <p:cNvPr id="20" name="Picture 19" descr="legend gere.png"/>
          <p:cNvPicPr>
            <a:picLocks noChangeAspect="1"/>
          </p:cNvPicPr>
          <p:nvPr/>
        </p:nvPicPr>
        <p:blipFill>
          <a:blip r:embed="rId6">
            <a:lum bright="-20000"/>
          </a:blip>
          <a:stretch>
            <a:fillRect/>
          </a:stretch>
        </p:blipFill>
        <p:spPr>
          <a:xfrm>
            <a:off x="5461000" y="1680664"/>
            <a:ext cx="2257353" cy="159593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061200" y="3733801"/>
            <a:ext cx="900381" cy="2120679"/>
            <a:chOff x="6858000" y="3454400"/>
            <a:chExt cx="900381" cy="2356310"/>
          </a:xfrm>
        </p:grpSpPr>
        <p:pic>
          <p:nvPicPr>
            <p:cNvPr id="19" name="Picture 18" descr="legend sazman faza 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0" y="4419600"/>
              <a:ext cx="900381" cy="1391110"/>
            </a:xfrm>
            <a:prstGeom prst="rect">
              <a:avLst/>
            </a:prstGeom>
          </p:spPr>
        </p:pic>
        <p:pic>
          <p:nvPicPr>
            <p:cNvPr id="21" name="Picture 20" descr="legend sazman faza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6100" y="3454400"/>
              <a:ext cx="614478" cy="102412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800600" y="1447800"/>
            <a:ext cx="303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شناسايي گره‌هاي شهري بر اساس نقش</a:t>
            </a:r>
            <a:endParaRPr lang="en-US" sz="1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5100" y="3352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سازمان فضايي پيشنهادي</a:t>
            </a:r>
            <a:endParaRPr lang="en-US" sz="1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363855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10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0600" y="387096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12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410464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14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8220" y="433197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16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457835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20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479806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محور با عرض 26 متر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7900" y="502159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بزرگراه همت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2820" y="526415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خدمات اساسي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1550" y="553594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خدمات مختلط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6" y="2659559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نمونه‌هاي طراحي شهري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kaz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579518"/>
            <a:ext cx="2993574" cy="3824848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" name="Picture 10" descr="maghtae bozorgrah.jpg"/>
          <p:cNvPicPr>
            <a:picLocks noChangeAspect="1"/>
          </p:cNvPicPr>
          <p:nvPr/>
        </p:nvPicPr>
        <p:blipFill>
          <a:blip r:embed="rId3" cstate="print"/>
          <a:srcRect l="5556" r="3704"/>
          <a:stretch>
            <a:fillRect/>
          </a:stretch>
        </p:blipFill>
        <p:spPr>
          <a:xfrm>
            <a:off x="3828144" y="3924300"/>
            <a:ext cx="4220681" cy="12192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2" name="Picture 11" descr="p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1286" y="1569720"/>
            <a:ext cx="2889504" cy="15697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233056" y="8824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طراحي شهري محدوده‌ي مركزي همت آباد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5" name="Picture 14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609600"/>
            <a:ext cx="837425" cy="7809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32300" y="3200400"/>
            <a:ext cx="303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نمايي از فضاي شهري محدوده‌ي مركزي </a:t>
            </a:r>
            <a:endParaRPr lang="en-US" sz="1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5194300"/>
            <a:ext cx="303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مقطع عرضي از محد‌و‌ده‌ي مركزي </a:t>
            </a:r>
            <a:endParaRPr lang="en-US" sz="1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50" y="1823771"/>
            <a:ext cx="1152691" cy="703059"/>
          </a:xfrm>
          <a:prstGeom prst="rect">
            <a:avLst/>
          </a:prstGeom>
        </p:spPr>
      </p:pic>
      <p:pic>
        <p:nvPicPr>
          <p:cNvPr id="4" name="Picture 3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50" y="2716399"/>
            <a:ext cx="1152691" cy="703059"/>
          </a:xfrm>
          <a:prstGeom prst="rect">
            <a:avLst/>
          </a:prstGeom>
        </p:spPr>
      </p:pic>
      <p:pic>
        <p:nvPicPr>
          <p:cNvPr id="5" name="Picture 4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57" y="3576367"/>
            <a:ext cx="1152691" cy="703059"/>
          </a:xfrm>
          <a:prstGeom prst="rect">
            <a:avLst/>
          </a:prstGeom>
        </p:spPr>
      </p:pic>
      <p:pic>
        <p:nvPicPr>
          <p:cNvPr id="6" name="Picture 5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2" y="4371015"/>
            <a:ext cx="1152691" cy="703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1981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819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81000" y="3657600"/>
            <a:ext cx="695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 تحليل سازمان فضايي پيشنهادي طرح تفصيلي</a:t>
            </a:r>
            <a:endParaRPr lang="en-US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495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ارايه‌ي پيشنهاد طرح نوسازي بافت فرسوده</a:t>
            </a:r>
            <a:endParaRPr lang="en-US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514" y="653144"/>
            <a:ext cx="7339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800" b="1" dirty="0" smtClean="0">
                <a:ln w="24500" cmpd="dbl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0 Sina Bold" pitchFamily="2" charset="-78"/>
              </a:rPr>
              <a:t>مراحل معرفي طرح 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2168" y="2011355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اول</a:t>
            </a:r>
            <a:endParaRPr lang="en-US" sz="1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32166" y="28724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دوم</a:t>
            </a:r>
            <a:endParaRPr lang="en-US" sz="1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2164" y="3732395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سوم</a:t>
            </a:r>
            <a:endParaRPr lang="en-US" sz="1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7876" y="4537937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چهارم</a:t>
            </a:r>
            <a:endParaRPr lang="en-US" sz="1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3056" y="86349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ايده‌ي حجمي لبه‌ي بزرگراه همت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5" name="Picture 14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90626"/>
            <a:ext cx="837425" cy="780974"/>
          </a:xfrm>
          <a:prstGeom prst="rect">
            <a:avLst/>
          </a:prstGeom>
        </p:spPr>
      </p:pic>
      <p:pic>
        <p:nvPicPr>
          <p:cNvPr id="19" name="Picture 18" descr="haj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386409"/>
            <a:ext cx="3327400" cy="425239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" name="Picture 6" descr="legend markaze hemat abad.png"/>
          <p:cNvPicPr>
            <a:picLocks noChangeAspect="1"/>
          </p:cNvPicPr>
          <p:nvPr/>
        </p:nvPicPr>
        <p:blipFill>
          <a:blip r:embed="rId4"/>
          <a:srcRect l="24750" r="38124" b="20864"/>
          <a:stretch>
            <a:fillRect/>
          </a:stretch>
        </p:blipFill>
        <p:spPr>
          <a:xfrm>
            <a:off x="7086600" y="2794000"/>
            <a:ext cx="990600" cy="132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309119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خدمات مختلط تجاری - مسکونی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3657600"/>
            <a:ext cx="231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1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cs typeface="0 Yekan" pitchFamily="2" charset="-78"/>
              </a:rPr>
              <a:t>خدمات مختلط تجاری - اداری</a:t>
            </a:r>
            <a:endParaRPr lang="en-US" sz="1100" dirty="0" smtClean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3056" y="86349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نمونه‌اي از طراحي شهري  محور حضرت قائم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5" name="Picture 14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90626"/>
            <a:ext cx="837425" cy="780974"/>
          </a:xfrm>
          <a:prstGeom prst="rect">
            <a:avLst/>
          </a:prstGeom>
        </p:spPr>
      </p:pic>
      <p:pic>
        <p:nvPicPr>
          <p:cNvPr id="7" name="Picture 6" descr="pers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200" y="1562100"/>
            <a:ext cx="5041900" cy="400048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3056" y="86349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نمونه‌اي از طراحي شهري  محور حضرت قائم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5" name="Picture 14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90626"/>
            <a:ext cx="837425" cy="780974"/>
          </a:xfrm>
          <a:prstGeom prst="rect">
            <a:avLst/>
          </a:prstGeom>
        </p:spPr>
      </p:pic>
      <p:pic>
        <p:nvPicPr>
          <p:cNvPr id="8" name="Picture 7" descr="pers 2.jpg"/>
          <p:cNvPicPr>
            <a:picLocks noChangeAspect="1"/>
          </p:cNvPicPr>
          <p:nvPr/>
        </p:nvPicPr>
        <p:blipFill>
          <a:blip r:embed="rId3" cstate="print"/>
          <a:srcRect l="3085" t="2958" r="5037" b="3662"/>
          <a:stretch>
            <a:fillRect/>
          </a:stretch>
        </p:blipFill>
        <p:spPr>
          <a:xfrm>
            <a:off x="1749114" y="1803400"/>
            <a:ext cx="5261286" cy="3530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3056" y="86349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طراحي شهري جداره‌ي محور سجاد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5" name="Picture 14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90626"/>
            <a:ext cx="837425" cy="780974"/>
          </a:xfrm>
          <a:prstGeom prst="rect">
            <a:avLst/>
          </a:prstGeom>
        </p:spPr>
      </p:pic>
      <p:pic>
        <p:nvPicPr>
          <p:cNvPr id="7" name="Picture 6" descr="bar sajad.jpg"/>
          <p:cNvPicPr>
            <a:picLocks noChangeAspect="1"/>
          </p:cNvPicPr>
          <p:nvPr/>
        </p:nvPicPr>
        <p:blipFill>
          <a:blip r:embed="rId3" cstate="print"/>
          <a:srcRect r="18079"/>
          <a:stretch>
            <a:fillRect/>
          </a:stretch>
        </p:blipFill>
        <p:spPr>
          <a:xfrm>
            <a:off x="1015276" y="1663700"/>
            <a:ext cx="3585130" cy="384962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Picture 8" descr="lejend bare sajad.png"/>
          <p:cNvPicPr>
            <a:picLocks noChangeAspect="1"/>
          </p:cNvPicPr>
          <p:nvPr/>
        </p:nvPicPr>
        <p:blipFill>
          <a:blip r:embed="rId4"/>
          <a:srcRect l="-16026" t="76352" b="5469"/>
          <a:stretch>
            <a:fillRect/>
          </a:stretch>
        </p:blipFill>
        <p:spPr>
          <a:xfrm>
            <a:off x="7556500" y="4953000"/>
            <a:ext cx="551689" cy="381000"/>
          </a:xfrm>
          <a:prstGeom prst="rect">
            <a:avLst/>
          </a:prstGeom>
        </p:spPr>
      </p:pic>
      <p:pic>
        <p:nvPicPr>
          <p:cNvPr id="10" name="Picture 9" descr="lejend bare sajad.png"/>
          <p:cNvPicPr>
            <a:picLocks noChangeAspect="1"/>
          </p:cNvPicPr>
          <p:nvPr/>
        </p:nvPicPr>
        <p:blipFill>
          <a:blip r:embed="rId4"/>
          <a:srcRect t="39267" r="23077" b="43281"/>
          <a:stretch>
            <a:fillRect/>
          </a:stretch>
        </p:blipFill>
        <p:spPr>
          <a:xfrm>
            <a:off x="2870200" y="3352800"/>
            <a:ext cx="365760" cy="365761"/>
          </a:xfrm>
          <a:prstGeom prst="rect">
            <a:avLst/>
          </a:prstGeom>
        </p:spPr>
      </p:pic>
      <p:pic>
        <p:nvPicPr>
          <p:cNvPr id="11" name="Picture 10" descr="lejend bare sajad.png"/>
          <p:cNvPicPr>
            <a:picLocks noChangeAspect="1"/>
          </p:cNvPicPr>
          <p:nvPr/>
        </p:nvPicPr>
        <p:blipFill>
          <a:blip r:embed="rId4"/>
          <a:srcRect t="21466" r="23077" b="61082"/>
          <a:stretch>
            <a:fillRect/>
          </a:stretch>
        </p:blipFill>
        <p:spPr>
          <a:xfrm>
            <a:off x="1905000" y="4686300"/>
            <a:ext cx="365760" cy="365761"/>
          </a:xfrm>
          <a:prstGeom prst="rect">
            <a:avLst/>
          </a:prstGeom>
        </p:spPr>
      </p:pic>
      <p:pic>
        <p:nvPicPr>
          <p:cNvPr id="12" name="Picture 11" descr="lejend bare sajad.png"/>
          <p:cNvPicPr>
            <a:picLocks noChangeAspect="1"/>
          </p:cNvPicPr>
          <p:nvPr/>
        </p:nvPicPr>
        <p:blipFill>
          <a:blip r:embed="rId4"/>
          <a:srcRect r="23077" b="78185"/>
          <a:stretch>
            <a:fillRect/>
          </a:stretch>
        </p:blipFill>
        <p:spPr>
          <a:xfrm>
            <a:off x="3162300" y="2095500"/>
            <a:ext cx="365760" cy="457201"/>
          </a:xfrm>
          <a:prstGeom prst="rect">
            <a:avLst/>
          </a:prstGeom>
        </p:spPr>
      </p:pic>
      <p:pic>
        <p:nvPicPr>
          <p:cNvPr id="17" name="Picture 16" descr="lejend bare sajad.png"/>
          <p:cNvPicPr>
            <a:picLocks noChangeAspect="1"/>
          </p:cNvPicPr>
          <p:nvPr/>
        </p:nvPicPr>
        <p:blipFill>
          <a:blip r:embed="rId4"/>
          <a:srcRect r="23077" b="78185"/>
          <a:stretch>
            <a:fillRect/>
          </a:stretch>
        </p:blipFill>
        <p:spPr>
          <a:xfrm>
            <a:off x="7620000" y="1435100"/>
            <a:ext cx="365760" cy="457201"/>
          </a:xfrm>
          <a:prstGeom prst="rect">
            <a:avLst/>
          </a:prstGeom>
        </p:spPr>
      </p:pic>
      <p:pic>
        <p:nvPicPr>
          <p:cNvPr id="18" name="Picture 17" descr="lejend bare sajad.png"/>
          <p:cNvPicPr>
            <a:picLocks noChangeAspect="1"/>
          </p:cNvPicPr>
          <p:nvPr/>
        </p:nvPicPr>
        <p:blipFill>
          <a:blip r:embed="rId4"/>
          <a:srcRect t="39267" r="23077" b="43281"/>
          <a:stretch>
            <a:fillRect/>
          </a:stretch>
        </p:blipFill>
        <p:spPr>
          <a:xfrm>
            <a:off x="7620000" y="3378200"/>
            <a:ext cx="365760" cy="365761"/>
          </a:xfrm>
          <a:prstGeom prst="rect">
            <a:avLst/>
          </a:prstGeom>
        </p:spPr>
      </p:pic>
      <p:pic>
        <p:nvPicPr>
          <p:cNvPr id="19" name="Picture 18" descr="lejend bare sajad.png"/>
          <p:cNvPicPr>
            <a:picLocks noChangeAspect="1"/>
          </p:cNvPicPr>
          <p:nvPr/>
        </p:nvPicPr>
        <p:blipFill>
          <a:blip r:embed="rId4"/>
          <a:srcRect t="21466" r="23077" b="61082"/>
          <a:stretch>
            <a:fillRect/>
          </a:stretch>
        </p:blipFill>
        <p:spPr>
          <a:xfrm>
            <a:off x="7607300" y="2758439"/>
            <a:ext cx="365760" cy="365761"/>
          </a:xfrm>
          <a:prstGeom prst="rect">
            <a:avLst/>
          </a:prstGeom>
        </p:spPr>
      </p:pic>
      <p:pic>
        <p:nvPicPr>
          <p:cNvPr id="20" name="Picture 19" descr="lejend bare sajad.png"/>
          <p:cNvPicPr>
            <a:picLocks noChangeAspect="1"/>
          </p:cNvPicPr>
          <p:nvPr/>
        </p:nvPicPr>
        <p:blipFill>
          <a:blip r:embed="rId4"/>
          <a:srcRect l="-16026" t="58173" r="19872" b="23648"/>
          <a:stretch>
            <a:fillRect/>
          </a:stretch>
        </p:blipFill>
        <p:spPr>
          <a:xfrm>
            <a:off x="7569200" y="4419600"/>
            <a:ext cx="457200" cy="381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10100" y="1549400"/>
            <a:ext cx="312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خوانايي ورودي حضرت قائم با ايجاد گشايش فضايي و ايجاد فضاي سبز در ابتداي محور با توجه به اينكه در اين خيابان پيشنهاد احياي مادي و اولويت پياده ديده شده است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4700" y="2792105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خوانايي ورودي خيابان شهيد خليلي با استفاده از 2 ساختمان بلند مرتبه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4036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پيشنهاد محور در پشت كاربري مختلط براي تفكيك اين كاربري از محدوده‌ي مسكوني و تسهيل در سرويس‌دهي به كاربري‌هاي مختلط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4700" y="4452035"/>
            <a:ext cx="3124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ساختمان بلند مرتبه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4700" y="4953000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لبه‌ي مختلط تجاري ـ اداري ـ مسكوني در مجاور محور سجاد با توجه به پيشنهاد مجهز شدن لبه‌ي اين محور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125" y="2286000"/>
            <a:ext cx="594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پهنه بندي مد‌اخله بر اساس كيفيت بلوك‌ها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3056" y="8062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پهنه بندي مد‌اخله بر اساس كيفيت بلوك‌ها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63600" y="1414567"/>
            <a:ext cx="6934200" cy="422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جهت سهولت ساماندهي بلوك‌هاي محدوده‌ي بافت فرسوده‌ي همت‌آباد، بر اساس كيفيت بلوك‌ها در وضع موجود به 4 دسته تقسيم مي‌شوند:</a:t>
            </a:r>
            <a:endParaRPr lang="en-US" sz="12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cs typeface="0 Yekan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1ـ بلوك‌هايي كه شبكه‌ي معابر آنها مطلوب بوده و جهت‌گيري پلاك‌ها در كل بلوك مناسب مي‌باشند. ساكنين اين بلوك‌ها مي‌توانند به كمك تجميع پلاك‌ها و رسيدن به حد نصاب مساحت جهت نوسازي و با استفاده از ضوابط و مقررات پيشنهادي اقدام به نوسازي نمايند</a:t>
            </a:r>
            <a:endParaRPr lang="en-US" sz="12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2ـ بلوك‌هايي كه شبكه معابر آنها نامطلوب بوده و جهت‌گيري پلاك‌ها تا حدودي مناسب مي‌باشد. در اين بلوك‌ها مي‌توان با طراحي شبكه‌ي معابر مناسب زمينه‌ي تجميع و نوسازي مردمي با استفاده از ضوابط و مقررات نظير (بلوك‌هاي بند 1) را فراهم آورد.</a:t>
            </a:r>
            <a:endParaRPr lang="en-US" sz="12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3ـ بلوك‌هايي كه شبكه معابر آن‌ها نيازمند اصلاح بوده و جهت‌گيري پلاك‌ها نيز نامناسب است. اين گونه بلوك‌ها داراي بافتي درهم تنيده‌اند كه اصلاح بلوك نيازمند طرحي ويژه است. بهترين روش اصلاح اين بلوك ها مداخله‌ي متمركز (تخريب و نوسازي) است كه اين امر با استفاده از الگوي بازپخش زمني (تجميع و تفكيك مجدد پلاك‌ها) يا استفاده از الگوي آپارتمان‌سازي امكان‌پذير است. بديهي است مرحله‌بندي اجراي نوسازي بلوك‌ها و تبديل آن به چند فاز اجرايي از مهمترين اقدامات تحقق‌پذيري نوسازي است.</a:t>
            </a:r>
            <a:endParaRPr lang="en-US" sz="12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4ـ بلوك‌هايي كه به هر دليل نيازمند طرح ويژه ‌هستند (اعم از موقعيت مكاني، امكان ايجاد ارزش افزوده، لزوم تعريف ورودي يك محور و يا ...) نظير محدوده‌ي دو طرف بزرگراه، مجاور خيابان سجاد و ورودي‌هاي مجموعه از سمت خيابان سجاد</a:t>
            </a:r>
            <a:r>
              <a:rPr lang="en-US" sz="1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1653869" y="990600"/>
            <a:ext cx="5508931" cy="3111500"/>
            <a:chOff x="136950" y="1031875"/>
            <a:chExt cx="4969281" cy="2806700"/>
          </a:xfrm>
        </p:grpSpPr>
        <p:pic>
          <p:nvPicPr>
            <p:cNvPr id="17" name="Picture 16" descr="pahne bandi bar asas keyfiat copy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682" y="1390650"/>
              <a:ext cx="3962137" cy="1962150"/>
            </a:xfrm>
            <a:prstGeom prst="rect">
              <a:avLst/>
            </a:prstGeom>
          </p:spPr>
        </p:pic>
        <p:pic>
          <p:nvPicPr>
            <p:cNvPr id="14" name="Picture 13" descr="power point --- 06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36950" y="1031875"/>
              <a:ext cx="4969281" cy="28067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658150" y="3810000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مطلوب بوده و جهت گيري پلاك‌ها در كل بلوك مناسب مي باشد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750" y="4248150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نا مطلوب بوده و جهت گيري پلاك‌ها تا حد‌ودي مناسب مي باشد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2750" y="4680635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بلوك‌هايي كه شبكه معابر آنها نيازمند اصلاح بوده و جهت گيري پلاك‌ها نيز نا‌مناسب مي باشد</a:t>
            </a:r>
          </a:p>
        </p:txBody>
      </p:sp>
      <p:grpSp>
        <p:nvGrpSpPr>
          <p:cNvPr id="5" name="Group 36" hidden="1"/>
          <p:cNvGrpSpPr/>
          <p:nvPr/>
        </p:nvGrpSpPr>
        <p:grpSpPr>
          <a:xfrm>
            <a:off x="7112000" y="3759200"/>
            <a:ext cx="1157814" cy="2382943"/>
            <a:chOff x="7035800" y="3835400"/>
            <a:chExt cx="1157814" cy="2382943"/>
          </a:xfrm>
        </p:grpSpPr>
        <p:grpSp>
          <p:nvGrpSpPr>
            <p:cNvPr id="6" name="Group 19"/>
            <p:cNvGrpSpPr/>
            <p:nvPr/>
          </p:nvGrpSpPr>
          <p:grpSpPr>
            <a:xfrm>
              <a:off x="7239000" y="3835400"/>
              <a:ext cx="624114" cy="1384300"/>
              <a:chOff x="7006772" y="4216400"/>
              <a:chExt cx="624114" cy="1384300"/>
            </a:xfrm>
          </p:grpSpPr>
          <p:pic>
            <p:nvPicPr>
              <p:cNvPr id="22" name="Picture 21" descr="pahne bandi bar asas keyfiat--legend.png"/>
              <p:cNvPicPr>
                <a:picLocks noChangeAspect="1"/>
              </p:cNvPicPr>
              <p:nvPr/>
            </p:nvPicPr>
            <p:blipFill>
              <a:blip r:embed="rId4">
                <a:lum bright="-10000"/>
              </a:blip>
              <a:srcRect l="15384" t="8113" r="23077" b="67547"/>
              <a:stretch>
                <a:fillRect/>
              </a:stretch>
            </p:blipFill>
            <p:spPr>
              <a:xfrm>
                <a:off x="7006772" y="4216400"/>
                <a:ext cx="609600" cy="457200"/>
              </a:xfrm>
              <a:prstGeom prst="rect">
                <a:avLst/>
              </a:prstGeom>
            </p:spPr>
          </p:pic>
          <p:pic>
            <p:nvPicPr>
              <p:cNvPr id="23" name="Picture 22" descr="pahne bandi bar asas keyfiat--legend.png"/>
              <p:cNvPicPr>
                <a:picLocks noChangeAspect="1"/>
              </p:cNvPicPr>
              <p:nvPr/>
            </p:nvPicPr>
            <p:blipFill>
              <a:blip r:embed="rId4">
                <a:lum bright="-10000"/>
              </a:blip>
              <a:srcRect l="15384" t="36510" r="23077" b="35094"/>
              <a:stretch>
                <a:fillRect/>
              </a:stretch>
            </p:blipFill>
            <p:spPr>
              <a:xfrm>
                <a:off x="7021286" y="5067300"/>
                <a:ext cx="609600" cy="533400"/>
              </a:xfrm>
              <a:prstGeom prst="rect">
                <a:avLst/>
              </a:prstGeom>
            </p:spPr>
          </p:pic>
          <p:pic>
            <p:nvPicPr>
              <p:cNvPr id="24" name="Picture 23" descr="pahne bandi bar asas keyfiat--legend.png"/>
              <p:cNvPicPr>
                <a:picLocks noChangeAspect="1"/>
              </p:cNvPicPr>
              <p:nvPr/>
            </p:nvPicPr>
            <p:blipFill>
              <a:blip r:embed="rId4">
                <a:lum bright="-10000"/>
              </a:blip>
              <a:srcRect l="15384" t="64906" r="23077" b="6697"/>
              <a:stretch>
                <a:fillRect/>
              </a:stretch>
            </p:blipFill>
            <p:spPr>
              <a:xfrm>
                <a:off x="7006772" y="4610100"/>
                <a:ext cx="609600" cy="533400"/>
              </a:xfrm>
              <a:prstGeom prst="rect">
                <a:avLst/>
              </a:prstGeom>
            </p:spPr>
          </p:pic>
        </p:grpSp>
        <p:pic>
          <p:nvPicPr>
            <p:cNvPr id="35" name="Picture 34" descr="legend pahne bandi.png"/>
            <p:cNvPicPr>
              <a:picLocks noChangeAspect="1"/>
            </p:cNvPicPr>
            <p:nvPr/>
          </p:nvPicPr>
          <p:blipFill>
            <a:blip r:embed="rId5">
              <a:lum bright="-20000"/>
            </a:blip>
            <a:srcRect t="77640"/>
            <a:stretch>
              <a:fillRect/>
            </a:stretch>
          </p:blipFill>
          <p:spPr>
            <a:xfrm>
              <a:off x="7200900" y="5562600"/>
              <a:ext cx="992714" cy="655743"/>
            </a:xfrm>
            <a:prstGeom prst="rect">
              <a:avLst/>
            </a:prstGeom>
          </p:spPr>
        </p:pic>
        <p:pic>
          <p:nvPicPr>
            <p:cNvPr id="36" name="Picture 35" descr="legend--ZOON01-SIP-01 copy.png"/>
            <p:cNvPicPr>
              <a:picLocks noChangeAspect="1"/>
            </p:cNvPicPr>
            <p:nvPr/>
          </p:nvPicPr>
          <p:blipFill>
            <a:blip r:embed="rId6">
              <a:lum bright="-10000"/>
            </a:blip>
            <a:srcRect l="20741" t="67827" r="17037" b="9564"/>
            <a:stretch>
              <a:fillRect/>
            </a:stretch>
          </p:blipFill>
          <p:spPr>
            <a:xfrm>
              <a:off x="7035800" y="5080000"/>
              <a:ext cx="1066800" cy="60960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635000" y="5130800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نيازمند طرح ويژه (محدوده مجاور بزرگراه همت و خيابان سجاد)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000" y="5569635"/>
            <a:ext cx="66570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خدمات اساسي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3056" y="806268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پهنه بندي مد‌اخله بر اساس كيفيت بلوك‌ها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26" name="Picture 25" descr="sign--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20" name="Picture 19" descr="881107-BEHFAR-MO-UR23-ZOON01-legend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3352800"/>
            <a:ext cx="1385305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514600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0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مداخله‌ي مردمي</a:t>
            </a:r>
            <a:endParaRPr lang="en-US" sz="40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 hidden="1"/>
          <p:cNvGrpSpPr/>
          <p:nvPr/>
        </p:nvGrpSpPr>
        <p:grpSpPr>
          <a:xfrm>
            <a:off x="7112000" y="3759200"/>
            <a:ext cx="1157814" cy="2382943"/>
            <a:chOff x="7035800" y="3835400"/>
            <a:chExt cx="1157814" cy="2382943"/>
          </a:xfrm>
        </p:grpSpPr>
        <p:grpSp>
          <p:nvGrpSpPr>
            <p:cNvPr id="4" name="Group 19"/>
            <p:cNvGrpSpPr/>
            <p:nvPr/>
          </p:nvGrpSpPr>
          <p:grpSpPr>
            <a:xfrm>
              <a:off x="7239000" y="3835400"/>
              <a:ext cx="624114" cy="1384300"/>
              <a:chOff x="7006772" y="4216400"/>
              <a:chExt cx="624114" cy="1384300"/>
            </a:xfrm>
          </p:grpSpPr>
          <p:pic>
            <p:nvPicPr>
              <p:cNvPr id="22" name="Picture 21" descr="pahne bandi bar asas keyfiat--legend.png"/>
              <p:cNvPicPr>
                <a:picLocks noChangeAspect="1"/>
              </p:cNvPicPr>
              <p:nvPr/>
            </p:nvPicPr>
            <p:blipFill>
              <a:blip r:embed="rId2">
                <a:lum bright="-10000"/>
              </a:blip>
              <a:srcRect l="15384" t="8113" r="23077" b="67547"/>
              <a:stretch>
                <a:fillRect/>
              </a:stretch>
            </p:blipFill>
            <p:spPr>
              <a:xfrm>
                <a:off x="7006772" y="4216400"/>
                <a:ext cx="609600" cy="457200"/>
              </a:xfrm>
              <a:prstGeom prst="rect">
                <a:avLst/>
              </a:prstGeom>
            </p:spPr>
          </p:pic>
          <p:pic>
            <p:nvPicPr>
              <p:cNvPr id="23" name="Picture 22" descr="pahne bandi bar asas keyfiat--legend.png"/>
              <p:cNvPicPr>
                <a:picLocks noChangeAspect="1"/>
              </p:cNvPicPr>
              <p:nvPr/>
            </p:nvPicPr>
            <p:blipFill>
              <a:blip r:embed="rId2">
                <a:lum bright="-10000"/>
              </a:blip>
              <a:srcRect l="15384" t="36510" r="23077" b="35094"/>
              <a:stretch>
                <a:fillRect/>
              </a:stretch>
            </p:blipFill>
            <p:spPr>
              <a:xfrm>
                <a:off x="7021286" y="5067300"/>
                <a:ext cx="609600" cy="533400"/>
              </a:xfrm>
              <a:prstGeom prst="rect">
                <a:avLst/>
              </a:prstGeom>
            </p:spPr>
          </p:pic>
          <p:pic>
            <p:nvPicPr>
              <p:cNvPr id="24" name="Picture 23" descr="pahne bandi bar asas keyfiat--legend.png"/>
              <p:cNvPicPr>
                <a:picLocks noChangeAspect="1"/>
              </p:cNvPicPr>
              <p:nvPr/>
            </p:nvPicPr>
            <p:blipFill>
              <a:blip r:embed="rId2">
                <a:lum bright="-10000"/>
              </a:blip>
              <a:srcRect l="15384" t="64906" r="23077" b="6697"/>
              <a:stretch>
                <a:fillRect/>
              </a:stretch>
            </p:blipFill>
            <p:spPr>
              <a:xfrm>
                <a:off x="7006772" y="4610100"/>
                <a:ext cx="609600" cy="533400"/>
              </a:xfrm>
              <a:prstGeom prst="rect">
                <a:avLst/>
              </a:prstGeom>
            </p:spPr>
          </p:pic>
        </p:grpSp>
        <p:pic>
          <p:nvPicPr>
            <p:cNvPr id="35" name="Picture 34" descr="legend pahne bandi.png"/>
            <p:cNvPicPr>
              <a:picLocks noChangeAspect="1"/>
            </p:cNvPicPr>
            <p:nvPr/>
          </p:nvPicPr>
          <p:blipFill>
            <a:blip r:embed="rId3">
              <a:lum bright="-20000"/>
            </a:blip>
            <a:srcRect t="77640"/>
            <a:stretch>
              <a:fillRect/>
            </a:stretch>
          </p:blipFill>
          <p:spPr>
            <a:xfrm>
              <a:off x="7200900" y="5562600"/>
              <a:ext cx="992714" cy="655743"/>
            </a:xfrm>
            <a:prstGeom prst="rect">
              <a:avLst/>
            </a:prstGeom>
          </p:spPr>
        </p:pic>
        <p:pic>
          <p:nvPicPr>
            <p:cNvPr id="36" name="Picture 35" descr="legend--ZOON01-SIP-01 copy.png"/>
            <p:cNvPicPr>
              <a:picLocks noChangeAspect="1"/>
            </p:cNvPicPr>
            <p:nvPr/>
          </p:nvPicPr>
          <p:blipFill>
            <a:blip r:embed="rId4">
              <a:lum bright="-10000"/>
            </a:blip>
            <a:srcRect l="20741" t="67827" r="17037" b="9564"/>
            <a:stretch>
              <a:fillRect/>
            </a:stretch>
          </p:blipFill>
          <p:spPr>
            <a:xfrm>
              <a:off x="7035800" y="5080000"/>
              <a:ext cx="1066800" cy="6096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438400" y="806268"/>
            <a:ext cx="53905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مردمي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26" name="Picture 25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pic>
        <p:nvPicPr>
          <p:cNvPr id="28" name="Picture 27" descr="sazman faza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1640" y="1676400"/>
            <a:ext cx="3625560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419600" y="546803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سازمان فضايي پيشنهادي</a:t>
            </a:r>
          </a:p>
        </p:txBody>
      </p:sp>
      <p:pic>
        <p:nvPicPr>
          <p:cNvPr id="31" name="Picture 30" descr="shomarehaye maber vaze mojud.png"/>
          <p:cNvPicPr>
            <a:picLocks noChangeAspect="1"/>
          </p:cNvPicPr>
          <p:nvPr/>
        </p:nvPicPr>
        <p:blipFill>
          <a:blip r:embed="rId7"/>
          <a:srcRect l="12297" t="27985" r="82784" b="60354"/>
          <a:stretch>
            <a:fillRect/>
          </a:stretch>
        </p:blipFill>
        <p:spPr>
          <a:xfrm>
            <a:off x="7515578" y="5245116"/>
            <a:ext cx="533400" cy="666759"/>
          </a:xfrm>
          <a:prstGeom prst="rect">
            <a:avLst/>
          </a:prstGeom>
        </p:spPr>
      </p:pic>
      <p:pic>
        <p:nvPicPr>
          <p:cNvPr id="32" name="Picture 31" descr="bluck vaze moju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1640" y="1682133"/>
            <a:ext cx="3619876" cy="36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-316089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37" name="Picture 36" descr="shomarehaye maber vaze mojud.png"/>
          <p:cNvPicPr>
            <a:picLocks noChangeAspect="1"/>
          </p:cNvPicPr>
          <p:nvPr/>
        </p:nvPicPr>
        <p:blipFill>
          <a:blip r:embed="rId7"/>
          <a:srcRect l="33202" t="55970" r="60649" b="34702"/>
          <a:stretch>
            <a:fillRect/>
          </a:stretch>
        </p:blipFill>
        <p:spPr>
          <a:xfrm>
            <a:off x="3505200" y="5302956"/>
            <a:ext cx="685800" cy="5485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33400"/>
            <a:ext cx="837425" cy="78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806268"/>
            <a:ext cx="53905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مردمي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6" name="Picture 5" descr="sazman faz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1640" y="1676399"/>
            <a:ext cx="3625560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bluck vaze moju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640" y="1682132"/>
            <a:ext cx="3619876" cy="36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316089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11" name="Picture 10" descr="shomarehaye maber vaze mojud.png"/>
          <p:cNvPicPr>
            <a:picLocks noChangeAspect="1"/>
          </p:cNvPicPr>
          <p:nvPr/>
        </p:nvPicPr>
        <p:blipFill>
          <a:blip r:embed="rId5"/>
          <a:srcRect l="33202" t="55970" r="60649" b="34702"/>
          <a:stretch>
            <a:fillRect/>
          </a:stretch>
        </p:blipFill>
        <p:spPr>
          <a:xfrm>
            <a:off x="3505200" y="5302956"/>
            <a:ext cx="685800" cy="5485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9550" y="5440680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پيشنهادي</a:t>
            </a:r>
          </a:p>
        </p:txBody>
      </p:sp>
      <p:pic>
        <p:nvPicPr>
          <p:cNvPr id="13" name="Picture 12" descr="shomarehaye maber vaze mojud.png"/>
          <p:cNvPicPr>
            <a:picLocks noChangeAspect="1"/>
          </p:cNvPicPr>
          <p:nvPr/>
        </p:nvPicPr>
        <p:blipFill>
          <a:blip r:embed="rId5"/>
          <a:srcRect l="30743" t="13993" r="64338" b="76679"/>
          <a:stretch>
            <a:fillRect/>
          </a:stretch>
        </p:blipFill>
        <p:spPr>
          <a:xfrm>
            <a:off x="7366000" y="5365750"/>
            <a:ext cx="533414" cy="533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52046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258" y="183968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اول</a:t>
            </a:r>
            <a:endParaRPr lang="en-US" sz="4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371600"/>
            <a:ext cx="1152691" cy="703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0109" y="15048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وضع موجود: 9169متر مربع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2" name="Picture 2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892598"/>
            <a:ext cx="1152691" cy="7030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0909" y="19812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85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2929890" y="1447801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3733800" y="1578114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:108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18" name="Picture 1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2602375"/>
            <a:ext cx="1152691" cy="7030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0109" y="273754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پيشنهادي بعد از تجميع: </a:t>
            </a: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7971 مترمربع</a:t>
            </a:r>
          </a:p>
        </p:txBody>
      </p:sp>
      <p:pic>
        <p:nvPicPr>
          <p:cNvPr id="20" name="Picture 1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3351973"/>
            <a:ext cx="1152691" cy="703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909" y="344057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23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2929890" y="2738344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3733800" y="286865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:346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4" name="Picture 33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886200"/>
            <a:ext cx="1152691" cy="7030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40194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معابر سازمان فضايي پيشنهادي بعد از تجميع : 2/6 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6" name="Picture 35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407061"/>
            <a:ext cx="1152691" cy="7030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540350"/>
            <a:ext cx="79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سازمان فضايي پيشنهادي براي اصلاح مورفولوژي: 9/2درصد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8" name="Picture 3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876800"/>
            <a:ext cx="1152691" cy="7030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09800" y="50292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درصد كل مداخله : 11/8 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4" name="Picture 2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806268"/>
            <a:ext cx="53905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مردمي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514600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0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مداخله‌ي تدريجي</a:t>
            </a:r>
            <a:endParaRPr lang="en-US" sz="40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zman faz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828801"/>
            <a:ext cx="3739663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19600" y="546803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سازمان فضايي پيشنهادي</a:t>
            </a:r>
          </a:p>
        </p:txBody>
      </p:sp>
      <p:pic>
        <p:nvPicPr>
          <p:cNvPr id="16" name="Picture 15" descr="shomarehaye maber vaze mojud.png"/>
          <p:cNvPicPr>
            <a:picLocks noChangeAspect="1"/>
          </p:cNvPicPr>
          <p:nvPr/>
        </p:nvPicPr>
        <p:blipFill>
          <a:blip r:embed="rId3"/>
          <a:srcRect l="12297" t="27985" r="82784" b="60354"/>
          <a:stretch>
            <a:fillRect/>
          </a:stretch>
        </p:blipFill>
        <p:spPr>
          <a:xfrm>
            <a:off x="7515578" y="5245116"/>
            <a:ext cx="533400" cy="666759"/>
          </a:xfrm>
          <a:prstGeom prst="rect">
            <a:avLst/>
          </a:prstGeom>
        </p:spPr>
      </p:pic>
      <p:pic>
        <p:nvPicPr>
          <p:cNvPr id="12" name="Picture 11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9" name="Picture 18" descr="bluck vaze moj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834295"/>
            <a:ext cx="3733798" cy="3499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-316089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21" name="Picture 20" descr="shomarehaye maber vaze mojud.png"/>
          <p:cNvPicPr>
            <a:picLocks noChangeAspect="1"/>
          </p:cNvPicPr>
          <p:nvPr/>
        </p:nvPicPr>
        <p:blipFill>
          <a:blip r:embed="rId3"/>
          <a:srcRect l="33202" t="55970" r="60649" b="34702"/>
          <a:stretch>
            <a:fillRect/>
          </a:stretch>
        </p:blipFill>
        <p:spPr>
          <a:xfrm>
            <a:off x="3505200" y="5302956"/>
            <a:ext cx="685800" cy="5485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ck vaze moj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34295"/>
            <a:ext cx="3733798" cy="3499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tajmi pel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834295"/>
            <a:ext cx="3733800" cy="3499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304800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5" name="Picture 4" descr="shomarehaye maber vaze mojud.png"/>
          <p:cNvPicPr>
            <a:picLocks noChangeAspect="1"/>
          </p:cNvPicPr>
          <p:nvPr/>
        </p:nvPicPr>
        <p:blipFill>
          <a:blip r:embed="rId4"/>
          <a:srcRect l="33202" t="55970" r="60649" b="34702"/>
          <a:stretch>
            <a:fillRect/>
          </a:stretch>
        </p:blipFill>
        <p:spPr>
          <a:xfrm>
            <a:off x="3505200" y="5318821"/>
            <a:ext cx="685800" cy="54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550" y="5440680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پيشنهادي</a:t>
            </a:r>
          </a:p>
        </p:txBody>
      </p:sp>
      <p:pic>
        <p:nvPicPr>
          <p:cNvPr id="7" name="Picture 6" descr="shomarehaye maber vaze mojud.png"/>
          <p:cNvPicPr>
            <a:picLocks noChangeAspect="1"/>
          </p:cNvPicPr>
          <p:nvPr/>
        </p:nvPicPr>
        <p:blipFill>
          <a:blip r:embed="rId4"/>
          <a:srcRect l="30743" t="13993" r="64338" b="76679"/>
          <a:stretch>
            <a:fillRect/>
          </a:stretch>
        </p:blipFill>
        <p:spPr>
          <a:xfrm>
            <a:off x="7366000" y="5365750"/>
            <a:ext cx="533414" cy="533375"/>
          </a:xfrm>
          <a:prstGeom prst="rect">
            <a:avLst/>
          </a:prstGeom>
        </p:spPr>
      </p:pic>
      <p:pic>
        <p:nvPicPr>
          <p:cNvPr id="8" name="Picture 7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371600"/>
            <a:ext cx="1152691" cy="703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0109" y="15048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وضع موجود: 19205متر مربع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2" name="Picture 2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892598"/>
            <a:ext cx="1152691" cy="7030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0909" y="19812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141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2929890" y="1447801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3733800" y="1578114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:136/2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18" name="Picture 1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2602375"/>
            <a:ext cx="1152691" cy="7030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0109" y="273754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پيشنهادي بعد از تجميع: </a:t>
            </a: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12659 مترمربع</a:t>
            </a:r>
          </a:p>
        </p:txBody>
      </p:sp>
      <p:pic>
        <p:nvPicPr>
          <p:cNvPr id="20" name="Picture 1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3351973"/>
            <a:ext cx="1152691" cy="703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909" y="344057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35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2929890" y="2738344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3733800" y="286865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:362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4" name="Picture 33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886200"/>
            <a:ext cx="1152691" cy="7030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40194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معابر سازمان فضايي پيشنهادي بعد از تجميع : 20/2 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6" name="Picture 35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407061"/>
            <a:ext cx="1152691" cy="7030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540350"/>
            <a:ext cx="79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سازمان فضايي پيشنهادي براي اصلاح مورفولوژي: 8/2درصد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8" name="Picture 3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876800"/>
            <a:ext cx="1152691" cy="7030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98225" y="50100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خدمات اساسي :14/4 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40" name="Picture 3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353110"/>
            <a:ext cx="1152691" cy="7030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09800" y="54864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درصد كل مداخله : 42/8 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4" name="Picture 2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zman faz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880548"/>
            <a:ext cx="3739663" cy="3401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19600" y="546803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سازمان فضايي پيشنهادي</a:t>
            </a:r>
          </a:p>
        </p:txBody>
      </p:sp>
      <p:pic>
        <p:nvPicPr>
          <p:cNvPr id="16" name="Picture 15" descr="shomarehaye maber vaze mojud.png"/>
          <p:cNvPicPr>
            <a:picLocks noChangeAspect="1"/>
          </p:cNvPicPr>
          <p:nvPr/>
        </p:nvPicPr>
        <p:blipFill>
          <a:blip r:embed="rId3"/>
          <a:srcRect l="12297" t="27985" r="82784" b="60354"/>
          <a:stretch>
            <a:fillRect/>
          </a:stretch>
        </p:blipFill>
        <p:spPr>
          <a:xfrm>
            <a:off x="7515578" y="5245116"/>
            <a:ext cx="533400" cy="666759"/>
          </a:xfrm>
          <a:prstGeom prst="rect">
            <a:avLst/>
          </a:prstGeom>
        </p:spPr>
      </p:pic>
      <p:pic>
        <p:nvPicPr>
          <p:cNvPr id="12" name="Picture 11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9" name="Picture 18" descr="bluck vaze moj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885962"/>
            <a:ext cx="3733798" cy="3396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-316089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21" name="Picture 20" descr="shomarehaye maber vaze mojud.png"/>
          <p:cNvPicPr>
            <a:picLocks noChangeAspect="1"/>
          </p:cNvPicPr>
          <p:nvPr/>
        </p:nvPicPr>
        <p:blipFill>
          <a:blip r:embed="rId3"/>
          <a:srcRect l="33202" t="55970" r="60649" b="34702"/>
          <a:stretch>
            <a:fillRect/>
          </a:stretch>
        </p:blipFill>
        <p:spPr>
          <a:xfrm>
            <a:off x="3505200" y="5302956"/>
            <a:ext cx="685800" cy="5485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ck vaze moj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85962"/>
            <a:ext cx="3733798" cy="3396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tajmi pel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885961"/>
            <a:ext cx="3733800" cy="3396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304800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5" name="Picture 4" descr="shomarehaye maber vaze mojud.png"/>
          <p:cNvPicPr>
            <a:picLocks noChangeAspect="1"/>
          </p:cNvPicPr>
          <p:nvPr/>
        </p:nvPicPr>
        <p:blipFill>
          <a:blip r:embed="rId4"/>
          <a:srcRect l="33202" t="55970" r="60649" b="34702"/>
          <a:stretch>
            <a:fillRect/>
          </a:stretch>
        </p:blipFill>
        <p:spPr>
          <a:xfrm>
            <a:off x="3505200" y="5318821"/>
            <a:ext cx="685800" cy="54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550" y="5440680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پيشنهادي</a:t>
            </a:r>
          </a:p>
        </p:txBody>
      </p:sp>
      <p:pic>
        <p:nvPicPr>
          <p:cNvPr id="7" name="Picture 6" descr="shomarehaye maber vaze mojud.png"/>
          <p:cNvPicPr>
            <a:picLocks noChangeAspect="1"/>
          </p:cNvPicPr>
          <p:nvPr/>
        </p:nvPicPr>
        <p:blipFill>
          <a:blip r:embed="rId4"/>
          <a:srcRect l="30743" t="13993" r="64338" b="76679"/>
          <a:stretch>
            <a:fillRect/>
          </a:stretch>
        </p:blipFill>
        <p:spPr>
          <a:xfrm>
            <a:off x="7366000" y="5365750"/>
            <a:ext cx="533414" cy="533375"/>
          </a:xfrm>
          <a:prstGeom prst="rect">
            <a:avLst/>
          </a:prstGeom>
        </p:spPr>
      </p:pic>
      <p:pic>
        <p:nvPicPr>
          <p:cNvPr id="8" name="Picture 7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371600"/>
            <a:ext cx="1152691" cy="703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0109" y="15048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وضع موجود: 24870متر مربع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2" name="Picture 2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892598"/>
            <a:ext cx="1152691" cy="7030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0909" y="19812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257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2929890" y="1447801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3733800" y="1578114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:96/7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18" name="Picture 1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2602375"/>
            <a:ext cx="1152691" cy="7030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0109" y="273754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پيشنهادي بعد از تجميع: </a:t>
            </a: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13011مترمربع</a:t>
            </a:r>
          </a:p>
        </p:txBody>
      </p:sp>
      <p:pic>
        <p:nvPicPr>
          <p:cNvPr id="20" name="Picture 1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3351973"/>
            <a:ext cx="1152691" cy="703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909" y="344057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35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2929890" y="2738344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3733800" y="286865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:371/7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4" name="Picture 33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886200"/>
            <a:ext cx="1152691" cy="7030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40194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معابر سازمان فضايي پيشنهادي بعد از تجميع : 8/8درصد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6" name="Picture 35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407061"/>
            <a:ext cx="1152691" cy="7030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540350"/>
            <a:ext cx="79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سازمان فضايي پيشنهادي براي اصلاح مورفولوژي: 4/6درصد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8" name="Picture 3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876800"/>
            <a:ext cx="1152691" cy="7030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98225" y="50100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خدمات اساسي :32/8درصد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40" name="Picture 3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353110"/>
            <a:ext cx="1152691" cy="7030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09800" y="54864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درصد كل مداخله : 46/2درصد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4" name="Picture 2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zman faz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4118" y="1880548"/>
            <a:ext cx="3410627" cy="3401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19600" y="5468035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سازمان فضايي پيشنهادي</a:t>
            </a:r>
          </a:p>
        </p:txBody>
      </p:sp>
      <p:pic>
        <p:nvPicPr>
          <p:cNvPr id="16" name="Picture 15" descr="shomarehaye maber vaze mojud.png"/>
          <p:cNvPicPr>
            <a:picLocks noChangeAspect="1"/>
          </p:cNvPicPr>
          <p:nvPr/>
        </p:nvPicPr>
        <p:blipFill>
          <a:blip r:embed="rId3"/>
          <a:srcRect l="12297" t="27985" r="82784" b="60354"/>
          <a:stretch>
            <a:fillRect/>
          </a:stretch>
        </p:blipFill>
        <p:spPr>
          <a:xfrm>
            <a:off x="7515578" y="5245116"/>
            <a:ext cx="533400" cy="666759"/>
          </a:xfrm>
          <a:prstGeom prst="rect">
            <a:avLst/>
          </a:prstGeom>
        </p:spPr>
      </p:pic>
      <p:pic>
        <p:nvPicPr>
          <p:cNvPr id="12" name="Picture 11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19" name="Picture 18" descr="bluck vaze moj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660" y="1885962"/>
            <a:ext cx="3405278" cy="3396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-316089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21" name="Picture 20" descr="shomarehaye maber vaze mojud.png"/>
          <p:cNvPicPr>
            <a:picLocks noChangeAspect="1"/>
          </p:cNvPicPr>
          <p:nvPr/>
        </p:nvPicPr>
        <p:blipFill>
          <a:blip r:embed="rId3"/>
          <a:srcRect l="33202" t="55970" r="60649" b="34702"/>
          <a:stretch>
            <a:fillRect/>
          </a:stretch>
        </p:blipFill>
        <p:spPr>
          <a:xfrm>
            <a:off x="3505200" y="5302956"/>
            <a:ext cx="685800" cy="5485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ck vaze moj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660" y="1885962"/>
            <a:ext cx="3405278" cy="3396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tajmi pel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860" y="1885961"/>
            <a:ext cx="3405280" cy="3396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304800" y="5447620"/>
            <a:ext cx="407807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در وضع موجود</a:t>
            </a:r>
          </a:p>
        </p:txBody>
      </p:sp>
      <p:pic>
        <p:nvPicPr>
          <p:cNvPr id="5" name="Picture 4" descr="shomarehaye maber vaze mojud.png"/>
          <p:cNvPicPr>
            <a:picLocks noChangeAspect="1"/>
          </p:cNvPicPr>
          <p:nvPr/>
        </p:nvPicPr>
        <p:blipFill>
          <a:blip r:embed="rId4"/>
          <a:srcRect l="33202" t="55970" r="60649" b="34702"/>
          <a:stretch>
            <a:fillRect/>
          </a:stretch>
        </p:blipFill>
        <p:spPr>
          <a:xfrm>
            <a:off x="3505200" y="5318821"/>
            <a:ext cx="685800" cy="54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550" y="5440680"/>
            <a:ext cx="33042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پلاك‌بندي پيشنهادي</a:t>
            </a:r>
          </a:p>
        </p:txBody>
      </p:sp>
      <p:pic>
        <p:nvPicPr>
          <p:cNvPr id="7" name="Picture 6" descr="shomarehaye maber vaze mojud.png"/>
          <p:cNvPicPr>
            <a:picLocks noChangeAspect="1"/>
          </p:cNvPicPr>
          <p:nvPr/>
        </p:nvPicPr>
        <p:blipFill>
          <a:blip r:embed="rId4"/>
          <a:srcRect l="30743" t="13993" r="64338" b="76679"/>
          <a:stretch>
            <a:fillRect/>
          </a:stretch>
        </p:blipFill>
        <p:spPr>
          <a:xfrm>
            <a:off x="7366000" y="5365750"/>
            <a:ext cx="533414" cy="533375"/>
          </a:xfrm>
          <a:prstGeom prst="rect">
            <a:avLst/>
          </a:prstGeom>
        </p:spPr>
      </p:pic>
      <p:pic>
        <p:nvPicPr>
          <p:cNvPr id="8" name="Picture 7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219200"/>
            <a:ext cx="4267200" cy="4419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-20000" contrast="20000"/>
          </a:blip>
          <a:srcRect l="24696" t="2854" r="10066" b="2966"/>
          <a:stretch>
            <a:fillRect/>
          </a:stretch>
        </p:blipFill>
        <p:spPr>
          <a:xfrm>
            <a:off x="689735" y="1219200"/>
            <a:ext cx="4245601" cy="4400550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10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1132" t="10451" r="85374" b="59114"/>
          <a:stretch>
            <a:fillRect/>
          </a:stretch>
        </p:blipFill>
        <p:spPr>
          <a:xfrm>
            <a:off x="5475331" y="1643748"/>
            <a:ext cx="2231753" cy="3614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0700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4344" y="817154"/>
            <a:ext cx="63485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 موقعيت محدوده در گونه‌هاي بافت فرسوده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8" name="Picture 7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371600"/>
            <a:ext cx="1152691" cy="703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0109" y="15048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وضع موجود: 19980متر مربع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2" name="Picture 21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892598"/>
            <a:ext cx="1152691" cy="7030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0909" y="19812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127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2929890" y="1447801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3733800" y="1578114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:127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18" name="Picture 1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2602375"/>
            <a:ext cx="1152691" cy="7030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0109" y="273754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مساحت كل پلاك هاي پيشنهادي بعد از تجميع: </a:t>
            </a: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13654مترمربع</a:t>
            </a:r>
          </a:p>
        </p:txBody>
      </p:sp>
      <p:pic>
        <p:nvPicPr>
          <p:cNvPr id="20" name="Picture 1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3351973"/>
            <a:ext cx="1152691" cy="703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909" y="344057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تعداد پلاك‌هاي وضع موجود : 36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2929890" y="2738344"/>
            <a:ext cx="194310" cy="1142999"/>
          </a:xfrm>
          <a:prstGeom prst="leftBrace">
            <a:avLst/>
          </a:prstGeom>
          <a:ln w="222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3733800" y="286865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ميانگين مساحت پلاك‌هاي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 وضع موجود :379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4" name="Picture 33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886200"/>
            <a:ext cx="1152691" cy="7030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40194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معابر سازمان فضايي پيشنهادي بعد از تجميع : 21درصد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6" name="Picture 35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407061"/>
            <a:ext cx="1152691" cy="7030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540350"/>
            <a:ext cx="79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پلاك‌هاي واقع در سازمان فضايي پيشنهادي براي اصلاح مورفولوژي: 6درصد 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38" name="Picture 37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5" y="4876800"/>
            <a:ext cx="1152691" cy="7030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98225" y="501009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خدمات اساسي :16درصد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40" name="Picture 39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353110"/>
            <a:ext cx="1152691" cy="7030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09800" y="54864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درصد كل مداخله : 43درصد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24" name="Picture 23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چگونگي عملياتي كردن  پروژه‌هاي مداخله‌‌ي تدريجي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1371600"/>
            <a:ext cx="1152691" cy="703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504890"/>
            <a:ext cx="7381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در پروژه‌هاي مداخله تدريجي به منظور شروع جريان نوسازي، شهرداري موظف 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به اصلاح معابر پيرامون بلوك و معابر اصلي داخل بلوك يا خريداري برخي 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پلاك‌ها به منظور اصلاح مورفولوژي بافت مي‌باشد.</a:t>
            </a:r>
          </a:p>
          <a:p>
            <a:pPr algn="r"/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5" name="Picture 4" descr="sign-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09" y="3109318"/>
            <a:ext cx="1152691" cy="703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242608"/>
            <a:ext cx="738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هزينه اصلاح يا احداث معابر مي‌تواند از اعتبارات شهرداري و اعتبارات شركت </a:t>
            </a:r>
          </a:p>
          <a:p>
            <a:pPr algn="r"/>
            <a:endParaRPr lang="fa-IR" sz="2000" b="1" dirty="0" smtClean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  <a:p>
            <a:pPr algn="r"/>
            <a:r>
              <a:rPr lang="fa-IR" sz="2000" b="1" dirty="0" smtClean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B Yekan" pitchFamily="2" charset="-78"/>
              </a:rPr>
              <a:t>عمران و بهسازي كه جهت اين امر اختصاص داده شده استفاده شود.</a:t>
            </a:r>
            <a:endParaRPr lang="en-US" sz="2000" b="1" dirty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cs typeface="B Yekan" pitchFamily="2" charset="-78"/>
            </a:endParaRPr>
          </a:p>
        </p:txBody>
      </p:sp>
      <p:pic>
        <p:nvPicPr>
          <p:cNvPr id="7" name="Picture 6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90626"/>
            <a:ext cx="837425" cy="780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762000"/>
            <a:ext cx="7339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جمع بندي :</a:t>
            </a:r>
            <a:endParaRPr lang="en-US" sz="24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514600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0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مداخله‌ي متمركز</a:t>
            </a:r>
            <a:endParaRPr lang="en-US" sz="40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1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440145"/>
            <a:ext cx="6934200" cy="4338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 پروژه‌ مداخله‌‌ي متمركز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1-0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9429" y="1082922"/>
            <a:ext cx="3948971" cy="4784478"/>
          </a:xfrm>
          <a:prstGeom prst="rect">
            <a:avLst/>
          </a:prstGeom>
        </p:spPr>
      </p:pic>
      <p:pic>
        <p:nvPicPr>
          <p:cNvPr id="3" name="Picture 2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 پروژه‌ مداخله‌‌ي متمركز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1-0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200" y="1143000"/>
            <a:ext cx="4114800" cy="4707379"/>
          </a:xfrm>
          <a:prstGeom prst="rect">
            <a:avLst/>
          </a:prstGeom>
        </p:spPr>
      </p:pic>
      <p:pic>
        <p:nvPicPr>
          <p:cNvPr id="3" name="Picture 2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 پروژه‌ مداخله‌‌ي متمركز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01-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532" y="1144564"/>
            <a:ext cx="4615068" cy="4646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sign-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62000"/>
            <a:ext cx="73391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نمونه‌ پروژه‌ مداخله‌‌ي متمركز :</a:t>
            </a:r>
            <a:endParaRPr lang="en-US" sz="1600" dirty="0" smtClean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125" y="2286000"/>
            <a:ext cx="594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پهنه بندي تراكمي و محاسبه‌ي ظرفيت جمعيت‌پذيري محدوده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787294"/>
            <a:ext cx="607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پهنه بندي تراكمي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177800" y="698500"/>
            <a:ext cx="5508931" cy="3111500"/>
            <a:chOff x="1653869" y="990600"/>
            <a:chExt cx="5508931" cy="3111500"/>
          </a:xfrm>
        </p:grpSpPr>
        <p:pic>
          <p:nvPicPr>
            <p:cNvPr id="8" name="Picture 7" descr="pahne bandi tarakom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3600" y="1421790"/>
              <a:ext cx="4434322" cy="2134210"/>
            </a:xfrm>
            <a:prstGeom prst="rect">
              <a:avLst/>
            </a:prstGeom>
          </p:spPr>
        </p:pic>
        <p:pic>
          <p:nvPicPr>
            <p:cNvPr id="7" name="Picture 6" descr="power point --- 06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825B3E">
                  <a:tint val="45000"/>
                  <a:satMod val="400000"/>
                </a:srgbClr>
              </a:duotone>
              <a:lum contrast="-40000"/>
            </a:blip>
            <a:stretch>
              <a:fillRect/>
            </a:stretch>
          </p:blipFill>
          <p:spPr>
            <a:xfrm>
              <a:off x="1653869" y="990600"/>
              <a:ext cx="5508931" cy="3111500"/>
            </a:xfrm>
            <a:prstGeom prst="rect">
              <a:avLst/>
            </a:prstGeom>
          </p:spPr>
        </p:pic>
      </p:grpSp>
      <p:pic>
        <p:nvPicPr>
          <p:cNvPr id="11" name="Picture 10" descr="legend baft farsu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7961" y="1701800"/>
            <a:ext cx="978039" cy="4279599"/>
          </a:xfrm>
          <a:prstGeom prst="rect">
            <a:avLst/>
          </a:prstGeom>
        </p:spPr>
      </p:pic>
      <p:grpSp>
        <p:nvGrpSpPr>
          <p:cNvPr id="5" name="Group 12"/>
          <p:cNvGrpSpPr/>
          <p:nvPr/>
        </p:nvGrpSpPr>
        <p:grpSpPr>
          <a:xfrm>
            <a:off x="2874872" y="3581400"/>
            <a:ext cx="935128" cy="2395276"/>
            <a:chOff x="6494271" y="3886200"/>
            <a:chExt cx="719329" cy="1842520"/>
          </a:xfrm>
        </p:grpSpPr>
        <p:pic>
          <p:nvPicPr>
            <p:cNvPr id="10" name="Picture 9" descr="legend kharej az baft.png"/>
            <p:cNvPicPr>
              <a:picLocks noChangeAspect="1"/>
            </p:cNvPicPr>
            <p:nvPr/>
          </p:nvPicPr>
          <p:blipFill>
            <a:blip r:embed="rId6"/>
            <a:srcRect t="76985" r="40758"/>
            <a:stretch>
              <a:fillRect/>
            </a:stretch>
          </p:blipFill>
          <p:spPr>
            <a:xfrm>
              <a:off x="6553200" y="5295900"/>
              <a:ext cx="381000" cy="432820"/>
            </a:xfrm>
            <a:prstGeom prst="rect">
              <a:avLst/>
            </a:prstGeom>
          </p:spPr>
        </p:pic>
        <p:pic>
          <p:nvPicPr>
            <p:cNvPr id="12" name="Picture 11" descr="legend kharej az baft.png"/>
            <p:cNvPicPr>
              <a:picLocks noChangeAspect="1"/>
            </p:cNvPicPr>
            <p:nvPr/>
          </p:nvPicPr>
          <p:blipFill>
            <a:blip r:embed="rId6"/>
            <a:srcRect l="-11848" b="18963"/>
            <a:stretch>
              <a:fillRect/>
            </a:stretch>
          </p:blipFill>
          <p:spPr>
            <a:xfrm>
              <a:off x="6494271" y="3886200"/>
              <a:ext cx="719329" cy="1524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73100" y="3378200"/>
            <a:ext cx="2832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0 Yekan" pitchFamily="2" charset="-78"/>
              </a:rPr>
              <a:t>خارج از محدوده‌ي بافت فرسوده</a:t>
            </a:r>
            <a:endParaRPr lang="en-US" sz="15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cs typeface="0 Yeka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1800" y="1739900"/>
            <a:ext cx="229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8طبقه تجاري ـ اداري ـ مسكوني (تراكم %400)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3000" y="13970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0 Yekan" pitchFamily="2" charset="-78"/>
              </a:rPr>
              <a:t>محدوده‌ي بافت فرسوده</a:t>
            </a:r>
            <a:endParaRPr lang="en-US" sz="15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cs typeface="0 Yekan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2247900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6طبقه تجاري ـ مسكوني (تراكم %300)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2766080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5طبقه مسكوني (تراكم %250)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3238500"/>
            <a:ext cx="293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5طبقه مسكوني ـ تجاري (تراكم %265)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3692723"/>
            <a:ext cx="293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5طبقه اداري ـ تجاري (تراكم %265)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0" y="4137223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4طبقه مسكوني (تراكم %240)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4619823"/>
            <a:ext cx="339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3طبقه مسكوني ويژه‌ي مادي (تراكم %240)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0" y="5105400"/>
            <a:ext cx="339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خدمات اساسي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9600" y="5511800"/>
            <a:ext cx="339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طبقات روي پيلوت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3475" y="3686175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8 طبقه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3475" y="4133850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6 طبقه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3950" y="4616648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4 طبقه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950" y="5102423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3 طبقه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5511998"/>
            <a:ext cx="2914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تراكم طبق طرح بازنگري طرح تفصيلي</a:t>
            </a:r>
            <a:endParaRPr lang="en-US" sz="1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657600"/>
            <a:ext cx="3580474" cy="1943481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657600"/>
            <a:ext cx="3580474" cy="1943481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" name="Picture 3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485519"/>
            <a:ext cx="3580474" cy="1943481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2600" y="787294"/>
            <a:ext cx="607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سیمای حجمی محدوده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6" name="Picture 5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HDUDE MOREDE MOTALEE.jpg"/>
          <p:cNvPicPr>
            <a:picLocks noChangeAspect="1"/>
          </p:cNvPicPr>
          <p:nvPr/>
        </p:nvPicPr>
        <p:blipFill>
          <a:blip r:embed="rId2" cstate="print"/>
          <a:srcRect l="2439" t="4373"/>
          <a:stretch>
            <a:fillRect/>
          </a:stretch>
        </p:blipFill>
        <p:spPr>
          <a:xfrm>
            <a:off x="1447800" y="3191675"/>
            <a:ext cx="5791200" cy="2536733"/>
          </a:xfrm>
          <a:prstGeom prst="rect">
            <a:avLst/>
          </a:prstGeom>
        </p:spPr>
      </p:pic>
      <p:pic>
        <p:nvPicPr>
          <p:cNvPr id="18" name="Picture 17" descr="power point --- 06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736176" y="2664620"/>
            <a:ext cx="7341024" cy="3768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0700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8230" y="806268"/>
            <a:ext cx="548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 معرفي محدوده‌ي همت آباد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8" name="Picture 7" descr="sign-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224" y="1256841"/>
            <a:ext cx="7126212" cy="4097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بافت فرسوده‌ي همت‌آباد از گونه‌ي بافت فرسوده با پيشينه‌ي اسكان غيررسمي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224" y="1708394"/>
            <a:ext cx="7126212" cy="4097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مساحت محدوده‌ي موردمطالعه 80/3 هكتار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159951"/>
            <a:ext cx="7028236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  <a:buSzPct val="150000"/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مساحت محدوده‌ي بافت فرسوده 62/4 هكتار ، معادل 27/5 درصد از مساحت منطقه 6 و 2/98درصد از مساحت كل بافت فرسوده‌ي شهر اصفهان</a:t>
            </a:r>
          </a:p>
        </p:txBody>
      </p:sp>
      <p:pic>
        <p:nvPicPr>
          <p:cNvPr id="14" name="Picture 13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58" y="1600198"/>
            <a:ext cx="1152691" cy="703059"/>
          </a:xfrm>
          <a:prstGeom prst="rect">
            <a:avLst/>
          </a:prstGeom>
        </p:spPr>
      </p:pic>
      <p:pic>
        <p:nvPicPr>
          <p:cNvPr id="15" name="Picture 14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56" y="1164772"/>
            <a:ext cx="1152691" cy="703059"/>
          </a:xfrm>
          <a:prstGeom prst="rect">
            <a:avLst/>
          </a:prstGeom>
        </p:spPr>
      </p:pic>
      <p:pic>
        <p:nvPicPr>
          <p:cNvPr id="16" name="Picture 15" descr="sign-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58" y="2057398"/>
            <a:ext cx="1152691" cy="70305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5400000">
            <a:off x="2896394" y="4190206"/>
            <a:ext cx="457200" cy="1588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68788" y="3657600"/>
            <a:ext cx="303212" cy="228600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30486" y="3505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b="1" dirty="0" smtClean="0">
                <a:solidFill>
                  <a:schemeClr val="accent5">
                    <a:lumMod val="50000"/>
                  </a:schemeClr>
                </a:solidFill>
                <a:cs typeface="0 Yekan" pitchFamily="2" charset="-78"/>
              </a:rPr>
              <a:t>محد‌وده‌‌‌ي مورد مطالعه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48540" y="436517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b="1" dirty="0" smtClean="0">
                <a:solidFill>
                  <a:schemeClr val="accent5">
                    <a:lumMod val="50000"/>
                  </a:schemeClr>
                </a:solidFill>
                <a:cs typeface="0 Yekan" pitchFamily="2" charset="-78"/>
              </a:rPr>
              <a:t>محد‌وده‌‌‌ي بافت فرسوده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cs typeface="0 Yeka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3058" y="5279572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b="1" dirty="0" smtClean="0">
                <a:solidFill>
                  <a:schemeClr val="accent5">
                    <a:lumMod val="50000"/>
                  </a:schemeClr>
                </a:solidFill>
                <a:cs typeface="0 Yekan" pitchFamily="2" charset="-78"/>
              </a:rPr>
              <a:t>اراضي نظامي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cs typeface="0 Yekan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787294"/>
            <a:ext cx="607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ظرفيت جمعيت پذيري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9600" y="1107575"/>
            <a:ext cx="7162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بر اساس پهنه‌ي تراكمي پيشنهادي و با فرض سرانه‌ي زيربناي مسكوني 26 مترمربع ماكزيمم ظرفيت جمعيت‌پذيري در محله‌ي شرقي 14370 نفر و در محله‌ي غربي 11930 نفر، در بلوك‌ شهري همت‌آباد 26300 نفر و ميانگين تراكم جمعيتي 342 نفر درهكتار پيشنهاد مي گردد</a:t>
            </a:r>
            <a:endParaRPr lang="en-US" sz="15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pic>
        <p:nvPicPr>
          <p:cNvPr id="33" name="Picture 32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028700"/>
            <a:ext cx="1152691" cy="703059"/>
          </a:xfrm>
          <a:prstGeom prst="rect">
            <a:avLst/>
          </a:prstGeom>
        </p:spPr>
      </p:pic>
      <p:pic>
        <p:nvPicPr>
          <p:cNvPr id="34" name="Picture 33" descr="881023-BEHFAR-MO-gharb.jpg"/>
          <p:cNvPicPr>
            <a:picLocks noChangeAspect="1"/>
          </p:cNvPicPr>
          <p:nvPr/>
        </p:nvPicPr>
        <p:blipFill>
          <a:blip r:embed="rId4"/>
          <a:srcRect l="44167" t="6419" r="4167" b="59423"/>
          <a:stretch>
            <a:fillRect/>
          </a:stretch>
        </p:blipFill>
        <p:spPr>
          <a:xfrm>
            <a:off x="1231900" y="2729240"/>
            <a:ext cx="6247466" cy="29222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73100" y="2298700"/>
            <a:ext cx="7315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0 Yekan" pitchFamily="2" charset="-78"/>
              </a:rPr>
              <a:t>جدول شماره‌ي 2ـ مشخصات تراكمي و ظرفيت جمعيت پذيري محله‌ي 1(غربي) پيشنهاد‌ي بلوك همت آباد</a:t>
            </a:r>
            <a:endParaRPr lang="en-US" sz="15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cs typeface="0 Yeka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787294"/>
            <a:ext cx="607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ظرفيت جمعيت پذيري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49302" y="1810435"/>
            <a:ext cx="7315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0 Yekan" pitchFamily="2" charset="-78"/>
              </a:rPr>
              <a:t>جدول شماره‌ي 3 ـ مشخصات تراكمي و ظرفيت جمعيت پذيري محله‌ي 2(شرقي) پيشنهاد‌ي بلوك همت آباد</a:t>
            </a:r>
            <a:endParaRPr lang="en-US" sz="15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cs typeface="0 Yekan" pitchFamily="2" charset="-78"/>
            </a:endParaRPr>
          </a:p>
        </p:txBody>
      </p:sp>
      <p:pic>
        <p:nvPicPr>
          <p:cNvPr id="9" name="Picture 8" descr="881023-BEHFAR-MO-shargh.jpg"/>
          <p:cNvPicPr>
            <a:picLocks noChangeAspect="1"/>
          </p:cNvPicPr>
          <p:nvPr/>
        </p:nvPicPr>
        <p:blipFill>
          <a:blip r:embed="rId3"/>
          <a:srcRect l="44167" t="6419" r="4167" b="64135"/>
          <a:stretch>
            <a:fillRect/>
          </a:stretch>
        </p:blipFill>
        <p:spPr>
          <a:xfrm>
            <a:off x="1333500" y="2510058"/>
            <a:ext cx="6247466" cy="2519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787294"/>
            <a:ext cx="6076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ظرفيت جمعيت پذيري </a:t>
            </a:r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14426"/>
            <a:ext cx="837425" cy="78097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52400" y="1810435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0 Yekan" pitchFamily="2" charset="-78"/>
              </a:rPr>
              <a:t>جدول شماره‌ي 4 ـ مقايسه‌ي شاخص‌هاي جمعيتي وضع موجود ، طرح بازنگري طرح تفصيلي و طرح نوسازي بافت فرسوده</a:t>
            </a:r>
            <a:endParaRPr lang="en-US" sz="140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cs typeface="0 Yekan" pitchFamily="2" charset="-78"/>
            </a:endParaRPr>
          </a:p>
        </p:txBody>
      </p:sp>
      <p:pic>
        <p:nvPicPr>
          <p:cNvPr id="7" name="Picture 6" descr="881107-BEHFAR-MO-EM22-CALT01-SIP-02.jpg"/>
          <p:cNvPicPr>
            <a:picLocks noChangeAspect="1"/>
          </p:cNvPicPr>
          <p:nvPr/>
        </p:nvPicPr>
        <p:blipFill>
          <a:blip r:embed="rId3"/>
          <a:srcRect l="38333" t="29976" r="4167" b="34688"/>
          <a:stretch>
            <a:fillRect/>
          </a:stretch>
        </p:blipFill>
        <p:spPr>
          <a:xfrm>
            <a:off x="881740" y="2481942"/>
            <a:ext cx="6952914" cy="3023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1088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ارايه‌ي پيشنهاد طرح نوسازي بافت فرسوده :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Server\daily projects\85 --- 12 --- 05\85-07-25 --- BAFT e FARSOUDEH  ---- BAFRES -- U0\RP\85 --- 12\POWER POINT\PIC\NAGHSHEH\COVER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lum bright="-55000"/>
          </a:blip>
          <a:srcRect/>
          <a:stretch>
            <a:fillRect/>
          </a:stretch>
        </p:blipFill>
        <p:spPr bwMode="auto">
          <a:xfrm>
            <a:off x="6918271" y="2122937"/>
            <a:ext cx="879529" cy="7560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07889" y="2276216"/>
            <a:ext cx="281862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وزارت مسکن و شهر سازی</a:t>
            </a:r>
            <a:endParaRPr lang="fa-IR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0 Titr Bold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9917" y="2578173"/>
            <a:ext cx="308351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شرکت مادر تخصصی عمران و بهسازی شهری ایران</a:t>
            </a:r>
          </a:p>
        </p:txBody>
      </p:sp>
      <p:pic>
        <p:nvPicPr>
          <p:cNvPr id="5" name="Picture 4" descr="nosazi ar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lum bright="-20000"/>
          </a:blip>
          <a:srcRect l="38599"/>
          <a:stretch>
            <a:fillRect/>
          </a:stretch>
        </p:blipFill>
        <p:spPr>
          <a:xfrm>
            <a:off x="1854200" y="2171273"/>
            <a:ext cx="1490015" cy="825928"/>
          </a:xfrm>
          <a:prstGeom prst="rect">
            <a:avLst/>
          </a:prstGeom>
        </p:spPr>
      </p:pic>
      <p:pic>
        <p:nvPicPr>
          <p:cNvPr id="6" name="Picture 5" descr="nosazi arm.png"/>
          <p:cNvPicPr>
            <a:picLocks noChangeAspect="1"/>
          </p:cNvPicPr>
          <p:nvPr/>
        </p:nvPicPr>
        <p:blipFill>
          <a:blip r:embed="rId5" cstate="print"/>
          <a:srcRect r="62341"/>
          <a:stretch>
            <a:fillRect/>
          </a:stretch>
        </p:blipFill>
        <p:spPr>
          <a:xfrm>
            <a:off x="965200" y="2107772"/>
            <a:ext cx="736524" cy="825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762000"/>
            <a:ext cx="72879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Sina Bold" pitchFamily="2" charset="-78"/>
              </a:rPr>
              <a:t>استراتژي مداخله در محدوده‌ي بافت فرسوده‌ی</a:t>
            </a:r>
          </a:p>
          <a:p>
            <a:pPr algn="ctr"/>
            <a:endParaRPr lang="fa-IR" sz="20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cs typeface="0 Sina Bold" pitchFamily="2" charset="-78"/>
            </a:endParaRPr>
          </a:p>
          <a:p>
            <a:pPr algn="ctr"/>
            <a:r>
              <a:rPr lang="fa-IR" sz="3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cs typeface="0 Sina Bold" pitchFamily="2" charset="-78"/>
              </a:rPr>
              <a:t> همت‌آباد اصفهان</a:t>
            </a:r>
            <a:endParaRPr lang="fa-IR" sz="3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cs typeface="0 Sina Bold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6444342"/>
            <a:ext cx="98937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0 Titr Bold" pitchFamily="2" charset="-78"/>
              </a:rPr>
              <a:t>بهار  1389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gheyate mahdu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259" y="1681927"/>
            <a:ext cx="3669990" cy="2068280"/>
          </a:xfrm>
          <a:prstGeom prst="rect">
            <a:avLst/>
          </a:prstGeom>
        </p:spPr>
      </p:pic>
      <p:pic>
        <p:nvPicPr>
          <p:cNvPr id="9" name="Picture 8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636" t="28333" r="51102" b="50417"/>
          <a:stretch>
            <a:fillRect/>
          </a:stretch>
        </p:blipFill>
        <p:spPr>
          <a:xfrm>
            <a:off x="1981200" y="2106465"/>
            <a:ext cx="952798" cy="816700"/>
          </a:xfrm>
          <a:prstGeom prst="rect">
            <a:avLst/>
          </a:prstGeom>
        </p:spPr>
      </p:pic>
      <p:pic>
        <p:nvPicPr>
          <p:cNvPr id="10" name="Picture 9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8150" t="21250" r="79626" b="46876"/>
          <a:stretch>
            <a:fillRect/>
          </a:stretch>
        </p:blipFill>
        <p:spPr>
          <a:xfrm>
            <a:off x="1001486" y="1692807"/>
            <a:ext cx="816646" cy="1225011"/>
          </a:xfrm>
          <a:prstGeom prst="rect">
            <a:avLst/>
          </a:prstGeom>
        </p:spPr>
      </p:pic>
      <p:pic>
        <p:nvPicPr>
          <p:cNvPr id="11" name="Picture 10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0936" t="28333" r="28690" b="43334"/>
          <a:stretch>
            <a:fillRect/>
          </a:stretch>
        </p:blipFill>
        <p:spPr>
          <a:xfrm>
            <a:off x="2873828" y="2302407"/>
            <a:ext cx="1361122" cy="1088920"/>
          </a:xfrm>
          <a:prstGeom prst="rect">
            <a:avLst/>
          </a:prstGeom>
        </p:spPr>
      </p:pic>
      <p:pic>
        <p:nvPicPr>
          <p:cNvPr id="12" name="Picture 11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6861" t="46041" r="32765" b="22085"/>
          <a:stretch>
            <a:fillRect/>
          </a:stretch>
        </p:blipFill>
        <p:spPr>
          <a:xfrm>
            <a:off x="2340428" y="2302407"/>
            <a:ext cx="1361122" cy="1225011"/>
          </a:xfrm>
          <a:prstGeom prst="rect">
            <a:avLst/>
          </a:prstGeom>
        </p:spPr>
      </p:pic>
      <p:pic>
        <p:nvPicPr>
          <p:cNvPr id="13" name="Picture 12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299" t="60207" r="71476"/>
          <a:stretch>
            <a:fillRect/>
          </a:stretch>
        </p:blipFill>
        <p:spPr>
          <a:xfrm>
            <a:off x="1349828" y="2487465"/>
            <a:ext cx="816713" cy="1529361"/>
          </a:xfrm>
          <a:prstGeom prst="rect">
            <a:avLst/>
          </a:prstGeom>
        </p:spPr>
      </p:pic>
      <p:pic>
        <p:nvPicPr>
          <p:cNvPr id="8" name="Picture 7" descr="power point --- 06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25B3E">
                <a:tint val="45000"/>
                <a:satMod val="400000"/>
              </a:srgbClr>
            </a:duotone>
            <a:lum contrast="-40000"/>
          </a:blip>
          <a:stretch>
            <a:fillRect/>
          </a:stretch>
        </p:blipFill>
        <p:spPr>
          <a:xfrm>
            <a:off x="228600" y="1295400"/>
            <a:ext cx="4572000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0700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معرفي محدوده و ارتباط با محدوده‌هاي پيرامون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3942" y="81715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موقعيت محدوده نسبت به شريان‌هاي اطراف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  <p:pic>
        <p:nvPicPr>
          <p:cNvPr id="15" name="Picture 14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6861" t="46041" r="32765" b="22085"/>
          <a:stretch>
            <a:fillRect/>
          </a:stretch>
        </p:blipFill>
        <p:spPr>
          <a:xfrm>
            <a:off x="6639885" y="3918858"/>
            <a:ext cx="1687689" cy="1518922"/>
          </a:xfrm>
          <a:prstGeom prst="rect">
            <a:avLst/>
          </a:prstGeom>
        </p:spPr>
      </p:pic>
      <p:pic>
        <p:nvPicPr>
          <p:cNvPr id="16" name="Picture 15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636" t="28333" r="51102" b="50417"/>
          <a:stretch>
            <a:fillRect/>
          </a:stretch>
        </p:blipFill>
        <p:spPr>
          <a:xfrm>
            <a:off x="6999514" y="1806749"/>
            <a:ext cx="1181398" cy="1012647"/>
          </a:xfrm>
          <a:prstGeom prst="rect">
            <a:avLst/>
          </a:prstGeom>
        </p:spPr>
      </p:pic>
      <p:pic>
        <p:nvPicPr>
          <p:cNvPr id="17" name="Picture 16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8150" t="21250" r="79626" b="46876"/>
          <a:stretch>
            <a:fillRect/>
          </a:stretch>
        </p:blipFill>
        <p:spPr>
          <a:xfrm>
            <a:off x="7043068" y="2318682"/>
            <a:ext cx="1012580" cy="1518922"/>
          </a:xfrm>
          <a:prstGeom prst="rect">
            <a:avLst/>
          </a:prstGeom>
        </p:spPr>
      </p:pic>
      <p:pic>
        <p:nvPicPr>
          <p:cNvPr id="19" name="Picture 18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0936" t="28333" r="28690" b="43334"/>
          <a:stretch>
            <a:fillRect/>
          </a:stretch>
        </p:blipFill>
        <p:spPr>
          <a:xfrm>
            <a:off x="6890667" y="3516111"/>
            <a:ext cx="1687689" cy="1350179"/>
          </a:xfrm>
          <a:prstGeom prst="rect">
            <a:avLst/>
          </a:prstGeom>
        </p:spPr>
      </p:pic>
      <p:pic>
        <p:nvPicPr>
          <p:cNvPr id="20" name="Picture 19" descr="shomarehaye mogheyate mahdude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299" t="60207" r="71476"/>
          <a:stretch>
            <a:fillRect/>
          </a:stretch>
        </p:blipFill>
        <p:spPr>
          <a:xfrm>
            <a:off x="6999510" y="4408716"/>
            <a:ext cx="1012663" cy="18962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78832" y="2115241"/>
            <a:ext cx="2667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بزرگراه شهيد همت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3400" y="2809692"/>
            <a:ext cx="3091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سجاد اتصال دهند‌ه‌ي محدود‌ه‌ي </a:t>
            </a:r>
          </a:p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غرب همت آباد به شهر اصفهان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5286" y="3737207"/>
            <a:ext cx="2667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آبشار دوم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6772" y="4477435"/>
            <a:ext cx="548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خيابان سپهسا‌لار اتصال دهند‌ه‌ي محدود‌ه‌ي شمالي همت آباد به شهر اصفها‌ن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8" y="5236030"/>
            <a:ext cx="7162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5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‌خيابان سيم خاردار در انتهاي جنوبي همت آباد و جدا كنند‌ه‌ي اين محد‌وده از اراضي نظامي</a:t>
            </a:r>
            <a:endParaRPr lang="en-US" sz="15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cs typeface="0 Yekan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5204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320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258" y="183968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0 Sina Bold" pitchFamily="2" charset="-78"/>
              </a:rPr>
              <a:t>بخش دوم</a:t>
            </a:r>
            <a:endParaRPr lang="en-US" sz="4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cs typeface="0 Sina Bold" pitchFamily="2" charset="-78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632" y="508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cs typeface="0 Sina Bold" pitchFamily="2" charset="-78"/>
              </a:rPr>
              <a:t>بررسي و تحليل وضع موجود</a:t>
            </a:r>
            <a:endParaRPr lang="en-US" sz="1400" dirty="0">
              <a:ln w="9525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cs typeface="0 Sina Bold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56" y="817154"/>
            <a:ext cx="459594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600" noProof="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0 Sina Bold" pitchFamily="2" charset="-78"/>
              </a:rPr>
              <a:t>ويژگيهاي جمعيتي ـ اجتماعي :</a:t>
            </a:r>
            <a:endParaRPr lang="fa-IR" sz="1600" noProof="0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0 Sina Bold" pitchFamily="2" charset="-78"/>
            </a:endParaRPr>
          </a:p>
        </p:txBody>
      </p:sp>
      <p:pic>
        <p:nvPicPr>
          <p:cNvPr id="4" name="Picture 3" descr="sign-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44286"/>
            <a:ext cx="837425" cy="78097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52600" y="1262752"/>
            <a:ext cx="5254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6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0 Yekan" pitchFamily="2" charset="-78"/>
              </a:rPr>
              <a:t>شاخص‌هاي جمعيتي مطابق آخرين سرشماري نفوس و مسكن سال 85: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676400"/>
          <a:ext cx="7226654" cy="1295400"/>
        </p:xfrm>
        <a:graphic>
          <a:graphicData uri="http://schemas.openxmlformats.org/drawingml/2006/table">
            <a:tbl>
              <a:tblPr rtl="1"/>
              <a:tblGrid>
                <a:gridCol w="3971826"/>
                <a:gridCol w="3254828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جمعيت 17851 نفر 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تراكم جمعيتي 237 نفر در هكتار 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بعد خانوار 3/5 نفر 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تراكم خانوار در واحد مسكوني 1/06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نسبت جنسي 105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گروه‌هاي عمده‌ي سني 64ـ 15 سال 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درصد باسوادان محدوده 87%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Courier New" pitchFamily="49" charset="0"/>
                        <a:buChar char="o"/>
                        <a:tabLst/>
                      </a:pPr>
                      <a:r>
                        <a:rPr lang="fa-IR" sz="1400" kern="12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0 Yekan" pitchFamily="2" charset="-78"/>
                        </a:rPr>
                        <a:t>  درصد طلاق بسيار پايين </a:t>
                      </a:r>
                      <a:endParaRPr lang="en-US" sz="1400" kern="120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0 Yeka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sign-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598" y="1077694"/>
            <a:ext cx="1152691" cy="703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4168" y="3138714"/>
            <a:ext cx="805151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كاهش بعد خانوار به دليل ارتقاء سطح فرهنگ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4168" y="3501570"/>
            <a:ext cx="805151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SzPct val="150000"/>
            </a:pP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كاهش جمعيت محدوده در سال‌هاي متوالي به دليل مهاجرت ساكنين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3688" y="3849912"/>
            <a:ext cx="80515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C00000"/>
                </a:solidFill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عدم مطلوبيت محدوده به‌‌ دليل مشكلات فرهنگي اجتماعي از نظر ساكنين به‌ ويژه افراد تحصيل كرد‌ه‌ي محل</a:t>
            </a:r>
          </a:p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 مهم‌ترين عامل مهاجرت بوده ‌است.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74168" y="4426854"/>
            <a:ext cx="80515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شغل غالب كارگري، فقر اقتصادي و فرهنگي از ويژگي‌هاي محدوده بوده و مهم‌ترين عامل بروز مشكلات اجتماعي </a:t>
            </a:r>
          </a:p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 نظير اعتياد، بزهكاري و فساد اخلاقي است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74168" y="4979051"/>
            <a:ext cx="805151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گروه سني غالب محدوده 64-15 سال و وجود جمعيت جوان در محدوده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74168" y="5378195"/>
            <a:ext cx="805151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SzPct val="150000"/>
            </a:pPr>
            <a:r>
              <a:rPr lang="fa-IR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cs typeface="0 Yekan" pitchFamily="2" charset="-78"/>
              </a:rPr>
              <a:t>ـ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cs typeface="0 Yekan" pitchFamily="2" charset="-78"/>
              </a:rPr>
              <a:t> </a:t>
            </a:r>
            <a:r>
              <a:rPr lang="fa-I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0 Yekan" pitchFamily="2" charset="-78"/>
              </a:rPr>
              <a:t>تمايل بيشتر ساكنين به نوسازي ، سهيم شدن در ارزش افزوده و سكونت آنان در محدوده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fheye av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rfas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T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RT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2757</Words>
  <Application>Microsoft Office PowerPoint</Application>
  <PresentationFormat>On-screen Show (4:3)</PresentationFormat>
  <Paragraphs>364</Paragraphs>
  <Slides>63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BLACK</vt:lpstr>
      <vt:lpstr>safheye aval</vt:lpstr>
      <vt:lpstr>sarfasl</vt:lpstr>
      <vt:lpstr>PART-1</vt:lpstr>
      <vt:lpstr>PART-2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armen link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user-sip</dc:creator>
  <cp:lastModifiedBy>mohammad</cp:lastModifiedBy>
  <cp:revision>369</cp:revision>
  <dcterms:created xsi:type="dcterms:W3CDTF">2010-01-23T14:06:51Z</dcterms:created>
  <dcterms:modified xsi:type="dcterms:W3CDTF">2014-06-30T08:56:34Z</dcterms:modified>
</cp:coreProperties>
</file>