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89" r:id="rId8"/>
    <p:sldId id="282" r:id="rId9"/>
    <p:sldId id="263" r:id="rId10"/>
    <p:sldId id="264" r:id="rId11"/>
    <p:sldId id="283" r:id="rId12"/>
    <p:sldId id="265" r:id="rId13"/>
    <p:sldId id="284" r:id="rId14"/>
    <p:sldId id="266" r:id="rId15"/>
    <p:sldId id="285" r:id="rId16"/>
    <p:sldId id="267" r:id="rId17"/>
    <p:sldId id="286" r:id="rId18"/>
    <p:sldId id="268" r:id="rId19"/>
    <p:sldId id="287" r:id="rId20"/>
    <p:sldId id="288" r:id="rId21"/>
    <p:sldId id="269" r:id="rId22"/>
    <p:sldId id="277" r:id="rId23"/>
    <p:sldId id="278" r:id="rId24"/>
    <p:sldId id="279" r:id="rId25"/>
    <p:sldId id="280" r:id="rId26"/>
    <p:sldId id="271" r:id="rId27"/>
    <p:sldId id="290" r:id="rId28"/>
    <p:sldId id="291" r:id="rId29"/>
    <p:sldId id="292" r:id="rId30"/>
    <p:sldId id="293" r:id="rId31"/>
    <p:sldId id="272" r:id="rId32"/>
    <p:sldId id="273" r:id="rId33"/>
    <p:sldId id="274" r:id="rId34"/>
    <p:sldId id="275" r:id="rId35"/>
    <p:sldId id="27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2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5A016-DE21-4F80-9A2B-5189C0555848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08A13-2F68-4774-BDEF-8DB04B7E9A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9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08A13-2F68-4774-BDEF-8DB04B7E9A5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1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D51AB-5368-48C3-AB86-6AA707998334}" type="datetime1">
              <a:rPr lang="en-US" smtClean="0"/>
              <a:t>1/24/2022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7D70E-5112-4F2B-93C6-F27D9EBC9C33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76DE-E6E6-45A1-B352-B770E11FCF19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4846F-5BC6-49E0-A4DD-0CC07C1FD813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8EF0-2229-4E13-8487-57839B8E1830}" type="datetime1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E7A58-5649-4B80-BB31-147BA9376C5B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1AE6-44AF-4304-B413-852E26C07475}" type="datetime1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68D4-E9CB-4AF1-BD33-CC2E4BA22E1D}" type="datetime1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C9AF-48D9-4018-8DB2-EE8C0D45E6B2}" type="datetime1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6564-C932-4883-843C-39F9640F2A72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D100-6D98-4D74-A87C-8565172358CF}" type="datetime1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3F474D81-3717-4C73-A4F8-476B2FBB2678}" type="datetime1">
              <a:rPr lang="en-US" smtClean="0"/>
              <a:t>1/24/2022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z="1200" smtClean="0">
                <a:solidFill>
                  <a:schemeClr val="bg2">
                    <a:shade val="50000"/>
                  </a:schemeClr>
                </a:solidFill>
                <a:effectLst/>
              </a:rPr>
              <a:t>@gitadanesh</a:t>
            </a:r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qeb_ir-be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524000"/>
            <a:ext cx="589597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1143000"/>
            <a:ext cx="73152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توزیع قطعات براساس قدمت ابنیه: 72% ابنیه بیش از 10 سال قدمت دارند</a:t>
            </a: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058302"/>
              </p:ext>
            </p:extLst>
          </p:nvPr>
        </p:nvGraphicFramePr>
        <p:xfrm>
          <a:off x="1371600" y="1981201"/>
          <a:ext cx="7499350" cy="4305233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140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نوع سازه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تعداد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فاقد بنا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15960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0-5 </a:t>
                      </a:r>
                      <a:r>
                        <a:rPr lang="ar-SA" sz="1600">
                          <a:effectLst/>
                        </a:rPr>
                        <a:t>سال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11.01%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34400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9.87%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5-10 </a:t>
                      </a:r>
                      <a:r>
                        <a:rPr lang="ar-SA" sz="1600">
                          <a:effectLst/>
                        </a:rPr>
                        <a:t>سال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14.05%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45444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13.04%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10-20 </a:t>
                      </a:r>
                      <a:r>
                        <a:rPr lang="ar-SA" sz="1600">
                          <a:effectLst/>
                        </a:rPr>
                        <a:t>سال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1815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45.21%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146068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41.90%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20-30 </a:t>
                      </a:r>
                      <a:r>
                        <a:rPr lang="ar-SA" sz="1600">
                          <a:effectLst/>
                        </a:rPr>
                        <a:t>سال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978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24.36%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89179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25.58%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بیش از 30 سال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4.83%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17563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5.04%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292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348614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76600" y="990600"/>
            <a:ext cx="3219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قدمت بناها</a:t>
            </a: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23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00200" y="1143000"/>
            <a:ext cx="7315200" cy="45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توزیع قطعات براساس کیفیت ابنیه: 55% تخریبی و مرمتی</a:t>
            </a:r>
          </a:p>
        </p:txBody>
      </p:sp>
      <p:pic>
        <p:nvPicPr>
          <p:cNvPr id="10" name="Picture 9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358757"/>
              </p:ext>
            </p:extLst>
          </p:nvPr>
        </p:nvGraphicFramePr>
        <p:xfrm>
          <a:off x="1295400" y="1981202"/>
          <a:ext cx="7499350" cy="4354207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16443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نوع سازه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سهم تعداد (درصد)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فاقد بنا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15960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نوساز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11.13%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35138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10.08%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قابل قبول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1316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32.78%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107286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30.78%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مرمتی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1679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41.82%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145583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41.76%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تخریبی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551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13.72%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44646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12.81%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823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348614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76600" y="990600"/>
            <a:ext cx="3280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کیفیت بناها</a:t>
            </a: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59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0200" y="1143000"/>
            <a:ext cx="7315200" cy="45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توزیع قطعات براساس مصالح ابنیه: 76% از ابنیه فاقد اسکلت هستند.</a:t>
            </a:r>
          </a:p>
        </p:txBody>
      </p:sp>
      <p:pic>
        <p:nvPicPr>
          <p:cNvPr id="14" name="Picture 13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542148"/>
              </p:ext>
            </p:extLst>
          </p:nvPr>
        </p:nvGraphicFramePr>
        <p:xfrm>
          <a:off x="1403350" y="2438401"/>
          <a:ext cx="7499350" cy="3886198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543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نوع سازه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سهم تعداد (درصد)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69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فاقد بنا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0.55%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15960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69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آهن و آجر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2899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72.20%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249086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71.45%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69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اسکلت فلزی یا بتونی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1094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27.25%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83567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23.97%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69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348614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24200" y="1003300"/>
            <a:ext cx="3986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مصالح ساختمانی</a:t>
            </a: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34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1143000"/>
            <a:ext cx="73152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توزیع قطعات براساس تعداد طبقات ابنیه: 80% ابنیه یک یا دو طبقه هستند.</a:t>
            </a: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463850"/>
              </p:ext>
            </p:extLst>
          </p:nvPr>
        </p:nvGraphicFramePr>
        <p:xfrm>
          <a:off x="1219200" y="2286000"/>
          <a:ext cx="7499350" cy="4379937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2045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طبقه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سهم تعداد (درصد)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فاقد بنا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15960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4.58%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یک طبقه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2158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53.75%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195812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56.17%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دو طبقه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1095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27.27%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84474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24.23%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 طبقه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587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14.62%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40660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11.66%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چهار طبقه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3.06%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8736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2.51%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پنج طبقه و بیشتر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2973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0.85%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594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348614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19400" y="990600"/>
            <a:ext cx="3910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طبقات ساختمانی</a:t>
            </a: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85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1143000"/>
            <a:ext cx="7315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توزیع قطعات براساس دانه بندی ابنیه: 85% ابنیه کمتر از 200 مترمربع و میانگین قطعات 99 مترمربع است.</a:t>
            </a: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573453"/>
              </p:ext>
            </p:extLst>
          </p:nvPr>
        </p:nvGraphicFramePr>
        <p:xfrm>
          <a:off x="1295400" y="2438400"/>
          <a:ext cx="7499350" cy="4282676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962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دانه­بندی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تعداد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50-0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1241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%30.91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32886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%9.43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100-50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1633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%40.67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119654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%34.32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200-100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952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%23.71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127313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%36.52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300-200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133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%3.31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31527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%9.04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500-300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%0.97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14777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%4.24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8611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بیش از 500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%0.42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22458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%6.44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0063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4015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348614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19400" y="1003300"/>
            <a:ext cx="43396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دانه ­بندی </a:t>
            </a:r>
            <a:r>
              <a:rPr lang="ar-SA" sz="4400" b="1" dirty="0"/>
              <a:t>قطعات</a:t>
            </a:r>
            <a:endParaRPr lang="en-US" sz="4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16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شناخت کلی شهر و ناحیه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pic>
        <p:nvPicPr>
          <p:cNvPr id="4" name="Content Placeholder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133600"/>
            <a:ext cx="3886070" cy="3596104"/>
          </a:xfr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05400" y="1219200"/>
            <a:ext cx="3733800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تعیین به عنوان شهر در سال 75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در 44 کیلومتری غرب تهران و در ناحیه کلان شهر کرج با 1/4 میلیون نفر جمعیت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مساحت: 667 هکتار (214 هکتار معادل 22% آن پر است)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جمعیت: 43،858 نفر (پیشبینی افق 1405 با نرخ رشد 2/3، برابر با 70،000 نفر)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نرخ رشد جمعیت از 14/2 (1345) به 4/4 (1385) کاهش یافته است.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 83/5% جمعیت، بیش از 10 سال سن دارد که 36/9% آن جمعیت فعال و 12% بیکار هستند.</a:t>
            </a:r>
            <a:endParaRPr lang="en-US" sz="1700" b="1" dirty="0">
              <a:cs typeface="B Nazanin" pitchFamily="2" charset="-78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Content Placeholder 3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0756" y="2133600"/>
            <a:ext cx="3438157" cy="3596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05400" y="2596277"/>
            <a:ext cx="373380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بعد خانوار 3/91 نفر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به ازای هر 1000 نفر، 255 واحد مسکونی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50/7 درصد واحدهای مسکونی شهر زیر 75 مترمربع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نرخ بی سوادی 15/2 درصد</a:t>
            </a:r>
            <a:endParaRPr lang="en-US" sz="1700" b="1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340615"/>
              </p:ext>
            </p:extLst>
          </p:nvPr>
        </p:nvGraphicFramePr>
        <p:xfrm>
          <a:off x="1295400" y="2546756"/>
          <a:ext cx="7499350" cy="4311244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499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398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دانه­بندی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تعداد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تعداد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مساحت (متر مربع)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سهم مساحت (درصد)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50-0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330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%11.11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13179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%4.49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100-50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1568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%52.79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115178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%39.21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200-100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916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%30.84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122372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%41.66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300-200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124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%4.18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29323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%9.98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500-300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%0.94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10475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%3.57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37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بیش از 500 مترمربع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%0.13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3208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%1.09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4836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جمع کل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>
                          <a:effectLst/>
                        </a:rPr>
                        <a:t>2970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100.00%</a:t>
                      </a:r>
                      <a:endParaRPr lang="en-US" sz="18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293736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100.00%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362200" y="1168400"/>
            <a:ext cx="56172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/>
              <a:t>تعداد و سطوح دانه ­بندی قطعات </a:t>
            </a:r>
            <a:r>
              <a:rPr lang="ar-SA" sz="4400" b="1" dirty="0"/>
              <a:t>مسکونی</a:t>
            </a:r>
            <a:endParaRPr lang="en-US" sz="4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148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1143000"/>
            <a:ext cx="7315200" cy="45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توده و فضا: سطح اشغال اراضی در حدود 60% میباشد.</a:t>
            </a:r>
          </a:p>
        </p:txBody>
      </p:sp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55" y="1676401"/>
            <a:ext cx="7220860" cy="5105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eshkin Dasht\Image\In Paper\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81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eshkin Dasht\Image\In Paper\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338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Meshkin Dasht\Image\In Paper\1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63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Meshkin Dasht\Image\In Paper\4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Meshkin Dasht\Image\In Paper\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7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تعیین نقش و جایگاه محدوده مطالعاتی در شهر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95800" y="1415002"/>
            <a:ext cx="4267200" cy="437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محدوده مورد مطالعه از سه بلوک متفاوت به مساحتهای 32/2 ، 8/1 و 7/9 هکتار تشکیل شده است که 9/1 درصد از مساحت شهر را تشکیل میدهد.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جمعیت در حدود 12،026 نفر (22% کل جمعیت شهر) و با تراکم ناخالص 250 نفر در هکتار است.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قیمت ساختمان به علت قرارگیری در منطقه پرجمعیت و فعال شهر تا حدی بیشتر است.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سرانه اراضی 40 مترمربع و سرانه مسکونی 24 متر مربع میباشد.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بیش از 50% از فعالیت در بخش خدماتی است.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واحدهای مسکونی بالغ بر 3436 واحد است.</a:t>
            </a:r>
          </a:p>
        </p:txBody>
      </p:sp>
      <p:pic>
        <p:nvPicPr>
          <p:cNvPr id="3074" name="Picture 2" descr="C:\Users\Takht-E-Poolad\Desktop\New folder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81200"/>
            <a:ext cx="3200400" cy="344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28600"/>
            <a:ext cx="7498080" cy="6324600"/>
          </a:xfrm>
        </p:spPr>
        <p:txBody>
          <a:bodyPr>
            <a:noAutofit/>
          </a:bodyPr>
          <a:lstStyle/>
          <a:p>
            <a:pPr marL="82296" indent="0" algn="ctr" rtl="1">
              <a:buNone/>
            </a:pPr>
            <a:r>
              <a:rPr lang="fa-IR" b="1" dirty="0" smtClean="0"/>
              <a:t>بررسی </a:t>
            </a:r>
            <a:r>
              <a:rPr lang="fa-IR" b="1" dirty="0"/>
              <a:t>چشم انداز </a:t>
            </a:r>
            <a:r>
              <a:rPr lang="fa-IR" b="1" dirty="0" smtClean="0"/>
              <a:t>محدوده</a:t>
            </a:r>
          </a:p>
          <a:p>
            <a:pPr algn="r" rtl="1"/>
            <a:endParaRPr lang="fa-IR" sz="2000" dirty="0" smtClean="0"/>
          </a:p>
          <a:p>
            <a:pPr algn="r" rtl="1"/>
            <a:endParaRPr lang="fa-IR" sz="2000" dirty="0" smtClean="0"/>
          </a:p>
          <a:p>
            <a:pPr algn="r" rtl="1"/>
            <a:r>
              <a:rPr lang="fa-IR" sz="2000" dirty="0" smtClean="0"/>
              <a:t>در </a:t>
            </a:r>
            <a:r>
              <a:rPr lang="fa-IR" sz="2000" dirty="0"/>
              <a:t>بررسی چشم انداز محدوده طرح از دیدگاه مردم، کارشناسان، افراد مطلع و به ویژه مدیران که با دیدی جامع تر به موضوع می نگرند، چشم انداز طرح در نگاه اول بستگی کامل به چگونگی رفع مسائل و مشکلات، استنباط و درک آنها از این موضوع و دیدگاه آنها نسبت به انجام اصلاحات و فرآیند حاکم بر اجرای طرح به لحاظ های مختلف کالبدی، عملکردی، اقتصادی و ... دارد. از جمله این مسائل در محدوده طرح می توان از استهلاک و ناپایداری ساختمان ها و بخصوص ساختمانهای مسکونی که فضای بیشتری را اشغال می نمایند و به شکلی بارز قابل رؤیت اند، کمبود فضای باز و سبز عمومی، محدودیت و محرومیت در دسترسی به خدمات مناسب، مشکلات حاصل از دفع نامناسب فاضلاب و زباله ها، مشکلات اجتماعی به لحاظ ایجاد آلودگی های محیطی (بصری، صوتی، رفتاری، ناامنی و ...)، کم عرض بودن برخی از معابر و کوچه ها و نفوذناپذیری وسائط نقلیه و اورژانس </a:t>
            </a:r>
            <a:r>
              <a:rPr lang="fa-IR" sz="2000" dirty="0" smtClean="0"/>
              <a:t>به داخل آنها، کمبود پارکینگ وپارک </a:t>
            </a:r>
            <a:r>
              <a:rPr lang="fa-IR" sz="2000" dirty="0"/>
              <a:t>اتومبیل در کنار معابر و خیابانها، فقدان نظافت و انباشت مواد زائد در سطح کوچه ها و محلات و سایر موارد مشابه نام برد.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34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533400"/>
            <a:ext cx="7498080" cy="5715000"/>
          </a:xfrm>
        </p:spPr>
        <p:txBody>
          <a:bodyPr/>
          <a:lstStyle/>
          <a:p>
            <a:pPr marL="82296" indent="0" algn="r" rtl="1">
              <a:buNone/>
            </a:pPr>
            <a:r>
              <a:rPr lang="fa-IR" b="1" dirty="0"/>
              <a:t>چشم انداز </a:t>
            </a:r>
            <a:r>
              <a:rPr lang="fa-IR" b="1" dirty="0" smtClean="0"/>
              <a:t>مورد نظر </a:t>
            </a:r>
            <a:r>
              <a:rPr lang="fa-IR" b="1" dirty="0"/>
              <a:t>از نگاه </a:t>
            </a:r>
            <a:r>
              <a:rPr lang="fa-IR" b="1" dirty="0" smtClean="0"/>
              <a:t>محققین</a:t>
            </a:r>
          </a:p>
          <a:p>
            <a:pPr marL="82296" indent="0" algn="r" rtl="1">
              <a:buNone/>
            </a:pPr>
            <a:endParaRPr lang="fa-IR" b="1" dirty="0" smtClean="0"/>
          </a:p>
          <a:p>
            <a:pPr lvl="0" algn="r" rtl="1"/>
            <a:r>
              <a:rPr lang="fa-IR" sz="1800" dirty="0"/>
              <a:t>چشم انداز طرح از یک طرف مبتنی بر اجرای ضوابط، مقررات و پیشنهادات موجود در طرح بوده و از طرف دیگر مبتنی بر وجود امکانات و منابع مالی است. چنانچه این دو ضابطه متفقاً و با یکدیگر به اجرا درآیند چشم انداز محدوده مطلوب و جاذب خواهد بود</a:t>
            </a:r>
            <a:r>
              <a:rPr lang="fa-IR" sz="1800" dirty="0" smtClean="0"/>
              <a:t>.</a:t>
            </a:r>
          </a:p>
          <a:p>
            <a:pPr lvl="0" algn="r" rtl="1"/>
            <a:endParaRPr lang="en-US" sz="1800" dirty="0"/>
          </a:p>
          <a:p>
            <a:pPr algn="r" rtl="1"/>
            <a:r>
              <a:rPr lang="fa-IR" sz="1800" dirty="0"/>
              <a:t>حضور فعال عاملان ساخت و ساز و انبوه سازان در محدوده طرح به لحاظ ارزان بودن زمین و استفاده از مصالح بومی و در صورت تشویق آنها به اجرای ضوابط و مقررات، می تواند چشم اندازی مثبت از موفقیت طرح را به همراه داشته باشد</a:t>
            </a:r>
            <a:r>
              <a:rPr lang="fa-IR" sz="1800" dirty="0" smtClean="0"/>
              <a:t>.</a:t>
            </a:r>
          </a:p>
          <a:p>
            <a:pPr algn="r" rtl="1"/>
            <a:endParaRPr lang="fa-IR" sz="1800" dirty="0" smtClean="0"/>
          </a:p>
          <a:p>
            <a:pPr lvl="0" algn="r" rtl="1"/>
            <a:r>
              <a:rPr lang="fa-IR" sz="1800" dirty="0"/>
              <a:t>در راستای بهسازی و نوسازی محدوده از طریق تعریض کوچه ها و معابر، امکان دسترسی به خدمات و نیز سیمای عمومی منطقه مورد مطالعه از لحاظ کمی و کیفی ارتقاء می یابد. لیکن به جهت نداشتن مدیریت </a:t>
            </a:r>
            <a:r>
              <a:rPr lang="fa-IR" sz="1800" dirty="0" smtClean="0"/>
              <a:t>واحد </a:t>
            </a:r>
            <a:r>
              <a:rPr lang="fa-IR" sz="1800" dirty="0"/>
              <a:t>(محدود بودن اختیارات شهرداری)، به ویژه برای مسیرهایی که نیاز به جابجایی و یا اصلاح تأسیسات زیربنایی را دارند همراه با کمبود اعتبارات، عملیات اجرایی به کندی صورت خواهد گرفت.</a:t>
            </a:r>
            <a:endParaRPr lang="en-US" sz="1800" dirty="0"/>
          </a:p>
          <a:p>
            <a:pPr algn="r" rtl="1"/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52794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381000"/>
            <a:ext cx="7498080" cy="5867400"/>
          </a:xfrm>
        </p:spPr>
        <p:txBody>
          <a:bodyPr>
            <a:normAutofit/>
          </a:bodyPr>
          <a:lstStyle/>
          <a:p>
            <a:pPr lvl="0" algn="r" rtl="1"/>
            <a:r>
              <a:rPr lang="fa-IR" sz="1800" dirty="0" smtClean="0"/>
              <a:t>تشویق </a:t>
            </a:r>
            <a:r>
              <a:rPr lang="fa-IR" sz="1800" dirty="0"/>
              <a:t>مردم به احداث ساختمان هایی هماهنگ با معماری بومی که به لحاظ طراحی بایستی مورد مطالعه قرار گیرند، چشم انداز محدوده می تواند سیمایی با هویت پیدا کرده و متفاوت با قسمت های دیگر شهر باشد. در این راستا دریافت کمکهای دولتی، اختصاص یافته به بافتهای فرسوده و تشکیل ستادی برای اینکار در شهرداری حائز اهمیتند</a:t>
            </a:r>
            <a:r>
              <a:rPr lang="fa-IR" sz="1800" dirty="0" smtClean="0"/>
              <a:t>.</a:t>
            </a:r>
          </a:p>
          <a:p>
            <a:pPr lvl="0" algn="r" rtl="1"/>
            <a:endParaRPr lang="en-US" sz="1800" dirty="0"/>
          </a:p>
          <a:p>
            <a:pPr lvl="0" algn="r" rtl="1"/>
            <a:r>
              <a:rPr lang="fa-IR" sz="1800" dirty="0"/>
              <a:t>کندی و تعلل در اجرای طرح و ضوابط و مقررات آن چشم اندازی نامطلوب و غیر دلخواه از طرح ارائه خواهد داد. بالطبع این وضعیت در صورت ادامه محدودیت ها و نبود امکانات، عدم مشارکت مردم و نبود مدیریتی پویا صورتپذیر خواهد بود</a:t>
            </a:r>
            <a:r>
              <a:rPr lang="fa-IR" sz="1800" dirty="0" smtClean="0"/>
              <a:t>.</a:t>
            </a:r>
          </a:p>
          <a:p>
            <a:pPr lvl="0" algn="r" rtl="1"/>
            <a:endParaRPr lang="en-US" sz="1800" dirty="0"/>
          </a:p>
          <a:p>
            <a:pPr lvl="0" algn="r" rtl="1"/>
            <a:r>
              <a:rPr lang="fa-IR" sz="1800" dirty="0"/>
              <a:t>احیاء فعالیتهای تجاری و خدماتی پر رونق، بازسازی جداره ها و کف سازی خیابانهای واقع در محدوده، ایجاد فضاهای سبز و گردشگری عمومی، تماماً می توانند سیمای محدوده را تغییر داده و جاذب توریست و گردشگر نمایند</a:t>
            </a:r>
            <a:r>
              <a:rPr lang="fa-IR" sz="1800" dirty="0" smtClean="0"/>
              <a:t>.</a:t>
            </a:r>
          </a:p>
          <a:p>
            <a:pPr lvl="0" algn="r" rtl="1"/>
            <a:endParaRPr lang="en-US" sz="1800" dirty="0"/>
          </a:p>
          <a:p>
            <a:pPr lvl="0" algn="r" rtl="1"/>
            <a:r>
              <a:rPr lang="fa-IR" sz="1800" dirty="0"/>
              <a:t>در حالت بهسازی، زیباسازی و مقاوم سازی بناها با اختصاص برخی از معابر سواره به پیاده رو، یکطرفه کردن برخی از خیابانها، جلوگیری از ورود عناصر کالبدی مزاحم و نامتوازن با سیمای فضایی و محیط اکولژیک منطقه، محدوده از چشم اندازی مطلوب و دلچسب برخوردار خواهد شد.</a:t>
            </a:r>
            <a:endParaRPr lang="en-US" sz="1800" dirty="0"/>
          </a:p>
          <a:p>
            <a:pPr algn="r" rtl="1"/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32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تدقیق محدوده بافت فرسوده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9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819400"/>
            <a:ext cx="3962400" cy="3455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7391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مساحت بافت فرسوده براساس برداشتهای میدانی 48/3 هکتار است که 2/8 هکتار بیشتر از بافت مصوب فعلی میباشد.</a:t>
            </a:r>
            <a:endParaRPr lang="en-US" sz="1700" b="1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457200"/>
            <a:ext cx="7498080" cy="5791200"/>
          </a:xfrm>
        </p:spPr>
        <p:txBody>
          <a:bodyPr>
            <a:normAutofit/>
          </a:bodyPr>
          <a:lstStyle/>
          <a:p>
            <a:pPr lvl="0" algn="r" rtl="1"/>
            <a:endParaRPr lang="fa-IR" sz="1800" dirty="0" smtClean="0"/>
          </a:p>
          <a:p>
            <a:pPr lvl="0" algn="r" rtl="1"/>
            <a:r>
              <a:rPr lang="fa-IR" sz="1800" dirty="0" smtClean="0"/>
              <a:t>اعمال مدیریتی صحیح در فرآیند اجرایی طرح است که چشم انداز محدوده طرح را به لحاظ های مختلف کالبدی، عملکردی و ... می تواند فعال و مثبت جلوه داده و شاخص اصلی مدیریت یعنی</a:t>
            </a:r>
            <a:r>
              <a:rPr lang="fa-IR" sz="1800" dirty="0"/>
              <a:t> </a:t>
            </a:r>
            <a:r>
              <a:rPr lang="fa-IR" sz="1800" dirty="0" smtClean="0"/>
              <a:t>بهره وری را از نگاه مسئولان و مردم ارتقاء بخشد.</a:t>
            </a:r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718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بررسی چشم انداز محدوده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95400" y="2133600"/>
            <a:ext cx="7391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4400" b="1" dirty="0" smtClean="0">
                <a:cs typeface="B Titr" pitchFamily="2" charset="-78"/>
              </a:rPr>
              <a:t>چشم انداز</a:t>
            </a:r>
          </a:p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3200" b="1" dirty="0" smtClean="0">
                <a:cs typeface="B Nazanin" pitchFamily="2" charset="-78"/>
              </a:rPr>
              <a:t>بهبود و ارتقاء سطح کیفی و کمی زندگی در محدوده مورد مطالعه برای حیات حال و آینده در راستای ایجاد رشدی پایدار همراه با تعادل کارکردی</a:t>
            </a:r>
            <a:endParaRPr lang="en-US" sz="3200" b="1" dirty="0">
              <a:cs typeface="B Nazanin" pitchFamily="2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استنتاج ویژگیها، مسائل و فرصتهای بافت فرسوده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1248215"/>
          <a:ext cx="7162800" cy="5381185"/>
        </p:xfrm>
        <a:graphic>
          <a:graphicData uri="http://schemas.openxmlformats.org/drawingml/2006/table">
            <a:tbl>
              <a:tblPr rtl="1"/>
              <a:tblGrid>
                <a:gridCol w="2389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73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56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8512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نقاط ضعف :  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W</a:t>
                      </a: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نقاط قوت : 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S</a:t>
                      </a: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            S.W.</a:t>
                      </a: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353">
                <a:tc rowSpan="2"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1- کاربریهای ناسازگار و مزاحم به لحاظ زیست محیطی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2- وجود بافتهای خودرو و نامنظم و نامناسب بودن آنها به لحاظ رفت و آمد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3- منفصل بودن شهر در دو قطعه مجزا از یکدیگر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4- وجود اراضی مخروبه، متروکه و بایر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5- کمبود پارکینگ در نقاط مختلف بافت 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6- گسترش ساخت و سازهای نامانوس و تنزل کیفیت سیمای شهری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7- وضعیت ناهنجار دفع آبهای سطحی و سایر خدمات مانند روشنایی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8- نفوذناپذیری و وجود معابر با عرض 6 متر و کمتر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1- وجود فضاهای باز و باغات در جهت تبدیل آنها به فضاهای باز عمومی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2- وجود اراضی خالی در فضاهای همجوار به جهت ایجاد فعالیتهای مختلف درآمدساز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3- توانایی بافت در حفظ جمعیت موجود و تداوم رشد آن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4- استقرار فعالیتهای آموزش عالی و پژوهشی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5- کاهش نرخ رشد جمعیت در دهه های گذشته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قابلیت ها : 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O</a:t>
                      </a: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3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1- وجود امکانات و تجهیزات کافی جهت جذب گردشگر و ایجاد فضاهای تفریحی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2- استقرار کانونهای آموزش عالی ـ پژوهشی در سطح کرج ـ شهریار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3- امکان ایجاد کاربریهای تجاری ـ خدماتی مطلوب و فضای باز عمومی در مکان بازهمجوار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4- امکان ایجاد پیوندی مطلوب مابین دو بخش منفصل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5- امکان ایجاد و احیاء محورهای تقویت کننده دیدو منظر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419"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راهبردها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endParaRPr lang="ar-SA" sz="800" b="1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محدودیت ها : 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T</a:t>
                      </a: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0542"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1- بهره برداری مطلوب از توان طبیعی ـ محیطی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2- ایجاد امنیت سرمایه گذاری در مقیاس های کلان به ویژه امنیت از دیدگاه حقوقی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3- ایجاد مشوق های سرمایه گذاری به ویژه در بخش مسکن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4- تقویت نقش </a:t>
                      </a:r>
                      <a:r>
                        <a:rPr lang="en-US" sz="800" b="1">
                          <a:latin typeface="Times New Roman"/>
                          <a:ea typeface="Times New Roman"/>
                          <a:cs typeface="B Nazanin"/>
                        </a:rPr>
                        <a:t>N.G.O</a:t>
                      </a: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 ها در فرآیند برنامه ریزی و مداخله در بافت فرسوده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5- تغییر الگوی سواره در راستای گسترش و ساماندهی فضای پیاده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6- تأمین منابع مالی از طریق مشارکتهای مردمی و حمایتهای اجتماعی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7- ایجاد زمینه های مشارکت در فعالیتهای مختلف فرهنگی ـ اجتماعی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>
                          <a:latin typeface="Times New Roman"/>
                          <a:ea typeface="Times New Roman"/>
                          <a:cs typeface="B Nazanin"/>
                        </a:rPr>
                        <a:t>8- بهره برداری از اراضی رها شده و متروکه در راستای رفع نیازها </a:t>
                      </a:r>
                      <a:endParaRPr lang="en-US" sz="800" b="1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endParaRPr lang="ar-SA" sz="800" b="1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1- عدم شکل گیری مراکز خدماتی در سطوح زیر محله و محلات به میزان کافی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2- عدم توجه به قابلیت های گردشگری 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3- نبود مشارکت مردمی در بهسازی مرایای شهری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4- پایین بودن درآمد افراد در برخی از نقاط بافت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5- کمبود برخی از خدمات در سطوح ناحیه و محله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indent="180340" algn="just" rtl="1">
                        <a:lnSpc>
                          <a:spcPct val="14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</a:tabLst>
                      </a:pPr>
                      <a:r>
                        <a:rPr lang="ar-SA" sz="800" b="1" dirty="0">
                          <a:latin typeface="Times New Roman"/>
                          <a:ea typeface="Times New Roman"/>
                          <a:cs typeface="B Nazanin"/>
                        </a:rPr>
                        <a:t>6- فقدان سرمایه گذاران بخش خصوصی به لحاظ بازگشت سرمایه</a:t>
                      </a:r>
                      <a:endParaRPr lang="en-US" sz="800" b="1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35738" marR="357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تدوین چشم انداز مقدماتی، اهداف و راهبردهای کلان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2748353"/>
            <a:ext cx="52578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1700" b="1" dirty="0" smtClean="0">
                <a:cs typeface="B Titr" pitchFamily="2" charset="-78"/>
              </a:rPr>
              <a:t>هدف کلان: </a:t>
            </a:r>
            <a:r>
              <a:rPr lang="fa-IR" sz="1700" b="1" dirty="0" smtClean="0">
                <a:cs typeface="B Nazanin" pitchFamily="2" charset="-78"/>
              </a:rPr>
              <a:t>ساماندهی و بهبود ساختار اقتصادی – اجتماعی، ارتقاء شرایط زیست محیطی و احیاء و بهسازی سیما و کالبد</a:t>
            </a:r>
            <a:endParaRPr lang="en-US" sz="1700" b="1" dirty="0">
              <a:cs typeface="B Nazanin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1910153"/>
            <a:ext cx="63246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1700" b="1" dirty="0" smtClean="0">
                <a:cs typeface="B Nazanin" pitchFamily="2" charset="-78"/>
              </a:rPr>
              <a:t>چشم انداز		اهداف کلان		اهداف خرد		راهبردها </a:t>
            </a:r>
            <a:endParaRPr lang="en-US" sz="1700" b="1" dirty="0">
              <a:cs typeface="B Nazanin" pitchFamily="2" charset="-7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6248400" y="2214953"/>
            <a:ext cx="685800" cy="1588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4419600" y="2214953"/>
            <a:ext cx="685800" cy="1588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2590800" y="2214953"/>
            <a:ext cx="685800" cy="1588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29000" y="3891353"/>
            <a:ext cx="28956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1700" b="1" dirty="0" smtClean="0">
                <a:cs typeface="B Titr" pitchFamily="2" charset="-78"/>
              </a:rPr>
              <a:t>اهداف خرد و راهبردها</a:t>
            </a:r>
            <a:endParaRPr lang="en-US" sz="1700" b="1" dirty="0">
              <a:cs typeface="B Nazanin" pitchFamily="2" charset="-78"/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724400" y="3281753"/>
            <a:ext cx="304800" cy="2743200"/>
          </a:xfrm>
          <a:prstGeom prst="righ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8800" y="4729553"/>
            <a:ext cx="4800600" cy="45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1700" b="1" dirty="0" smtClean="0">
                <a:cs typeface="B Nazanin" pitchFamily="2" charset="-78"/>
              </a:rPr>
              <a:t>موضوعی			موضعی</a:t>
            </a:r>
            <a:endParaRPr lang="en-US" sz="1700" b="1" dirty="0">
              <a:cs typeface="B Nazanin" pitchFamily="2" charset="-7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1" y="1295400"/>
          <a:ext cx="6477000" cy="5263943"/>
        </p:xfrm>
        <a:graphic>
          <a:graphicData uri="http://schemas.openxmlformats.org/drawingml/2006/table">
            <a:tbl>
              <a:tblPr rtl="1"/>
              <a:tblGrid>
                <a:gridCol w="330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08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9023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ردیف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اهداف خرد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راهبردها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070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1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روند توسعه پایدار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تعادل بین انسان، مکان و فعالیت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افزایش هماهنگی مابین فعالیتهای مختلف اقتصادی ـ اجتماعی ـ زیست محیطی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همکاریهای میان بخشی مابین دستگاههای اجرایی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بهره برداری مطلوب از توان طبیعی ـ محیطی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 حداقل رساندن عوامل آلوده کننده و ناسازگار با محیط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047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2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ساماندهی فضای اقتصادی درقالب ارتقاء کمی و کیفی فعالیتهای موجود و همزمان با استفاده مطلوب از فضای زیستی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کارآیی بنگاههای مختلف از طریق مدیریتی صحیح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اثربخشی از طریق تعامل مابین دستگاههای مختلف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حمایت و تشویق از سرمایه گذاریهای مختلف عمرانی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توجیه اقتصادی پروژه 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3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بهبود شرایط اجتماعی ـ فرهنگی در محدوده مورد مطالعه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پایگاه اجتماعی محلات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برقراری تعادل فضائی مابین نواحی در فعالیتها و تراکم های مختلف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احیاء و تقویت حس مکان و هویت محله ای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047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4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احیاء و اصلاح بافت کالبدی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امنیت سرمایه گذاری در مقیاس های کلان و به ویژه امنیت از دیدگاه حقوقی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مشوق های سرمایه گذاری، به ویژه در بخش مسکن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احیاء معماری بومی و استفاده بیشتر از امکانات محلی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5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ارتقاء کیفیت محیط زیست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کمی و کیفی فضاهای سبز و تفریحی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تقویت نقش </a:t>
                      </a:r>
                      <a:r>
                        <a:rPr lang="en-US" sz="900" b="0" dirty="0">
                          <a:latin typeface="Times New Roman"/>
                          <a:ea typeface="Times New Roman"/>
                          <a:cs typeface="B Nazanin"/>
                        </a:rPr>
                        <a:t>N.G.O</a:t>
                      </a: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ها</a:t>
                      </a:r>
                      <a:r>
                        <a:rPr lang="fa-IR" sz="900" b="0" dirty="0">
                          <a:latin typeface="Times New Roman"/>
                          <a:ea typeface="Times New Roman"/>
                          <a:cs typeface="B Nazanin"/>
                        </a:rPr>
                        <a:t> در فرآیند برنامه ریزی و مداخله در بافت فرسوده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900" b="0" dirty="0">
                          <a:latin typeface="Times New Roman"/>
                          <a:ea typeface="Times New Roman"/>
                          <a:cs typeface="B Nazanin"/>
                        </a:rPr>
                        <a:t>حذف آلودگیهای محیطی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6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افزایش کیفیت حمل و نقل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حمایت و تشویق از حمل و نقل عمومی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تغییر الگوی سواره در راستای گسترش و ساماندهی فضای پیاده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احیاء و ایجاد سلسله مراتب دسترسی در بافت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3535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7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احیاء ارزشها و امکانات تولید در راستای بهبود اشتغال و معیشت مردم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بهبود مدیریت در نیروهای انسانی موجود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اصلاح تاسیسات زیربنایی و توسعه و تکمیل آن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تامین منابع مالی از طریق مشارکتهای مردمی و حمایتهای اجتماعی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9023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8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تضمین امنیت و ایمنی زندگی اجتماعی در محدوده بافت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فرهنگ سازی و آموزش ساکنان درونی بافت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زمینه های مشارکت در فعالیتهای مختلف فرهنگی ـ اجتماعی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9023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9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ایجاد فضای مناسب برای ارتقاء نقش خدماتی و سکونتی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کاهش آثار زیست محیطی ـ فعالیتها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ایمنی و امنیت درون بافت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9023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10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ارتقاء عملکرد کاربریهای اراضی، به ویژه کاربریهای درآمدزا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توسعه کاربریهای همگانی و توزیع متعادل آنها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بهره برداری از اراضی رها شده و متروکه، در راستای رفع نیازها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8047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11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ارتقاء شأن سکونتی اجتماعی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بهبود کیفیت سکونت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تقویت نقش تشکل های مردمی در ساخت و سازهای مسکونی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ارتقاء مدیریت نگهداری، بهره برداری و حفاظت از ساختمانها و مجتمع های مسکونی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2558">
                <a:tc>
                  <a:txBody>
                    <a:bodyPr/>
                    <a:lstStyle/>
                    <a:p>
                      <a:pPr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12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>
                          <a:latin typeface="Times New Roman"/>
                          <a:ea typeface="Times New Roman"/>
                          <a:cs typeface="B Nazanin"/>
                        </a:rPr>
                        <a:t>کیفیت سیما و منظر محیط های شهری </a:t>
                      </a:r>
                      <a:endParaRPr lang="en-US" sz="900" b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تعمیر و مرمت سیمای ساختمانها در جهت ایجاد جذابیت و بهبود دیدروها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بهسازی و بهبود کیفیت شبکه معابر 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ایجاد عناصر منظری متناسب با موقعیت های مختلف شهری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  <a:p>
                      <a:pPr marL="0" lvl="0" indent="0" algn="just" rtl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ar-SA" sz="900" b="0" dirty="0">
                          <a:latin typeface="Times New Roman"/>
                          <a:ea typeface="Times New Roman"/>
                          <a:cs typeface="B Nazanin"/>
                        </a:rPr>
                        <a:t>تنظیم ضوابط و مقررات در ساخت و سازهای آتی</a:t>
                      </a:r>
                      <a:endParaRPr lang="en-US" sz="900" b="0" dirty="0"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25316" marR="25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تدوین چشم انداز مقدماتی، اهداف و راهبردهای کلان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381000"/>
            <a:ext cx="73914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ب</a:t>
            </a:r>
            <a:r>
              <a:rPr lang="ar-SA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ـ</a:t>
            </a: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ا تش</a:t>
            </a:r>
            <a:r>
              <a:rPr lang="ar-SA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ــ</a:t>
            </a: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کر</a:t>
            </a:r>
          </a:p>
          <a:p>
            <a:pPr algn="ctr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</a:pP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پ</a:t>
            </a:r>
            <a:r>
              <a:rPr lang="ar-SA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ـ</a:t>
            </a: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ای</a:t>
            </a:r>
            <a:r>
              <a:rPr lang="ar-SA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ـ</a:t>
            </a:r>
            <a:r>
              <a:rPr lang="fa-IR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B Titr" pitchFamily="2" charset="-78"/>
              </a:rPr>
              <a:t>ان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تعیین معیارهای گونه بندی بافت فرسوده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5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438400"/>
            <a:ext cx="7390263" cy="386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1447800"/>
            <a:ext cx="7391400" cy="45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هسته اولیه شهر روستایی بوده و رشد خودرو و بی رویه داشته است.</a:t>
            </a:r>
            <a:endParaRPr lang="en-US" sz="1700" b="1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مطالعه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19600" y="1447800"/>
            <a:ext cx="4495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بیشترین فرصتهای شغلی: 1- خرده فروشی و عمده فروشی (25/3%) 2- ادارات دولتی و عمومی (23/6%) 3- آموزش (15/4%)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قیمت آپارتمان از 450 تا 900 هزار تومان و قیمت زمین از 250 هزار تا 1/4 میلیون تومان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معامله زمین غالباً بصورت قولنامه ای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تراکم بین 100 تا 200 درصد نمایانگر ساخت 2 الی 4 طبقه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سطح اشغال 50-60 درصد به دلیل فراوانی و ارزانی زمین</a:t>
            </a:r>
          </a:p>
        </p:txBody>
      </p:sp>
      <p:pic>
        <p:nvPicPr>
          <p:cNvPr id="1026" name="Picture 2" descr="C:\Users\Takht-E-Poolad\Desktop\New folder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3238539" cy="3276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4554323"/>
            <a:ext cx="7696200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صدور پروانه ساختمانی روند صعودی تا سال 82 (345)، سپس روند نزولی تا سال 85 و بعد افزایش ناگهانی در سال 86 (453)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بیشترین کاربری اراضی: 1- فضای باز و سبز (32/3%) 2- مسکونی (24/8%) 3- بایر، متروکه، مخروب و در حال ساخت (18/5%)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سرانه اراضی 120/7 مترمربع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مطالعه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1143000"/>
            <a:ext cx="76962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برنامه توسعه بلندمدت شهر – بیست ساله: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موضعی در غرب محله سراب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موضعی در محله حسن آباد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موضعی محله باغ نصرت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برنامه توسعه میان مدت شهر – پنج ساله: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بهسازی و نوسازی بافت فرسوده محله سراب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بهسازی و نوسازی بافت فرسوده محله باغ کاشانی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بهسازی و نوسازی بافت فرسوده محله ابراهیم آباد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بهسازی و نوسازی بافت فرسوده محله کریم آباد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محور و میدان اصلی مشکین دشت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مطالعه جامع برای مقاوم سازی بناهای فرسوده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برنامه توسعه کوتاه مدت شهر – سه ساله: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موضعی پارک بزرگ شهر</a:t>
            </a:r>
          </a:p>
          <a:p>
            <a:pPr lvl="1"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طرح موضعی مجموعه ایستگاهی و خدماتی جنوب شهر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791209"/>
              </p:ext>
            </p:extLst>
          </p:nvPr>
        </p:nvGraphicFramePr>
        <p:xfrm>
          <a:off x="1447800" y="1752600"/>
          <a:ext cx="7467600" cy="4820436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1998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20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2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06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1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59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8294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 dirty="0">
                          <a:effectLst/>
                        </a:rPr>
                        <a:t>عنوان طرح های ویژه (بافت فرسوده)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مقیاس عملکرد شهر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مساحت محدوده طرح (هکتار)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اولویت بندی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مرجع تهیه کننده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مرجع تصویب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294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طرح بهسازی و نوسازی بافت فرسوده محله سراب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ناحیه ای ـ منطقه ای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24,84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شهرداری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کمیسیون ماده 5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4526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طرح بهسازی و نوسازی بافت فرسوده محله باغ کاشانی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 dirty="0">
                          <a:effectLst/>
                        </a:rPr>
                        <a:t>ناحیه ای ـ منطقه ای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7,39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شهرداری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کمیسیون ماده 6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4526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طرح بهسازی و نوسازی بافت فرسوده محله ابراهیم آباد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ناحیه ای ـ منطقه ای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11,29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شهرداری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کمیسیون ماده 7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2940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طرح بهسازی و نوسازی بافت فرسوده محله کریم آباد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ناحیه ای ـ منطقه ای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14,12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شهرداری 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>
                          <a:effectLst/>
                        </a:rPr>
                        <a:t>کمیسیون ماده 5</a:t>
                      </a:r>
                      <a:endParaRPr lang="en-US" sz="16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354">
                <a:tc gridSpan="2"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 dirty="0">
                          <a:effectLst/>
                        </a:rPr>
                        <a:t>جمع کل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600" dirty="0">
                          <a:effectLst/>
                        </a:rPr>
                        <a:t>64/57 هکتار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514600" y="685800"/>
            <a:ext cx="4892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/>
              <a:t>طرح های ویژه پیشنهادی مشکین دشت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7868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350554"/>
              </p:ext>
            </p:extLst>
          </p:nvPr>
        </p:nvGraphicFramePr>
        <p:xfrm>
          <a:off x="1219200" y="1905000"/>
          <a:ext cx="7772400" cy="3886201"/>
        </p:xfrm>
        <a:graphic>
          <a:graphicData uri="http://schemas.openxmlformats.org/drawingml/2006/table">
            <a:tbl>
              <a:tblPr rtl="1" firstRow="1" firstCol="1" bandRow="1">
                <a:tableStyleId>{9D7B26C5-4107-4FEC-AEDC-1716B250A1EF}</a:tableStyleId>
              </a:tblPr>
              <a:tblGrid>
                <a:gridCol w="20803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20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35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63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60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39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658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عنوان طرح های ویژه (بافت فرسوده)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مقیاس عملکرد شهر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مساحت محدوده طرح (هکتار)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اولویت بندی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مرجع تهیه کننده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مرجع تصویب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طرح بهسازی و نوسازی بافت فرسوده محله سراب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ناحیه ای ـ منطقه ای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24,84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شهرداری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کمیسیون ماده 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طرح بهسازی و نوسازی بافت فرسوده محله باغ کاشانی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ناحیه ای ـ منطقه ای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7,39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شهرداری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کمیسیون ماده 6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طرح بهسازی و نوسازی بافت فرسوده محله ابراهیم آباد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ناحیه ای ـ منطقه ای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11,29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شهرداری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کمیسیون ماده 7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6582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طرح بهسازی و نوسازی بافت فرسوده محله کریم آباد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ناحیه ای ـ منطقه ای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14,12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شهرداری 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کمیسیون ماده 5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291">
                <a:tc gridSpan="2"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>
                          <a:effectLst/>
                        </a:rPr>
                        <a:t>جمع کل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rtl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57200" algn="l"/>
                        </a:tabLst>
                      </a:pPr>
                      <a:r>
                        <a:rPr lang="fa-IR" sz="1300" dirty="0">
                          <a:effectLst/>
                        </a:rPr>
                        <a:t>64/57 هکتار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B Nazani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19400" y="780534"/>
            <a:ext cx="36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dirty="0"/>
              <a:t>جدول </a:t>
            </a:r>
            <a:r>
              <a:rPr lang="fa-IR" dirty="0" smtClean="0"/>
              <a:t>طرح </a:t>
            </a:r>
            <a:r>
              <a:rPr lang="fa-IR" dirty="0"/>
              <a:t>های ویژه پیشنهادی مشکین دشت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338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15962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a-IR" sz="3200" dirty="0" smtClean="0">
                <a:ln>
                  <a:solidFill>
                    <a:schemeClr val="tx1"/>
                  </a:solidFill>
                </a:ln>
                <a:effectLst/>
                <a:cs typeface="B Titr" pitchFamily="2" charset="-78"/>
              </a:rPr>
              <a:t> به هنگام کردن اطلاعات اسناد بالادست</a:t>
            </a:r>
            <a:endParaRPr lang="en-US" sz="3200" dirty="0">
              <a:ln>
                <a:solidFill>
                  <a:schemeClr val="tx1"/>
                </a:solidFill>
              </a:ln>
              <a:effectLst/>
              <a:cs typeface="B Titr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3886200" y="1066800"/>
            <a:ext cx="4953000" cy="15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0" y="1143000"/>
            <a:ext cx="51054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کاربری اراضی همکف: 61% مسکونی – 28% معابر – 6/1% تجاری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کاربری اراضی طبقه اول: 97% مسکونی</a:t>
            </a:r>
          </a:p>
          <a:p>
            <a:pPr algn="just" rtl="1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SzPct val="150000"/>
              <a:buFont typeface="Arial" pitchFamily="34" charset="0"/>
              <a:buChar char="•"/>
            </a:pPr>
            <a:r>
              <a:rPr lang="fa-IR" sz="1700" b="1" dirty="0" smtClean="0">
                <a:cs typeface="B Nazanin" pitchFamily="2" charset="-78"/>
              </a:rPr>
              <a:t>کاربری اراضی طبقه دوم: 99/7% مسکونی</a:t>
            </a:r>
          </a:p>
        </p:txBody>
      </p:sp>
      <p:pic>
        <p:nvPicPr>
          <p:cNvPr id="2051" name="Picture 3" descr="C:\Users\Takht-E-Poolad\Desktop\New folder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435661"/>
            <a:ext cx="6038850" cy="42699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@gitadanesh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718</TotalTime>
  <Words>2951</Words>
  <Application>Microsoft Office PowerPoint</Application>
  <PresentationFormat>On-screen Show (4:3)</PresentationFormat>
  <Paragraphs>517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B Nazanin</vt:lpstr>
      <vt:lpstr>B Titr</vt:lpstr>
      <vt:lpstr>Calibri</vt:lpstr>
      <vt:lpstr>Gill Sans MT</vt:lpstr>
      <vt:lpstr>Majalla UI</vt:lpstr>
      <vt:lpstr>Times New Roman</vt:lpstr>
      <vt:lpstr>Verdana</vt:lpstr>
      <vt:lpstr>Wingdings 2</vt:lpstr>
      <vt:lpstr>Solstice</vt:lpstr>
      <vt:lpstr>PowerPoint Presentation</vt:lpstr>
      <vt:lpstr>شناخت کلی شهر و ناحیه</vt:lpstr>
      <vt:lpstr>تدقیق محدوده بافت فرسوده</vt:lpstr>
      <vt:lpstr>تعیین معیارهای گونه بندی بافت فرسوده</vt:lpstr>
      <vt:lpstr>مطالعه اسناد بالادست</vt:lpstr>
      <vt:lpstr>مطالعه اسناد بالادست</vt:lpstr>
      <vt:lpstr>PowerPoint Presentation</vt:lpstr>
      <vt:lpstr>PowerPoint Presentation</vt:lpstr>
      <vt:lpstr> به هنگام کردن اطلاعات اسناد بالادست</vt:lpstr>
      <vt:lpstr> به هنگام کردن اطلاعات اسناد بالادست</vt:lpstr>
      <vt:lpstr>PowerPoint Presentation</vt:lpstr>
      <vt:lpstr> به هنگام کردن اطلاعات اسناد بالادست</vt:lpstr>
      <vt:lpstr>PowerPoint Presentation</vt:lpstr>
      <vt:lpstr> به هنگام کردن اطلاعات اسناد بالادست</vt:lpstr>
      <vt:lpstr>PowerPoint Presentation</vt:lpstr>
      <vt:lpstr> به هنگام کردن اطلاعات اسناد بالادست</vt:lpstr>
      <vt:lpstr>PowerPoint Presentation</vt:lpstr>
      <vt:lpstr> به هنگام کردن اطلاعات اسناد بالادست</vt:lpstr>
      <vt:lpstr>PowerPoint Presentation</vt:lpstr>
      <vt:lpstr>PowerPoint Presentation</vt:lpstr>
      <vt:lpstr> به هنگام کردن اطلاعات اسناد بالادست</vt:lpstr>
      <vt:lpstr>PowerPoint Presentation</vt:lpstr>
      <vt:lpstr>PowerPoint Presentation</vt:lpstr>
      <vt:lpstr>PowerPoint Presentation</vt:lpstr>
      <vt:lpstr>PowerPoint Presentation</vt:lpstr>
      <vt:lpstr>تعیین نقش و جایگاه محدوده مطالعاتی در شهر</vt:lpstr>
      <vt:lpstr>PowerPoint Presentation</vt:lpstr>
      <vt:lpstr>PowerPoint Presentation</vt:lpstr>
      <vt:lpstr>PowerPoint Presentation</vt:lpstr>
      <vt:lpstr>PowerPoint Presentation</vt:lpstr>
      <vt:lpstr>بررسی چشم انداز محدوده</vt:lpstr>
      <vt:lpstr>استنتاج ویژگیها، مسائل و فرصتهای بافت فرسوده</vt:lpstr>
      <vt:lpstr>تدوین چشم انداز مقدماتی، اهداف و راهبردهای کلان</vt:lpstr>
      <vt:lpstr>تدوین چشم انداز مقدماتی، اهداف و راهبردهای کلان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Takht-E-Poolad</dc:creator>
  <cp:lastModifiedBy>omid arzi</cp:lastModifiedBy>
  <cp:revision>91</cp:revision>
  <dcterms:created xsi:type="dcterms:W3CDTF">2012-10-14T08:22:26Z</dcterms:created>
  <dcterms:modified xsi:type="dcterms:W3CDTF">2022-01-25T07:35:27Z</dcterms:modified>
</cp:coreProperties>
</file>